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352" r:id="rId2"/>
    <p:sldId id="345" r:id="rId3"/>
    <p:sldId id="333" r:id="rId4"/>
    <p:sldId id="353" r:id="rId5"/>
    <p:sldId id="334" r:id="rId6"/>
    <p:sldId id="335" r:id="rId7"/>
    <p:sldId id="336" r:id="rId8"/>
    <p:sldId id="315" r:id="rId9"/>
    <p:sldId id="337" r:id="rId10"/>
    <p:sldId id="338" r:id="rId11"/>
    <p:sldId id="354" r:id="rId12"/>
    <p:sldId id="339" r:id="rId13"/>
    <p:sldId id="351" r:id="rId14"/>
    <p:sldId id="340" r:id="rId15"/>
    <p:sldId id="341" r:id="rId16"/>
    <p:sldId id="355" r:id="rId17"/>
    <p:sldId id="342" r:id="rId18"/>
    <p:sldId id="346" r:id="rId19"/>
    <p:sldId id="343" r:id="rId20"/>
    <p:sldId id="329" r:id="rId21"/>
    <p:sldId id="347" r:id="rId22"/>
    <p:sldId id="348" r:id="rId23"/>
    <p:sldId id="356" r:id="rId24"/>
    <p:sldId id="344" r:id="rId25"/>
    <p:sldId id="357" r:id="rId26"/>
    <p:sldId id="358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E1C48F"/>
    <a:srgbClr val="3366FF"/>
    <a:srgbClr val="3399FF"/>
    <a:srgbClr val="FF3300"/>
    <a:srgbClr val="FF66C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9" autoAdjust="0"/>
    <p:restoredTop sz="94710"/>
  </p:normalViewPr>
  <p:slideViewPr>
    <p:cSldViewPr>
      <p:cViewPr varScale="1">
        <p:scale>
          <a:sx n="197" d="100"/>
          <a:sy n="197" d="100"/>
        </p:scale>
        <p:origin x="688" y="184"/>
      </p:cViewPr>
      <p:guideLst>
        <p:guide orient="horz" pos="3181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4A015D7-952C-4D4D-9C15-1D262B10942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738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578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447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6004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231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3/22/21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3/22/21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0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3/22/21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0336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791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318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577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3/22/21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5087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29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 순환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9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거듭제곱 값 프로그래밍 </a:t>
            </a:r>
            <a:r>
              <a:rPr lang="en-US" altLang="ko-KR"/>
              <a:t>#1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solidFill>
                  <a:srgbClr val="FF3300"/>
                </a:solidFill>
              </a:rPr>
              <a:t>순환적인 방법이 더 효율적인 예제</a:t>
            </a:r>
          </a:p>
          <a:p>
            <a:pPr eaLnBrk="1" hangingPunct="1"/>
            <a:r>
              <a:rPr lang="ko-KR" altLang="en-US" dirty="0"/>
              <a:t>숫자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제곱 값을 구하는 문제</a:t>
            </a:r>
            <a:r>
              <a:rPr lang="en-US" altLang="ko-KR" dirty="0"/>
              <a:t>: </a:t>
            </a:r>
            <a:r>
              <a:rPr lang="en-US" altLang="ko-KR" dirty="0" err="1"/>
              <a:t>x</a:t>
            </a:r>
            <a:r>
              <a:rPr lang="en-US" altLang="ko-KR" baseline="30000" dirty="0" err="1"/>
              <a:t>n</a:t>
            </a:r>
            <a:endParaRPr lang="en-US" altLang="ko-KR" baseline="30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반복적인 방법</a:t>
            </a:r>
            <a:endParaRPr lang="en-US" altLang="ko-KR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29479" y="1611190"/>
            <a:ext cx="8217995" cy="336092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r>
              <a:rPr lang="en-US" altLang="ko-KR" b="1" kern="0" dirty="0">
                <a:solidFill>
                  <a:srgbClr val="0000FF"/>
                </a:solidFill>
                <a:latin typeface="한양신명조"/>
                <a:ea typeface="휴먼명조"/>
              </a:rPr>
              <a:t>double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slow_power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(</a:t>
            </a:r>
            <a:r>
              <a:rPr lang="en-US" altLang="ko-KR" b="1" kern="0" dirty="0">
                <a:solidFill>
                  <a:srgbClr val="0000FF"/>
                </a:solidFill>
                <a:latin typeface="한양신명조"/>
                <a:ea typeface="휴먼명조"/>
              </a:rPr>
              <a:t>double</a:t>
            </a:r>
            <a:r>
              <a:rPr lang="en-US" altLang="ko-KR" b="1" kern="0" dirty="0">
                <a:solidFill>
                  <a:srgbClr val="000000"/>
                </a:solidFill>
                <a:latin typeface="한양신명조"/>
                <a:ea typeface="휴먼명조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x, </a:t>
            </a:r>
            <a:r>
              <a:rPr lang="en-US" altLang="ko-KR" b="1" kern="0" dirty="0" err="1">
                <a:solidFill>
                  <a:srgbClr val="0000FF"/>
                </a:solidFill>
                <a:latin typeface="한양신명조"/>
                <a:ea typeface="휴먼명조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 n)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한양신명조"/>
                <a:ea typeface="휴먼명조"/>
              </a:rPr>
              <a:t>	</a:t>
            </a:r>
            <a:r>
              <a:rPr lang="en-US" altLang="ko-KR" b="1" kern="0" dirty="0" err="1">
                <a:solidFill>
                  <a:srgbClr val="0000FF"/>
                </a:solidFill>
                <a:latin typeface="한양신명조"/>
                <a:ea typeface="휴먼명조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i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;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양신명조"/>
              </a:rPr>
              <a:t>	</a:t>
            </a:r>
            <a:r>
              <a:rPr lang="en-US" altLang="ko-KR" b="1" kern="0" dirty="0">
                <a:solidFill>
                  <a:srgbClr val="0000FF"/>
                </a:solidFill>
                <a:latin typeface="한양신명조"/>
                <a:ea typeface="휴먼명조"/>
              </a:rPr>
              <a:t>double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 result = 1.0;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한양신명조"/>
                <a:ea typeface="휴먼명조"/>
              </a:rPr>
              <a:t>	for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(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i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=0; 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i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&lt;n; 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i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++)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		result = result * x;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FF"/>
                </a:solidFill>
                <a:latin typeface="한양신명조"/>
                <a:ea typeface="휴먼명조"/>
              </a:rPr>
              <a:t>	return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(result);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491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순환적인 방법</a:t>
            </a:r>
            <a:endParaRPr lang="en-US" altLang="ko-K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순환적인 알고리즘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91580" y="2213865"/>
            <a:ext cx="7695855" cy="230832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power(x, n)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n==0 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1;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이</a:t>
            </a:r>
            <a:r>
              <a:rPr lang="ko-KR" altLang="en-US" dirty="0">
                <a:latin typeface="¹ÙÅÁ" charset="0"/>
                <a:ea typeface="MS UI Gothic" pitchFamily="34" charset="-128"/>
              </a:rPr>
              <a:t>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짝수</a:t>
            </a:r>
            <a:r>
              <a:rPr lang="ko-KR" altLang="en-US" dirty="0">
                <a:latin typeface="¹ÙÅÁ" charset="0"/>
                <a:ea typeface="MS UI Gothic" pitchFamily="34" charset="-128"/>
              </a:rPr>
              <a:t> </a:t>
            </a:r>
            <a:endParaRPr lang="ko-KR" altLang="en-US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ko-KR" altLang="en-US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power(</a:t>
            </a:r>
            <a:r>
              <a:rPr lang="en-US" altLang="ko-KR" dirty="0">
                <a:latin typeface="¹ÙÅÁ" charset="0"/>
                <a:ea typeface="굴림" pitchFamily="50" charset="-127"/>
              </a:rPr>
              <a:t>x</a:t>
            </a:r>
            <a:r>
              <a:rPr lang="en-US" altLang="ko-KR" baseline="30000" dirty="0">
                <a:latin typeface="¹ÙÅÁ" charset="0"/>
                <a:ea typeface="굴림" pitchFamily="50" charset="-127"/>
              </a:rPr>
              <a:t>2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, n/2);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이</a:t>
            </a:r>
            <a:r>
              <a:rPr lang="ko-KR" altLang="en-US" dirty="0">
                <a:latin typeface="¹ÙÅÁ" charset="0"/>
                <a:ea typeface="MS UI Gothic" pitchFamily="34" charset="-128"/>
              </a:rPr>
              <a:t>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홀수</a:t>
            </a:r>
            <a:r>
              <a:rPr lang="ko-KR" altLang="en-US" dirty="0">
                <a:latin typeface="¹ÙÅÁ" charset="0"/>
                <a:ea typeface="MS UI Gothic" pitchFamily="34" charset="-128"/>
              </a:rPr>
              <a:t>  </a:t>
            </a:r>
            <a:endParaRPr lang="ko-KR" altLang="en-US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ko-KR" altLang="en-US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x*power(x</a:t>
            </a:r>
            <a:r>
              <a:rPr lang="en-US" altLang="ko-KR" baseline="30000" dirty="0">
                <a:latin typeface="¹ÙÅÁ" charset="0"/>
                <a:ea typeface="MS UI Gothic" pitchFamily="34" charset="-128"/>
              </a:rPr>
              <a:t>2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, (n-1)/2);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순환적인 방법</a:t>
            </a:r>
            <a:endParaRPr lang="en-US" altLang="ko-K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2648" y="1673805"/>
            <a:ext cx="7695855" cy="20313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double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power(double x, </a:t>
            </a:r>
            <a:r>
              <a:rPr lang="en-US" altLang="ko-KR" dirty="0" err="1"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n)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{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( n==0 ) </a:t>
            </a:r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1;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 if 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( (n%2)==0 ) 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		</a:t>
            </a:r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power(x*x, n/2);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 return 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x*power(x*x, (n-1)/2);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08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거듭제곱 값 프로그래밍 분석</a:t>
            </a:r>
          </a:p>
        </p:txBody>
      </p:sp>
      <p:graphicFrame>
        <p:nvGraphicFramePr>
          <p:cNvPr id="4098" name="Object 7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0783031"/>
              </p:ext>
            </p:extLst>
          </p:nvPr>
        </p:nvGraphicFramePr>
        <p:xfrm>
          <a:off x="2460625" y="2919413"/>
          <a:ext cx="35718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3" imgW="1828800" imgH="203200" progId="Equation.3">
                  <p:embed/>
                </p:oleObj>
              </mc:Choice>
              <mc:Fallback>
                <p:oleObj name="Equation" r:id="rId3" imgW="1828800" imgH="2032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919413"/>
                        <a:ext cx="35718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8027" y="1673805"/>
            <a:ext cx="7472363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순환적인 방법의 시간 복잡도</a:t>
            </a:r>
          </a:p>
          <a:p>
            <a:pPr lvl="1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만약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의 제곱이라고 가정하면 다음과 같이 문제의 크기가 줄어든다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 eaLnBrk="1" hangingPunct="1"/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반복적인 방법과 순환적인 방법의 비교</a:t>
            </a:r>
          </a:p>
          <a:p>
            <a:pPr eaLnBrk="1" hangingPunct="1"/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>
              <a:buFont typeface="Wingdings" pitchFamily="2" charset="2"/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/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5264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43723"/>
              </p:ext>
            </p:extLst>
          </p:nvPr>
        </p:nvGraphicFramePr>
        <p:xfrm>
          <a:off x="1269059" y="4932248"/>
          <a:ext cx="6210300" cy="9144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반복적인 함수 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slow_power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순환적인 함수 </a:t>
                      </a: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power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시간복잡도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O(n)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O(logn)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679" marB="4567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실제수행속도</a:t>
                      </a:r>
                      <a:endParaRPr kumimoji="1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7.17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0.47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20" name="Rectangle 67"/>
          <p:cNvSpPr>
            <a:spLocks noChangeArrowheads="1"/>
          </p:cNvSpPr>
          <p:nvPr/>
        </p:nvSpPr>
        <p:spPr bwMode="auto">
          <a:xfrm>
            <a:off x="0" y="3937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ko-KR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피보나치 수열의 계산 </a:t>
            </a:r>
            <a:r>
              <a:rPr lang="en-US" altLang="ko-KR"/>
              <a:t>#1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37124517"/>
              </p:ext>
            </p:extLst>
          </p:nvPr>
        </p:nvGraphicFramePr>
        <p:xfrm>
          <a:off x="1421650" y="3899635"/>
          <a:ext cx="5795925" cy="15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3" imgW="2730500" imgH="711200" progId="Equation.3">
                  <p:embed/>
                </p:oleObj>
              </mc:Choice>
              <mc:Fallback>
                <p:oleObj name="Equation" r:id="rId3" imgW="27305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650" y="3899635"/>
                        <a:ext cx="5795925" cy="1509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1570" y="1628800"/>
            <a:ext cx="8064478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순환 호출을 사용하면 </a:t>
            </a:r>
            <a:r>
              <a:rPr lang="ko-KR" altLang="en-US" sz="2400" dirty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비효율적인 예</a:t>
            </a:r>
          </a:p>
          <a:p>
            <a:pPr eaLnBrk="1" hangingPunct="1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피보나치 수열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0,1,1,2,3,5,8,13,21,…</a:t>
            </a:r>
          </a:p>
          <a:p>
            <a:pPr eaLnBrk="1" hangingPunct="1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피보나치 수열의 계산 </a:t>
            </a:r>
            <a:r>
              <a:rPr lang="en-US" altLang="ko-KR"/>
              <a:t>#1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28908" y="1898830"/>
            <a:ext cx="7920880" cy="17543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b="1">
                <a:latin typeface="¹ÙÅÁ" charset="0"/>
                <a:ea typeface="MS UI Gothic" pitchFamily="34" charset="-128"/>
              </a:rPr>
              <a:t> </a:t>
            </a:r>
            <a:r>
              <a:rPr lang="en-US" altLang="ko-KR">
                <a:latin typeface="¹ÙÅÁ" charset="0"/>
                <a:ea typeface="MS UI Gothic" pitchFamily="34" charset="-128"/>
              </a:rPr>
              <a:t>fib(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n)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{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>
                <a:latin typeface="¹ÙÅÁ" charset="0"/>
                <a:ea typeface="MS UI Gothic" pitchFamily="34" charset="-128"/>
              </a:rPr>
              <a:t>( n==0 )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 0;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>
                <a:latin typeface="¹ÙÅÁ" charset="0"/>
                <a:ea typeface="MS UI Gothic" pitchFamily="34" charset="-128"/>
              </a:rPr>
              <a:t>( n==1 )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 1;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 (fib(n-1) + fib(n-2));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77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1411" y="206717"/>
            <a:ext cx="8015287" cy="914400"/>
          </a:xfrm>
        </p:spPr>
        <p:txBody>
          <a:bodyPr/>
          <a:lstStyle/>
          <a:p>
            <a:pPr eaLnBrk="1" hangingPunct="1"/>
            <a:r>
              <a:rPr lang="ko-KR" altLang="en-US" dirty="0"/>
              <a:t>피보나치 수열의 계산 </a:t>
            </a:r>
            <a:r>
              <a:rPr lang="en-US" altLang="ko-KR" dirty="0"/>
              <a:t>#1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653338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순환 호출을 사용했을 경우의 비효율성 </a:t>
            </a:r>
          </a:p>
          <a:p>
            <a:pPr lvl="1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같은 항이 중복해서 계산됨 </a:t>
            </a:r>
          </a:p>
          <a:p>
            <a:pPr lvl="1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예를 들어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fib(6)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을 호출하게 되면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fib(3)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번이나 중복되어서 계산됨</a:t>
            </a:r>
          </a:p>
          <a:p>
            <a:pPr lvl="1" eaLnBrk="1" hangingPunct="1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이러한 현상은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 커지면 더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심해짐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4" name="Oval 7">
            <a:extLst>
              <a:ext uri="{FF2B5EF4-FFF2-40B4-BE49-F238E27FC236}">
                <a16:creationId xmlns:a16="http://schemas.microsoft.com/office/drawing/2014/main" id="{6D2500FB-F6BA-BA4F-94CF-4FB4EB5E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297" y="3247072"/>
            <a:ext cx="600574" cy="315035"/>
          </a:xfrm>
          <a:prstGeom prst="ellipse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fib(6)</a:t>
            </a:r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32B1B229-8D94-2349-9685-1277BE5C6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258" y="3912990"/>
            <a:ext cx="600575" cy="315035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fib(4)</a:t>
            </a:r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7554E87E-1D0D-7544-8DB9-738B3DEE5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833" y="3912990"/>
            <a:ext cx="600574" cy="31503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fib(5)</a:t>
            </a:r>
          </a:p>
        </p:txBody>
      </p:sp>
      <p:sp>
        <p:nvSpPr>
          <p:cNvPr id="37" name="Oval 10">
            <a:extLst>
              <a:ext uri="{FF2B5EF4-FFF2-40B4-BE49-F238E27FC236}">
                <a16:creationId xmlns:a16="http://schemas.microsoft.com/office/drawing/2014/main" id="{484EB40C-B4B7-E148-87FA-5E4CF9305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04" y="4474355"/>
            <a:ext cx="600575" cy="315035"/>
          </a:xfrm>
          <a:prstGeom prst="ellipse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fib(2)</a:t>
            </a:r>
          </a:p>
        </p:txBody>
      </p:sp>
      <p:sp>
        <p:nvSpPr>
          <p:cNvPr id="38" name="Oval 11">
            <a:extLst>
              <a:ext uri="{FF2B5EF4-FFF2-40B4-BE49-F238E27FC236}">
                <a16:creationId xmlns:a16="http://schemas.microsoft.com/office/drawing/2014/main" id="{20DC3D67-2617-C44E-B408-072B86749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073" y="4474355"/>
            <a:ext cx="600575" cy="315035"/>
          </a:xfrm>
          <a:prstGeom prst="ellipse">
            <a:avLst/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+mn-lt"/>
              </a:rPr>
              <a:t>fib(3)</a:t>
            </a:r>
          </a:p>
        </p:txBody>
      </p:sp>
      <p:sp>
        <p:nvSpPr>
          <p:cNvPr id="39" name="Oval 14">
            <a:extLst>
              <a:ext uri="{FF2B5EF4-FFF2-40B4-BE49-F238E27FC236}">
                <a16:creationId xmlns:a16="http://schemas.microsoft.com/office/drawing/2014/main" id="{D008382A-C1EE-A945-B2CE-D5FAD28F3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55" y="5057066"/>
            <a:ext cx="600575" cy="31503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fib(0)</a:t>
            </a:r>
          </a:p>
        </p:txBody>
      </p:sp>
      <p:cxnSp>
        <p:nvCxnSpPr>
          <p:cNvPr id="40" name="AutoShape 16">
            <a:extLst>
              <a:ext uri="{FF2B5EF4-FFF2-40B4-BE49-F238E27FC236}">
                <a16:creationId xmlns:a16="http://schemas.microsoft.com/office/drawing/2014/main" id="{327F7342-CE8B-4849-99B6-A12081CDADD3}"/>
              </a:ext>
            </a:extLst>
          </p:cNvPr>
          <p:cNvCxnSpPr>
            <a:cxnSpLocks noChangeShapeType="1"/>
            <a:stCxn id="34" idx="4"/>
            <a:endCxn id="35" idx="0"/>
          </p:cNvCxnSpPr>
          <p:nvPr/>
        </p:nvCxnSpPr>
        <p:spPr bwMode="auto">
          <a:xfrm flipH="1">
            <a:off x="2033546" y="3562107"/>
            <a:ext cx="1738038" cy="3508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7">
            <a:extLst>
              <a:ext uri="{FF2B5EF4-FFF2-40B4-BE49-F238E27FC236}">
                <a16:creationId xmlns:a16="http://schemas.microsoft.com/office/drawing/2014/main" id="{78418482-E4CF-9D4B-9219-856F2381EDD7}"/>
              </a:ext>
            </a:extLst>
          </p:cNvPr>
          <p:cNvCxnSpPr>
            <a:cxnSpLocks noChangeShapeType="1"/>
            <a:stCxn id="34" idx="4"/>
            <a:endCxn id="36" idx="0"/>
          </p:cNvCxnSpPr>
          <p:nvPr/>
        </p:nvCxnSpPr>
        <p:spPr bwMode="auto">
          <a:xfrm>
            <a:off x="3771584" y="3562107"/>
            <a:ext cx="1880536" cy="3508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9">
            <a:extLst>
              <a:ext uri="{FF2B5EF4-FFF2-40B4-BE49-F238E27FC236}">
                <a16:creationId xmlns:a16="http://schemas.microsoft.com/office/drawing/2014/main" id="{A7103472-D94A-4C49-9792-E925782DB0CF}"/>
              </a:ext>
            </a:extLst>
          </p:cNvPr>
          <p:cNvCxnSpPr>
            <a:cxnSpLocks noChangeShapeType="1"/>
            <a:stCxn id="35" idx="4"/>
            <a:endCxn id="37" idx="0"/>
          </p:cNvCxnSpPr>
          <p:nvPr/>
        </p:nvCxnSpPr>
        <p:spPr bwMode="auto">
          <a:xfrm flipH="1">
            <a:off x="1256592" y="4228025"/>
            <a:ext cx="776954" cy="2463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20">
            <a:extLst>
              <a:ext uri="{FF2B5EF4-FFF2-40B4-BE49-F238E27FC236}">
                <a16:creationId xmlns:a16="http://schemas.microsoft.com/office/drawing/2014/main" id="{D84EAB35-B184-C44B-9EC5-89FFB45313E6}"/>
              </a:ext>
            </a:extLst>
          </p:cNvPr>
          <p:cNvCxnSpPr>
            <a:cxnSpLocks noChangeShapeType="1"/>
            <a:stCxn id="35" idx="4"/>
            <a:endCxn id="38" idx="0"/>
          </p:cNvCxnSpPr>
          <p:nvPr/>
        </p:nvCxnSpPr>
        <p:spPr bwMode="auto">
          <a:xfrm>
            <a:off x="2033546" y="4228025"/>
            <a:ext cx="745815" cy="2463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21">
            <a:extLst>
              <a:ext uri="{FF2B5EF4-FFF2-40B4-BE49-F238E27FC236}">
                <a16:creationId xmlns:a16="http://schemas.microsoft.com/office/drawing/2014/main" id="{4ED1DD1D-B77E-1B48-AED3-8084273B3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021" y="4474354"/>
            <a:ext cx="600574" cy="315035"/>
          </a:xfrm>
          <a:prstGeom prst="ellipse">
            <a:avLst/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fib(3)</a:t>
            </a:r>
          </a:p>
        </p:txBody>
      </p:sp>
      <p:sp>
        <p:nvSpPr>
          <p:cNvPr id="45" name="Oval 22">
            <a:extLst>
              <a:ext uri="{FF2B5EF4-FFF2-40B4-BE49-F238E27FC236}">
                <a16:creationId xmlns:a16="http://schemas.microsoft.com/office/drawing/2014/main" id="{EFAC4C33-3794-4B4E-90BA-802CA64E3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988" y="4474353"/>
            <a:ext cx="600574" cy="315035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+mn-lt"/>
              </a:rPr>
              <a:t>fib(4)</a:t>
            </a:r>
          </a:p>
        </p:txBody>
      </p:sp>
      <p:cxnSp>
        <p:nvCxnSpPr>
          <p:cNvPr id="46" name="AutoShape 23">
            <a:extLst>
              <a:ext uri="{FF2B5EF4-FFF2-40B4-BE49-F238E27FC236}">
                <a16:creationId xmlns:a16="http://schemas.microsoft.com/office/drawing/2014/main" id="{F3D1B1F8-3097-8B4B-B869-2FD41519ABD6}"/>
              </a:ext>
            </a:extLst>
          </p:cNvPr>
          <p:cNvCxnSpPr>
            <a:cxnSpLocks noChangeShapeType="1"/>
            <a:stCxn id="36" idx="4"/>
            <a:endCxn id="44" idx="0"/>
          </p:cNvCxnSpPr>
          <p:nvPr/>
        </p:nvCxnSpPr>
        <p:spPr bwMode="auto">
          <a:xfrm flipH="1">
            <a:off x="4553308" y="4228025"/>
            <a:ext cx="1098812" cy="2463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24">
            <a:extLst>
              <a:ext uri="{FF2B5EF4-FFF2-40B4-BE49-F238E27FC236}">
                <a16:creationId xmlns:a16="http://schemas.microsoft.com/office/drawing/2014/main" id="{9C45F7C3-E43F-4548-BB2B-FDA68EB1F07B}"/>
              </a:ext>
            </a:extLst>
          </p:cNvPr>
          <p:cNvCxnSpPr>
            <a:cxnSpLocks noChangeShapeType="1"/>
            <a:stCxn id="36" idx="4"/>
            <a:endCxn id="45" idx="0"/>
          </p:cNvCxnSpPr>
          <p:nvPr/>
        </p:nvCxnSpPr>
        <p:spPr bwMode="auto">
          <a:xfrm>
            <a:off x="5652120" y="4228025"/>
            <a:ext cx="1395155" cy="2463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5">
            <a:extLst>
              <a:ext uri="{FF2B5EF4-FFF2-40B4-BE49-F238E27FC236}">
                <a16:creationId xmlns:a16="http://schemas.microsoft.com/office/drawing/2014/main" id="{04BA63C5-D465-974C-91F2-CFF21A0F733A}"/>
              </a:ext>
            </a:extLst>
          </p:cNvPr>
          <p:cNvCxnSpPr>
            <a:cxnSpLocks noChangeShapeType="1"/>
            <a:stCxn id="37" idx="4"/>
            <a:endCxn id="39" idx="0"/>
          </p:cNvCxnSpPr>
          <p:nvPr/>
        </p:nvCxnSpPr>
        <p:spPr bwMode="auto">
          <a:xfrm flipH="1">
            <a:off x="866843" y="4789390"/>
            <a:ext cx="389749" cy="2676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26">
            <a:extLst>
              <a:ext uri="{FF2B5EF4-FFF2-40B4-BE49-F238E27FC236}">
                <a16:creationId xmlns:a16="http://schemas.microsoft.com/office/drawing/2014/main" id="{74248C4A-DF73-1847-8317-44CB434A9033}"/>
              </a:ext>
            </a:extLst>
          </p:cNvPr>
          <p:cNvCxnSpPr>
            <a:cxnSpLocks noChangeShapeType="1"/>
            <a:stCxn id="37" idx="4"/>
            <a:endCxn id="62" idx="0"/>
          </p:cNvCxnSpPr>
          <p:nvPr/>
        </p:nvCxnSpPr>
        <p:spPr bwMode="auto">
          <a:xfrm>
            <a:off x="1256592" y="4789390"/>
            <a:ext cx="420531" cy="2676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31">
            <a:extLst>
              <a:ext uri="{FF2B5EF4-FFF2-40B4-BE49-F238E27FC236}">
                <a16:creationId xmlns:a16="http://schemas.microsoft.com/office/drawing/2014/main" id="{1507D86E-7D45-F64B-A4E4-E6746AEFB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325" y="5057068"/>
            <a:ext cx="600574" cy="31503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fib(1)</a:t>
            </a:r>
          </a:p>
        </p:txBody>
      </p:sp>
      <p:sp>
        <p:nvSpPr>
          <p:cNvPr id="51" name="Oval 32">
            <a:extLst>
              <a:ext uri="{FF2B5EF4-FFF2-40B4-BE49-F238E27FC236}">
                <a16:creationId xmlns:a16="http://schemas.microsoft.com/office/drawing/2014/main" id="{A85DF008-A16B-EB4F-9563-2E5D03151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644" y="5057850"/>
            <a:ext cx="600574" cy="315035"/>
          </a:xfrm>
          <a:prstGeom prst="ellipse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fib(2)</a:t>
            </a:r>
          </a:p>
        </p:txBody>
      </p:sp>
      <p:cxnSp>
        <p:nvCxnSpPr>
          <p:cNvPr id="52" name="AutoShape 33">
            <a:extLst>
              <a:ext uri="{FF2B5EF4-FFF2-40B4-BE49-F238E27FC236}">
                <a16:creationId xmlns:a16="http://schemas.microsoft.com/office/drawing/2014/main" id="{0DA0DEE3-8CA0-D44D-9482-2DF179A503A5}"/>
              </a:ext>
            </a:extLst>
          </p:cNvPr>
          <p:cNvCxnSpPr>
            <a:cxnSpLocks noChangeShapeType="1"/>
            <a:stCxn id="38" idx="4"/>
            <a:endCxn id="50" idx="0"/>
          </p:cNvCxnSpPr>
          <p:nvPr/>
        </p:nvCxnSpPr>
        <p:spPr bwMode="auto">
          <a:xfrm flipH="1">
            <a:off x="2389612" y="4789390"/>
            <a:ext cx="389749" cy="2676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34">
            <a:extLst>
              <a:ext uri="{FF2B5EF4-FFF2-40B4-BE49-F238E27FC236}">
                <a16:creationId xmlns:a16="http://schemas.microsoft.com/office/drawing/2014/main" id="{26D07C1C-528C-FC4A-B956-2B5C60C04E79}"/>
              </a:ext>
            </a:extLst>
          </p:cNvPr>
          <p:cNvCxnSpPr>
            <a:cxnSpLocks noChangeShapeType="1"/>
            <a:stCxn id="38" idx="4"/>
            <a:endCxn id="51" idx="0"/>
          </p:cNvCxnSpPr>
          <p:nvPr/>
        </p:nvCxnSpPr>
        <p:spPr bwMode="auto">
          <a:xfrm>
            <a:off x="2779361" y="4789390"/>
            <a:ext cx="491570" cy="268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35">
            <a:extLst>
              <a:ext uri="{FF2B5EF4-FFF2-40B4-BE49-F238E27FC236}">
                <a16:creationId xmlns:a16="http://schemas.microsoft.com/office/drawing/2014/main" id="{20239247-288B-AF40-9A8C-FF805EB3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925" y="5057066"/>
            <a:ext cx="600575" cy="31503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fib(1)</a:t>
            </a:r>
          </a:p>
        </p:txBody>
      </p:sp>
      <p:sp>
        <p:nvSpPr>
          <p:cNvPr id="55" name="Oval 36">
            <a:extLst>
              <a:ext uri="{FF2B5EF4-FFF2-40B4-BE49-F238E27FC236}">
                <a16:creationId xmlns:a16="http://schemas.microsoft.com/office/drawing/2014/main" id="{7816E28A-79A1-9943-8D1B-74F74B229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514" y="5057851"/>
            <a:ext cx="600575" cy="315035"/>
          </a:xfrm>
          <a:prstGeom prst="ellipse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+mn-lt"/>
              </a:rPr>
              <a:t>fib(2)</a:t>
            </a:r>
          </a:p>
        </p:txBody>
      </p:sp>
      <p:cxnSp>
        <p:nvCxnSpPr>
          <p:cNvPr id="56" name="AutoShape 37">
            <a:extLst>
              <a:ext uri="{FF2B5EF4-FFF2-40B4-BE49-F238E27FC236}">
                <a16:creationId xmlns:a16="http://schemas.microsoft.com/office/drawing/2014/main" id="{E10CB7ED-20B3-DC4F-8516-A81ADC10C3B3}"/>
              </a:ext>
            </a:extLst>
          </p:cNvPr>
          <p:cNvCxnSpPr>
            <a:cxnSpLocks noChangeShapeType="1"/>
            <a:stCxn id="44" idx="4"/>
            <a:endCxn id="54" idx="0"/>
          </p:cNvCxnSpPr>
          <p:nvPr/>
        </p:nvCxnSpPr>
        <p:spPr bwMode="auto">
          <a:xfrm flipH="1">
            <a:off x="4197213" y="4789389"/>
            <a:ext cx="356095" cy="2676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38">
            <a:extLst>
              <a:ext uri="{FF2B5EF4-FFF2-40B4-BE49-F238E27FC236}">
                <a16:creationId xmlns:a16="http://schemas.microsoft.com/office/drawing/2014/main" id="{3A11D7A7-2B44-0D43-9895-7B01E10A061F}"/>
              </a:ext>
            </a:extLst>
          </p:cNvPr>
          <p:cNvCxnSpPr>
            <a:cxnSpLocks noChangeShapeType="1"/>
            <a:stCxn id="44" idx="4"/>
            <a:endCxn id="55" idx="0"/>
          </p:cNvCxnSpPr>
          <p:nvPr/>
        </p:nvCxnSpPr>
        <p:spPr bwMode="auto">
          <a:xfrm>
            <a:off x="4553308" y="4789389"/>
            <a:ext cx="411494" cy="26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Oval 39">
            <a:extLst>
              <a:ext uri="{FF2B5EF4-FFF2-40B4-BE49-F238E27FC236}">
                <a16:creationId xmlns:a16="http://schemas.microsoft.com/office/drawing/2014/main" id="{94271101-5301-A44D-961F-77217D3E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661" y="5056656"/>
            <a:ext cx="600574" cy="315035"/>
          </a:xfrm>
          <a:prstGeom prst="ellipse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fib(2)</a:t>
            </a:r>
          </a:p>
        </p:txBody>
      </p:sp>
      <p:sp>
        <p:nvSpPr>
          <p:cNvPr id="59" name="Oval 40">
            <a:extLst>
              <a:ext uri="{FF2B5EF4-FFF2-40B4-BE49-F238E27FC236}">
                <a16:creationId xmlns:a16="http://schemas.microsoft.com/office/drawing/2014/main" id="{01C91F61-FAEF-8442-8275-42C92B7B1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0118" y="5056656"/>
            <a:ext cx="600574" cy="315035"/>
          </a:xfrm>
          <a:prstGeom prst="ellipse">
            <a:avLst/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fib(3)</a:t>
            </a:r>
          </a:p>
        </p:txBody>
      </p:sp>
      <p:cxnSp>
        <p:nvCxnSpPr>
          <p:cNvPr id="60" name="AutoShape 41">
            <a:extLst>
              <a:ext uri="{FF2B5EF4-FFF2-40B4-BE49-F238E27FC236}">
                <a16:creationId xmlns:a16="http://schemas.microsoft.com/office/drawing/2014/main" id="{37668EC9-1044-2342-8F04-3AB552DF797A}"/>
              </a:ext>
            </a:extLst>
          </p:cNvPr>
          <p:cNvCxnSpPr>
            <a:cxnSpLocks noChangeShapeType="1"/>
            <a:stCxn id="45" idx="4"/>
            <a:endCxn id="58" idx="0"/>
          </p:cNvCxnSpPr>
          <p:nvPr/>
        </p:nvCxnSpPr>
        <p:spPr bwMode="auto">
          <a:xfrm flipH="1">
            <a:off x="6386948" y="4789388"/>
            <a:ext cx="660327" cy="267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42">
            <a:extLst>
              <a:ext uri="{FF2B5EF4-FFF2-40B4-BE49-F238E27FC236}">
                <a16:creationId xmlns:a16="http://schemas.microsoft.com/office/drawing/2014/main" id="{534259E9-D63E-B449-9E83-EA85B569F991}"/>
              </a:ext>
            </a:extLst>
          </p:cNvPr>
          <p:cNvCxnSpPr>
            <a:cxnSpLocks noChangeShapeType="1"/>
            <a:stCxn id="45" idx="4"/>
            <a:endCxn id="59" idx="0"/>
          </p:cNvCxnSpPr>
          <p:nvPr/>
        </p:nvCxnSpPr>
        <p:spPr bwMode="auto">
          <a:xfrm>
            <a:off x="7047275" y="4789388"/>
            <a:ext cx="773130" cy="267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Oval 31">
            <a:extLst>
              <a:ext uri="{FF2B5EF4-FFF2-40B4-BE49-F238E27FC236}">
                <a16:creationId xmlns:a16="http://schemas.microsoft.com/office/drawing/2014/main" id="{31B8CB2A-91D7-CD41-88B7-6B9A1521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836" y="5057067"/>
            <a:ext cx="600574" cy="31503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fib(1)</a:t>
            </a:r>
          </a:p>
        </p:txBody>
      </p:sp>
      <p:sp>
        <p:nvSpPr>
          <p:cNvPr id="63" name="Oval 14">
            <a:extLst>
              <a:ext uri="{FF2B5EF4-FFF2-40B4-BE49-F238E27FC236}">
                <a16:creationId xmlns:a16="http://schemas.microsoft.com/office/drawing/2014/main" id="{5DE277C2-BAB9-E54E-96FC-11DBB4A6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975" y="5544235"/>
            <a:ext cx="600575" cy="31503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fib(0)</a:t>
            </a:r>
          </a:p>
        </p:txBody>
      </p:sp>
      <p:cxnSp>
        <p:nvCxnSpPr>
          <p:cNvPr id="64" name="AutoShape 25">
            <a:extLst>
              <a:ext uri="{FF2B5EF4-FFF2-40B4-BE49-F238E27FC236}">
                <a16:creationId xmlns:a16="http://schemas.microsoft.com/office/drawing/2014/main" id="{FC66A76A-58A9-9947-89E0-A0240628B467}"/>
              </a:ext>
            </a:extLst>
          </p:cNvPr>
          <p:cNvCxnSpPr>
            <a:cxnSpLocks noChangeShapeType="1"/>
            <a:stCxn id="55" idx="4"/>
            <a:endCxn id="63" idx="0"/>
          </p:cNvCxnSpPr>
          <p:nvPr/>
        </p:nvCxnSpPr>
        <p:spPr bwMode="auto">
          <a:xfrm flipH="1">
            <a:off x="4647263" y="5372886"/>
            <a:ext cx="317539" cy="1713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26">
            <a:extLst>
              <a:ext uri="{FF2B5EF4-FFF2-40B4-BE49-F238E27FC236}">
                <a16:creationId xmlns:a16="http://schemas.microsoft.com/office/drawing/2014/main" id="{B625FEDC-7817-5E40-A1A6-FACD1413C252}"/>
              </a:ext>
            </a:extLst>
          </p:cNvPr>
          <p:cNvCxnSpPr>
            <a:cxnSpLocks noChangeShapeType="1"/>
            <a:stCxn id="55" idx="4"/>
            <a:endCxn id="66" idx="0"/>
          </p:cNvCxnSpPr>
          <p:nvPr/>
        </p:nvCxnSpPr>
        <p:spPr bwMode="auto">
          <a:xfrm>
            <a:off x="4964802" y="5372886"/>
            <a:ext cx="387031" cy="1713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Oval 31">
            <a:extLst>
              <a:ext uri="{FF2B5EF4-FFF2-40B4-BE49-F238E27FC236}">
                <a16:creationId xmlns:a16="http://schemas.microsoft.com/office/drawing/2014/main" id="{FF4F6E2E-6EC2-7C4B-9723-6473640D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546" y="5544235"/>
            <a:ext cx="600574" cy="31503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fib(1)</a:t>
            </a:r>
          </a:p>
        </p:txBody>
      </p:sp>
      <p:sp>
        <p:nvSpPr>
          <p:cNvPr id="67" name="Oval 14">
            <a:extLst>
              <a:ext uri="{FF2B5EF4-FFF2-40B4-BE49-F238E27FC236}">
                <a16:creationId xmlns:a16="http://schemas.microsoft.com/office/drawing/2014/main" id="{953C72A1-A511-7E4D-96B7-EF93D77E8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130" y="5535739"/>
            <a:ext cx="600575" cy="31503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fib(0)</a:t>
            </a:r>
          </a:p>
        </p:txBody>
      </p:sp>
      <p:cxnSp>
        <p:nvCxnSpPr>
          <p:cNvPr id="68" name="AutoShape 25">
            <a:extLst>
              <a:ext uri="{FF2B5EF4-FFF2-40B4-BE49-F238E27FC236}">
                <a16:creationId xmlns:a16="http://schemas.microsoft.com/office/drawing/2014/main" id="{EFDB2074-F77C-7445-BBDA-B9D4BA02A59D}"/>
              </a:ext>
            </a:extLst>
          </p:cNvPr>
          <p:cNvCxnSpPr>
            <a:cxnSpLocks noChangeShapeType="1"/>
            <a:stCxn id="58" idx="4"/>
            <a:endCxn id="67" idx="0"/>
          </p:cNvCxnSpPr>
          <p:nvPr/>
        </p:nvCxnSpPr>
        <p:spPr bwMode="auto">
          <a:xfrm flipH="1">
            <a:off x="6042418" y="5371691"/>
            <a:ext cx="344530" cy="1640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26">
            <a:extLst>
              <a:ext uri="{FF2B5EF4-FFF2-40B4-BE49-F238E27FC236}">
                <a16:creationId xmlns:a16="http://schemas.microsoft.com/office/drawing/2014/main" id="{A01F8530-179D-6844-988C-78BB0E5BA788}"/>
              </a:ext>
            </a:extLst>
          </p:cNvPr>
          <p:cNvCxnSpPr>
            <a:cxnSpLocks noChangeShapeType="1"/>
            <a:stCxn id="58" idx="4"/>
            <a:endCxn id="70" idx="0"/>
          </p:cNvCxnSpPr>
          <p:nvPr/>
        </p:nvCxnSpPr>
        <p:spPr bwMode="auto">
          <a:xfrm>
            <a:off x="6386948" y="5371691"/>
            <a:ext cx="360040" cy="1592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31">
            <a:extLst>
              <a:ext uri="{FF2B5EF4-FFF2-40B4-BE49-F238E27FC236}">
                <a16:creationId xmlns:a16="http://schemas.microsoft.com/office/drawing/2014/main" id="{29DE083B-2970-A349-98EB-D361D7BCE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701" y="5530990"/>
            <a:ext cx="600574" cy="31503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fib(1)</a:t>
            </a:r>
          </a:p>
        </p:txBody>
      </p:sp>
      <p:sp>
        <p:nvSpPr>
          <p:cNvPr id="71" name="Oval 14">
            <a:extLst>
              <a:ext uri="{FF2B5EF4-FFF2-40B4-BE49-F238E27FC236}">
                <a16:creationId xmlns:a16="http://schemas.microsoft.com/office/drawing/2014/main" id="{26CFD413-DD2C-B641-9AFE-CEDC49204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786" y="5530989"/>
            <a:ext cx="600575" cy="31503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fib(0)</a:t>
            </a:r>
          </a:p>
        </p:txBody>
      </p:sp>
      <p:cxnSp>
        <p:nvCxnSpPr>
          <p:cNvPr id="72" name="AutoShape 25">
            <a:extLst>
              <a:ext uri="{FF2B5EF4-FFF2-40B4-BE49-F238E27FC236}">
                <a16:creationId xmlns:a16="http://schemas.microsoft.com/office/drawing/2014/main" id="{56B0854C-F7A8-0A47-A404-7E79F8155287}"/>
              </a:ext>
            </a:extLst>
          </p:cNvPr>
          <p:cNvCxnSpPr>
            <a:cxnSpLocks noChangeShapeType="1"/>
            <a:stCxn id="51" idx="4"/>
            <a:endCxn id="71" idx="0"/>
          </p:cNvCxnSpPr>
          <p:nvPr/>
        </p:nvCxnSpPr>
        <p:spPr bwMode="auto">
          <a:xfrm flipH="1">
            <a:off x="2910074" y="5372885"/>
            <a:ext cx="360857" cy="1581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6">
            <a:extLst>
              <a:ext uri="{FF2B5EF4-FFF2-40B4-BE49-F238E27FC236}">
                <a16:creationId xmlns:a16="http://schemas.microsoft.com/office/drawing/2014/main" id="{BA66B36D-D9A6-4C4E-B080-903E61F21E4F}"/>
              </a:ext>
            </a:extLst>
          </p:cNvPr>
          <p:cNvCxnSpPr>
            <a:cxnSpLocks noChangeShapeType="1"/>
            <a:stCxn id="51" idx="4"/>
            <a:endCxn id="74" idx="0"/>
          </p:cNvCxnSpPr>
          <p:nvPr/>
        </p:nvCxnSpPr>
        <p:spPr bwMode="auto">
          <a:xfrm>
            <a:off x="3270931" y="5372885"/>
            <a:ext cx="367757" cy="1581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Oval 31">
            <a:extLst>
              <a:ext uri="{FF2B5EF4-FFF2-40B4-BE49-F238E27FC236}">
                <a16:creationId xmlns:a16="http://schemas.microsoft.com/office/drawing/2014/main" id="{87783CA4-5301-4B4B-97D2-2897C0B4E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401" y="5530990"/>
            <a:ext cx="600574" cy="31503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fib(1)</a:t>
            </a:r>
          </a:p>
        </p:txBody>
      </p:sp>
      <p:sp>
        <p:nvSpPr>
          <p:cNvPr id="75" name="Oval 35">
            <a:extLst>
              <a:ext uri="{FF2B5EF4-FFF2-40B4-BE49-F238E27FC236}">
                <a16:creationId xmlns:a16="http://schemas.microsoft.com/office/drawing/2014/main" id="{CFFCC180-CC37-284E-A3A2-64E1F5F23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424" y="5535739"/>
            <a:ext cx="600575" cy="31503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fib(1)</a:t>
            </a:r>
          </a:p>
        </p:txBody>
      </p:sp>
      <p:sp>
        <p:nvSpPr>
          <p:cNvPr id="76" name="Oval 36">
            <a:extLst>
              <a:ext uri="{FF2B5EF4-FFF2-40B4-BE49-F238E27FC236}">
                <a16:creationId xmlns:a16="http://schemas.microsoft.com/office/drawing/2014/main" id="{A2950F52-27CB-334F-8DDE-75938D410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143" y="5522818"/>
            <a:ext cx="600575" cy="315035"/>
          </a:xfrm>
          <a:prstGeom prst="ellipse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>
                <a:latin typeface="+mn-lt"/>
              </a:rPr>
              <a:t>fib(2)</a:t>
            </a:r>
          </a:p>
        </p:txBody>
      </p:sp>
      <p:cxnSp>
        <p:nvCxnSpPr>
          <p:cNvPr id="77" name="AutoShape 37">
            <a:extLst>
              <a:ext uri="{FF2B5EF4-FFF2-40B4-BE49-F238E27FC236}">
                <a16:creationId xmlns:a16="http://schemas.microsoft.com/office/drawing/2014/main" id="{A4031709-F7FD-B048-AAB0-E5A0D163FA8B}"/>
              </a:ext>
            </a:extLst>
          </p:cNvPr>
          <p:cNvCxnSpPr>
            <a:cxnSpLocks noChangeShapeType="1"/>
            <a:stCxn id="59" idx="4"/>
            <a:endCxn id="75" idx="0"/>
          </p:cNvCxnSpPr>
          <p:nvPr/>
        </p:nvCxnSpPr>
        <p:spPr bwMode="auto">
          <a:xfrm flipH="1">
            <a:off x="7496712" y="5371691"/>
            <a:ext cx="323693" cy="1640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38">
            <a:extLst>
              <a:ext uri="{FF2B5EF4-FFF2-40B4-BE49-F238E27FC236}">
                <a16:creationId xmlns:a16="http://schemas.microsoft.com/office/drawing/2014/main" id="{93BB4441-8F6D-224A-A157-CDA961B875A5}"/>
              </a:ext>
            </a:extLst>
          </p:cNvPr>
          <p:cNvCxnSpPr>
            <a:cxnSpLocks noChangeShapeType="1"/>
            <a:stCxn id="59" idx="4"/>
            <a:endCxn id="76" idx="0"/>
          </p:cNvCxnSpPr>
          <p:nvPr/>
        </p:nvCxnSpPr>
        <p:spPr bwMode="auto">
          <a:xfrm>
            <a:off x="7820405" y="5371691"/>
            <a:ext cx="427026" cy="151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Oval 14">
            <a:extLst>
              <a:ext uri="{FF2B5EF4-FFF2-40B4-BE49-F238E27FC236}">
                <a16:creationId xmlns:a16="http://schemas.microsoft.com/office/drawing/2014/main" id="{C6B92099-24B8-944E-BCAF-A1BDC86ED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3" y="6066715"/>
            <a:ext cx="600575" cy="31503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fib(0)</a:t>
            </a:r>
          </a:p>
        </p:txBody>
      </p:sp>
      <p:cxnSp>
        <p:nvCxnSpPr>
          <p:cNvPr id="80" name="AutoShape 25">
            <a:extLst>
              <a:ext uri="{FF2B5EF4-FFF2-40B4-BE49-F238E27FC236}">
                <a16:creationId xmlns:a16="http://schemas.microsoft.com/office/drawing/2014/main" id="{68BF7EC1-57E8-1848-85FC-FAFFC875A7B8}"/>
              </a:ext>
            </a:extLst>
          </p:cNvPr>
          <p:cNvCxnSpPr>
            <a:cxnSpLocks noChangeShapeType="1"/>
            <a:stCxn id="76" idx="4"/>
            <a:endCxn id="79" idx="0"/>
          </p:cNvCxnSpPr>
          <p:nvPr/>
        </p:nvCxnSpPr>
        <p:spPr bwMode="auto">
          <a:xfrm flipH="1">
            <a:off x="7918681" y="5837853"/>
            <a:ext cx="328750" cy="228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26">
            <a:extLst>
              <a:ext uri="{FF2B5EF4-FFF2-40B4-BE49-F238E27FC236}">
                <a16:creationId xmlns:a16="http://schemas.microsoft.com/office/drawing/2014/main" id="{5216EC91-2523-8241-A8B6-52E8D59C38F7}"/>
              </a:ext>
            </a:extLst>
          </p:cNvPr>
          <p:cNvCxnSpPr>
            <a:cxnSpLocks noChangeShapeType="1"/>
            <a:stCxn id="76" idx="4"/>
            <a:endCxn id="82" idx="0"/>
          </p:cNvCxnSpPr>
          <p:nvPr/>
        </p:nvCxnSpPr>
        <p:spPr bwMode="auto">
          <a:xfrm>
            <a:off x="8247431" y="5837853"/>
            <a:ext cx="450281" cy="228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Oval 31">
            <a:extLst>
              <a:ext uri="{FF2B5EF4-FFF2-40B4-BE49-F238E27FC236}">
                <a16:creationId xmlns:a16="http://schemas.microsoft.com/office/drawing/2014/main" id="{2E63D709-58BB-034C-A06A-79A5092D8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425" y="6066715"/>
            <a:ext cx="600574" cy="31503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+mn-lt"/>
              </a:rPr>
              <a:t>fib(1)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피보나치 수열의 반복구현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18600" y="1600201"/>
            <a:ext cx="8273880" cy="44958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/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fib_iter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n)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if (n == 0) return 0;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if (n == 1) return 1;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pp = 0;	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p = 1;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result = 0;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</a:p>
          <a:p>
            <a:pPr algn="just"/>
            <a:r>
              <a:rPr lang="nn-NO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for (int i = 2; i &lt;= n; i++) {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result = p + pp;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pp = p;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p = result;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return result;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하노이 탑 문제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문제는 막대 </a:t>
            </a:r>
            <a:r>
              <a:rPr lang="en-US" altLang="ko-KR" dirty="0"/>
              <a:t>A</a:t>
            </a:r>
            <a:r>
              <a:rPr lang="ko-KR" altLang="en-US" dirty="0"/>
              <a:t>에 쌓여있는 원판 </a:t>
            </a:r>
            <a:r>
              <a:rPr lang="en-US" altLang="ko-KR" dirty="0"/>
              <a:t>n</a:t>
            </a:r>
            <a:r>
              <a:rPr lang="ko-KR" altLang="en-US" dirty="0"/>
              <a:t>개를 막대 </a:t>
            </a:r>
            <a:r>
              <a:rPr lang="en-US" altLang="ko-KR" dirty="0"/>
              <a:t>C</a:t>
            </a:r>
            <a:r>
              <a:rPr lang="ko-KR" altLang="en-US" dirty="0"/>
              <a:t>로 옮기는 것이다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ko-KR" altLang="en-US" dirty="0"/>
              <a:t>한 번에 하나의 원판만 이동할 수 있다 </a:t>
            </a:r>
          </a:p>
          <a:p>
            <a:pPr lvl="1" eaLnBrk="1" hangingPunct="1"/>
            <a:r>
              <a:rPr lang="ko-KR" altLang="en-US" dirty="0"/>
              <a:t>맨 위에 있는 원판만 이동할 수 있다 </a:t>
            </a:r>
          </a:p>
          <a:p>
            <a:pPr lvl="1" eaLnBrk="1" hangingPunct="1"/>
            <a:r>
              <a:rPr lang="ko-KR" altLang="en-US" dirty="0"/>
              <a:t>크기가 작은 원판 위에 큰 원판이 쌓일 수 없다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ko-KR" altLang="en-US" dirty="0"/>
              <a:t>중간의 막대를 임시적으로 이용할 수 있으나 앞의 조건들을 </a:t>
            </a:r>
            <a:endParaRPr lang="en-US" altLang="ko-KR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/>
              <a:t>	</a:t>
            </a:r>
            <a:r>
              <a:rPr lang="ko-KR" altLang="en-US" dirty="0"/>
              <a:t>지켜야 한다</a:t>
            </a:r>
            <a:r>
              <a:rPr lang="en-US" altLang="ko-KR" dirty="0"/>
              <a:t>. </a:t>
            </a:r>
          </a:p>
        </p:txBody>
      </p:sp>
      <p:grpSp>
        <p:nvGrpSpPr>
          <p:cNvPr id="19460" name="Group 85"/>
          <p:cNvGrpSpPr>
            <a:grpSpLocks/>
          </p:cNvGrpSpPr>
          <p:nvPr/>
        </p:nvGrpSpPr>
        <p:grpSpPr bwMode="auto">
          <a:xfrm>
            <a:off x="2456765" y="4824155"/>
            <a:ext cx="4186238" cy="1420813"/>
            <a:chOff x="2460" y="2273"/>
            <a:chExt cx="2058" cy="485"/>
          </a:xfrm>
        </p:grpSpPr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19480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9481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19462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19478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9479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19463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19476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9477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19464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65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66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67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19468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19469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19470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1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2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3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4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5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</a:t>
            </a:r>
            <a:r>
              <a:rPr lang="en-US" altLang="ko-KR"/>
              <a:t>(recursion)</a:t>
            </a:r>
            <a:r>
              <a:rPr lang="ko-KR" altLang="en-US"/>
              <a:t>이란</a:t>
            </a:r>
            <a:r>
              <a:rPr lang="en-US" altLang="ko-KR"/>
              <a:t>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알고리즘이나 함수가 수행 도중에 자기 자신을 다시 호출하여 문제를 해결하는 기법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정의자체가 순환적으로 되어 있는 경우에 적합한 방법</a:t>
            </a: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220" name="Picture 6" descr="MCj028070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3383995"/>
            <a:ext cx="2340260" cy="224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81"/>
          <p:cNvGrpSpPr>
            <a:grpSpLocks/>
          </p:cNvGrpSpPr>
          <p:nvPr/>
        </p:nvGrpSpPr>
        <p:grpSpPr bwMode="auto">
          <a:xfrm>
            <a:off x="971550" y="1493838"/>
            <a:ext cx="2970213" cy="3857625"/>
            <a:chOff x="1422" y="119"/>
            <a:chExt cx="2782" cy="3816"/>
          </a:xfrm>
        </p:grpSpPr>
        <p:grpSp>
          <p:nvGrpSpPr>
            <p:cNvPr id="20559" name="Group 2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20636" name="Rectangle 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7" name="Rectangle 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60" name="Group 5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20634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5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61" name="Group 8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20632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3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62" name="AutoShape 11"/>
            <p:cNvSpPr>
              <a:spLocks noChangeArrowheads="1"/>
            </p:cNvSpPr>
            <p:nvPr/>
          </p:nvSpPr>
          <p:spPr bwMode="auto">
            <a:xfrm>
              <a:off x="1581" y="537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3" name="AutoShape 12"/>
            <p:cNvSpPr>
              <a:spLocks noChangeArrowheads="1"/>
            </p:cNvSpPr>
            <p:nvPr/>
          </p:nvSpPr>
          <p:spPr bwMode="auto">
            <a:xfrm>
              <a:off x="1521" y="621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4" name="AutoShape 13"/>
            <p:cNvSpPr>
              <a:spLocks noChangeArrowheads="1"/>
            </p:cNvSpPr>
            <p:nvPr/>
          </p:nvSpPr>
          <p:spPr bwMode="auto">
            <a:xfrm>
              <a:off x="1627" y="454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5" name="Text Box 14"/>
            <p:cNvSpPr txBox="1">
              <a:spLocks noChangeArrowheads="1"/>
            </p:cNvSpPr>
            <p:nvPr/>
          </p:nvSpPr>
          <p:spPr bwMode="auto">
            <a:xfrm>
              <a:off x="1767" y="782"/>
              <a:ext cx="34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66" name="Text Box 15"/>
            <p:cNvSpPr txBox="1">
              <a:spLocks noChangeArrowheads="1"/>
            </p:cNvSpPr>
            <p:nvPr/>
          </p:nvSpPr>
          <p:spPr bwMode="auto">
            <a:xfrm>
              <a:off x="2751" y="779"/>
              <a:ext cx="32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67" name="Text Box 16"/>
            <p:cNvSpPr txBox="1">
              <a:spLocks noChangeArrowheads="1"/>
            </p:cNvSpPr>
            <p:nvPr/>
          </p:nvSpPr>
          <p:spPr bwMode="auto">
            <a:xfrm>
              <a:off x="3734" y="775"/>
              <a:ext cx="33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68" name="AutoShape 17"/>
            <p:cNvSpPr>
              <a:spLocks noChangeArrowheads="1"/>
            </p:cNvSpPr>
            <p:nvPr/>
          </p:nvSpPr>
          <p:spPr bwMode="auto">
            <a:xfrm>
              <a:off x="2565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9" name="AutoShape 18"/>
            <p:cNvSpPr>
              <a:spLocks noChangeArrowheads="1"/>
            </p:cNvSpPr>
            <p:nvPr/>
          </p:nvSpPr>
          <p:spPr bwMode="auto">
            <a:xfrm>
              <a:off x="2505" y="621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0" name="AutoShape 19"/>
            <p:cNvSpPr>
              <a:spLocks noChangeArrowheads="1"/>
            </p:cNvSpPr>
            <p:nvPr/>
          </p:nvSpPr>
          <p:spPr bwMode="auto">
            <a:xfrm>
              <a:off x="2611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1" name="AutoShape 20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2" name="AutoShape 21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3" name="AutoShape 22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74" name="Group 23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20630" name="Rectangle 2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1" name="Rectangle 2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75" name="Group 26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20628" name="Rectangle 2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9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76" name="Group 29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20626" name="Rectangle 3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7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77" name="AutoShape 32"/>
            <p:cNvSpPr>
              <a:spLocks noChangeArrowheads="1"/>
            </p:cNvSpPr>
            <p:nvPr/>
          </p:nvSpPr>
          <p:spPr bwMode="auto">
            <a:xfrm>
              <a:off x="1589" y="1439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8" name="AutoShape 33"/>
            <p:cNvSpPr>
              <a:spLocks noChangeArrowheads="1"/>
            </p:cNvSpPr>
            <p:nvPr/>
          </p:nvSpPr>
          <p:spPr bwMode="auto">
            <a:xfrm>
              <a:off x="1529" y="152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9" name="AutoShape 34"/>
            <p:cNvSpPr>
              <a:spLocks noChangeArrowheads="1"/>
            </p:cNvSpPr>
            <p:nvPr/>
          </p:nvSpPr>
          <p:spPr bwMode="auto">
            <a:xfrm>
              <a:off x="3606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0" name="Text Box 35"/>
            <p:cNvSpPr txBox="1">
              <a:spLocks noChangeArrowheads="1"/>
            </p:cNvSpPr>
            <p:nvPr/>
          </p:nvSpPr>
          <p:spPr bwMode="auto">
            <a:xfrm>
              <a:off x="1774" y="1683"/>
              <a:ext cx="34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81" name="Text Box 36"/>
            <p:cNvSpPr txBox="1">
              <a:spLocks noChangeArrowheads="1"/>
            </p:cNvSpPr>
            <p:nvPr/>
          </p:nvSpPr>
          <p:spPr bwMode="auto">
            <a:xfrm>
              <a:off x="2759" y="1682"/>
              <a:ext cx="32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82" name="Text Box 37"/>
            <p:cNvSpPr txBox="1">
              <a:spLocks noChangeArrowheads="1"/>
            </p:cNvSpPr>
            <p:nvPr/>
          </p:nvSpPr>
          <p:spPr bwMode="auto">
            <a:xfrm>
              <a:off x="3742" y="1678"/>
              <a:ext cx="33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83" name="AutoShape 38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4" name="AutoShape 39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5" name="AutoShape 40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6" name="AutoShape 41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7" name="AutoShape 42"/>
            <p:cNvSpPr>
              <a:spLocks noChangeArrowheads="1"/>
            </p:cNvSpPr>
            <p:nvPr/>
          </p:nvSpPr>
          <p:spPr bwMode="auto">
            <a:xfrm>
              <a:off x="3496" y="1523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8" name="AutoShape 43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89" name="Group 44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20624" name="Rectangle 4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5" name="Rectangle 4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90" name="Group 47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20622" name="Rectangle 4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3" name="Rectangle 4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91" name="Group 50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20620" name="Rectangle 5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1" name="Rectangle 5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92" name="AutoShape 53"/>
            <p:cNvSpPr>
              <a:spLocks noChangeArrowheads="1"/>
            </p:cNvSpPr>
            <p:nvPr/>
          </p:nvSpPr>
          <p:spPr bwMode="auto">
            <a:xfrm>
              <a:off x="2544" y="243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3" name="AutoShape 54"/>
            <p:cNvSpPr>
              <a:spLocks noChangeArrowheads="1"/>
            </p:cNvSpPr>
            <p:nvPr/>
          </p:nvSpPr>
          <p:spPr bwMode="auto">
            <a:xfrm>
              <a:off x="1519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4" name="AutoShape 55"/>
            <p:cNvSpPr>
              <a:spLocks noChangeArrowheads="1"/>
            </p:cNvSpPr>
            <p:nvPr/>
          </p:nvSpPr>
          <p:spPr bwMode="auto">
            <a:xfrm>
              <a:off x="3591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5" name="Text Box 56"/>
            <p:cNvSpPr txBox="1">
              <a:spLocks noChangeArrowheads="1"/>
            </p:cNvSpPr>
            <p:nvPr/>
          </p:nvSpPr>
          <p:spPr bwMode="auto">
            <a:xfrm>
              <a:off x="1760" y="2591"/>
              <a:ext cx="34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96" name="Text Box 57"/>
            <p:cNvSpPr txBox="1">
              <a:spLocks noChangeArrowheads="1"/>
            </p:cNvSpPr>
            <p:nvPr/>
          </p:nvSpPr>
          <p:spPr bwMode="auto">
            <a:xfrm>
              <a:off x="2744" y="2589"/>
              <a:ext cx="32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97" name="Text Box 58"/>
            <p:cNvSpPr txBox="1">
              <a:spLocks noChangeArrowheads="1"/>
            </p:cNvSpPr>
            <p:nvPr/>
          </p:nvSpPr>
          <p:spPr bwMode="auto">
            <a:xfrm>
              <a:off x="3727" y="2584"/>
              <a:ext cx="33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98" name="AutoShape 59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9" name="AutoShape 60"/>
            <p:cNvSpPr>
              <a:spLocks noChangeArrowheads="1"/>
            </p:cNvSpPr>
            <p:nvPr/>
          </p:nvSpPr>
          <p:spPr bwMode="auto">
            <a:xfrm>
              <a:off x="2498" y="2430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0" name="AutoShape 61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1" name="AutoShape 62"/>
            <p:cNvSpPr>
              <a:spLocks noChangeArrowheads="1"/>
            </p:cNvSpPr>
            <p:nvPr/>
          </p:nvSpPr>
          <p:spPr bwMode="auto">
            <a:xfrm>
              <a:off x="3541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2" name="AutoShape 63"/>
            <p:cNvSpPr>
              <a:spLocks noChangeArrowheads="1"/>
            </p:cNvSpPr>
            <p:nvPr/>
          </p:nvSpPr>
          <p:spPr bwMode="auto">
            <a:xfrm>
              <a:off x="3481" y="2430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3" name="AutoShape 64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604" name="Group 65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20618" name="Rectangle 6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19" name="Rectangle 6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605" name="Group 68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20616" name="Rectangle 6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17" name="Rectangle 7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606" name="Group 71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20614" name="Rectangle 7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15" name="Rectangle 7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607" name="AutoShape 74"/>
            <p:cNvSpPr>
              <a:spLocks noChangeArrowheads="1"/>
            </p:cNvSpPr>
            <p:nvPr/>
          </p:nvSpPr>
          <p:spPr bwMode="auto">
            <a:xfrm>
              <a:off x="2562" y="338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8" name="AutoShape 75"/>
            <p:cNvSpPr>
              <a:spLocks noChangeArrowheads="1"/>
            </p:cNvSpPr>
            <p:nvPr/>
          </p:nvSpPr>
          <p:spPr bwMode="auto">
            <a:xfrm>
              <a:off x="1519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9" name="AutoShape 76"/>
            <p:cNvSpPr>
              <a:spLocks noChangeArrowheads="1"/>
            </p:cNvSpPr>
            <p:nvPr/>
          </p:nvSpPr>
          <p:spPr bwMode="auto">
            <a:xfrm>
              <a:off x="2608" y="3294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10" name="Text Box 77"/>
            <p:cNvSpPr txBox="1">
              <a:spLocks noChangeArrowheads="1"/>
            </p:cNvSpPr>
            <p:nvPr/>
          </p:nvSpPr>
          <p:spPr bwMode="auto">
            <a:xfrm>
              <a:off x="1760" y="3542"/>
              <a:ext cx="34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611" name="Text Box 78"/>
            <p:cNvSpPr txBox="1">
              <a:spLocks noChangeArrowheads="1"/>
            </p:cNvSpPr>
            <p:nvPr/>
          </p:nvSpPr>
          <p:spPr bwMode="auto">
            <a:xfrm>
              <a:off x="2744" y="3541"/>
              <a:ext cx="32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612" name="Text Box 79"/>
            <p:cNvSpPr txBox="1">
              <a:spLocks noChangeArrowheads="1"/>
            </p:cNvSpPr>
            <p:nvPr/>
          </p:nvSpPr>
          <p:spPr bwMode="auto">
            <a:xfrm>
              <a:off x="3727" y="3538"/>
              <a:ext cx="33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613" name="AutoShape 80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0483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n=3</a:t>
            </a:r>
            <a:r>
              <a:rPr lang="ko-KR" altLang="en-US"/>
              <a:t>인 경우의 해답</a:t>
            </a:r>
          </a:p>
        </p:txBody>
      </p:sp>
      <p:grpSp>
        <p:nvGrpSpPr>
          <p:cNvPr id="20484" name="Group 84"/>
          <p:cNvGrpSpPr>
            <a:grpSpLocks/>
          </p:cNvGrpSpPr>
          <p:nvPr/>
        </p:nvGrpSpPr>
        <p:grpSpPr bwMode="auto">
          <a:xfrm>
            <a:off x="5111750" y="1628775"/>
            <a:ext cx="3240088" cy="3784600"/>
            <a:chOff x="1422" y="119"/>
            <a:chExt cx="2782" cy="3826"/>
          </a:xfrm>
        </p:grpSpPr>
        <p:grpSp>
          <p:nvGrpSpPr>
            <p:cNvPr id="20487" name="Group 85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20557" name="Rectangle 8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8" name="Rectangle 8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88" name="Group 88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20555" name="Rectangle 8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6" name="Rectangle 9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89" name="Group 91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20553" name="Rectangle 9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4" name="Rectangle 9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490" name="AutoShape 94"/>
            <p:cNvSpPr>
              <a:spLocks noChangeArrowheads="1"/>
            </p:cNvSpPr>
            <p:nvPr/>
          </p:nvSpPr>
          <p:spPr bwMode="auto">
            <a:xfrm>
              <a:off x="2562" y="618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1" name="AutoShape 95"/>
            <p:cNvSpPr>
              <a:spLocks noChangeArrowheads="1"/>
            </p:cNvSpPr>
            <p:nvPr/>
          </p:nvSpPr>
          <p:spPr bwMode="auto">
            <a:xfrm>
              <a:off x="3470" y="61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2" name="AutoShape 96"/>
            <p:cNvSpPr>
              <a:spLocks noChangeArrowheads="1"/>
            </p:cNvSpPr>
            <p:nvPr/>
          </p:nvSpPr>
          <p:spPr bwMode="auto">
            <a:xfrm>
              <a:off x="2608" y="53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3" name="Text Box 97"/>
            <p:cNvSpPr txBox="1">
              <a:spLocks noChangeArrowheads="1"/>
            </p:cNvSpPr>
            <p:nvPr/>
          </p:nvSpPr>
          <p:spPr bwMode="auto">
            <a:xfrm>
              <a:off x="1767" y="780"/>
              <a:ext cx="312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494" name="Text Box 98"/>
            <p:cNvSpPr txBox="1">
              <a:spLocks noChangeArrowheads="1"/>
            </p:cNvSpPr>
            <p:nvPr/>
          </p:nvSpPr>
          <p:spPr bwMode="auto">
            <a:xfrm>
              <a:off x="2751" y="779"/>
              <a:ext cx="29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495" name="Text Box 99"/>
            <p:cNvSpPr txBox="1">
              <a:spLocks noChangeArrowheads="1"/>
            </p:cNvSpPr>
            <p:nvPr/>
          </p:nvSpPr>
          <p:spPr bwMode="auto">
            <a:xfrm>
              <a:off x="3734" y="775"/>
              <a:ext cx="30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496" name="AutoShape 100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7" name="AutoShape 101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8" name="AutoShape 102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499" name="Group 103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20551" name="Rectangle 10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2" name="Rectangle 10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0" name="Group 106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20549" name="Rectangle 10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0" name="Rectangle 10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1" name="Group 109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20547" name="Rectangle 11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8" name="Rectangle 11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02" name="AutoShape 112"/>
            <p:cNvSpPr>
              <a:spLocks noChangeArrowheads="1"/>
            </p:cNvSpPr>
            <p:nvPr/>
          </p:nvSpPr>
          <p:spPr bwMode="auto">
            <a:xfrm>
              <a:off x="2562" y="152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3" name="AutoShape 113"/>
            <p:cNvSpPr>
              <a:spLocks noChangeArrowheads="1"/>
            </p:cNvSpPr>
            <p:nvPr/>
          </p:nvSpPr>
          <p:spPr bwMode="auto">
            <a:xfrm>
              <a:off x="3470" y="152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4" name="Text Box 114"/>
            <p:cNvSpPr txBox="1">
              <a:spLocks noChangeArrowheads="1"/>
            </p:cNvSpPr>
            <p:nvPr/>
          </p:nvSpPr>
          <p:spPr bwMode="auto">
            <a:xfrm>
              <a:off x="1775" y="1681"/>
              <a:ext cx="312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05" name="Text Box 115"/>
            <p:cNvSpPr txBox="1">
              <a:spLocks noChangeArrowheads="1"/>
            </p:cNvSpPr>
            <p:nvPr/>
          </p:nvSpPr>
          <p:spPr bwMode="auto">
            <a:xfrm>
              <a:off x="2759" y="1681"/>
              <a:ext cx="295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06" name="Text Box 116"/>
            <p:cNvSpPr txBox="1">
              <a:spLocks noChangeArrowheads="1"/>
            </p:cNvSpPr>
            <p:nvPr/>
          </p:nvSpPr>
          <p:spPr bwMode="auto">
            <a:xfrm>
              <a:off x="3743" y="1677"/>
              <a:ext cx="30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07" name="AutoShape 117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8" name="AutoShape 118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9" name="AutoShape 119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0" name="AutoShape 120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1" name="AutoShape 121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12" name="Group 122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20545" name="Rectangle 12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6" name="Rectangle 12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13" name="Group 125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20543" name="Rectangle 12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4" name="Rectangle 12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14" name="Group 128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20541" name="Rectangle 12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2" name="Rectangle 13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15" name="AutoShape 131"/>
            <p:cNvSpPr>
              <a:spLocks noChangeArrowheads="1"/>
            </p:cNvSpPr>
            <p:nvPr/>
          </p:nvSpPr>
          <p:spPr bwMode="auto">
            <a:xfrm>
              <a:off x="3515" y="234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6" name="Text Box 132"/>
            <p:cNvSpPr txBox="1">
              <a:spLocks noChangeArrowheads="1"/>
            </p:cNvSpPr>
            <p:nvPr/>
          </p:nvSpPr>
          <p:spPr bwMode="auto">
            <a:xfrm>
              <a:off x="1760" y="2587"/>
              <a:ext cx="31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17" name="Text Box 133"/>
            <p:cNvSpPr txBox="1">
              <a:spLocks noChangeArrowheads="1"/>
            </p:cNvSpPr>
            <p:nvPr/>
          </p:nvSpPr>
          <p:spPr bwMode="auto">
            <a:xfrm>
              <a:off x="2744" y="2587"/>
              <a:ext cx="29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18" name="Text Box 134"/>
            <p:cNvSpPr txBox="1">
              <a:spLocks noChangeArrowheads="1"/>
            </p:cNvSpPr>
            <p:nvPr/>
          </p:nvSpPr>
          <p:spPr bwMode="auto">
            <a:xfrm>
              <a:off x="3726" y="2582"/>
              <a:ext cx="30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19" name="AutoShape 135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0" name="AutoShape 136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1" name="AutoShape 137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22" name="Group 138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20539" name="Rectangle 13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0" name="Rectangle 14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23" name="Group 141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20537" name="Rectangle 14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38" name="Rectangle 14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24" name="Group 144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20535" name="Rectangle 14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36" name="Rectangle 14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25" name="AutoShape 147"/>
            <p:cNvSpPr>
              <a:spLocks noChangeArrowheads="1"/>
            </p:cNvSpPr>
            <p:nvPr/>
          </p:nvSpPr>
          <p:spPr bwMode="auto">
            <a:xfrm>
              <a:off x="3515" y="329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6" name="AutoShape 148"/>
            <p:cNvSpPr>
              <a:spLocks noChangeArrowheads="1"/>
            </p:cNvSpPr>
            <p:nvPr/>
          </p:nvSpPr>
          <p:spPr bwMode="auto">
            <a:xfrm>
              <a:off x="3470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7" name="AutoShape 149"/>
            <p:cNvSpPr>
              <a:spLocks noChangeArrowheads="1"/>
            </p:cNvSpPr>
            <p:nvPr/>
          </p:nvSpPr>
          <p:spPr bwMode="auto">
            <a:xfrm>
              <a:off x="3560" y="320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8" name="Text Box 150"/>
            <p:cNvSpPr txBox="1">
              <a:spLocks noChangeArrowheads="1"/>
            </p:cNvSpPr>
            <p:nvPr/>
          </p:nvSpPr>
          <p:spPr bwMode="auto">
            <a:xfrm>
              <a:off x="1760" y="3544"/>
              <a:ext cx="312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29" name="Text Box 151"/>
            <p:cNvSpPr txBox="1">
              <a:spLocks noChangeArrowheads="1"/>
            </p:cNvSpPr>
            <p:nvPr/>
          </p:nvSpPr>
          <p:spPr bwMode="auto">
            <a:xfrm>
              <a:off x="2744" y="3540"/>
              <a:ext cx="29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30" name="Text Box 152"/>
            <p:cNvSpPr txBox="1">
              <a:spLocks noChangeArrowheads="1"/>
            </p:cNvSpPr>
            <p:nvPr/>
          </p:nvSpPr>
          <p:spPr bwMode="auto">
            <a:xfrm>
              <a:off x="3726" y="3537"/>
              <a:ext cx="30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31" name="AutoShape 153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2" name="AutoShape 154"/>
            <p:cNvSpPr>
              <a:spLocks noChangeArrowheads="1"/>
            </p:cNvSpPr>
            <p:nvPr/>
          </p:nvSpPr>
          <p:spPr bwMode="auto">
            <a:xfrm>
              <a:off x="1610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3" name="AutoShape 155"/>
            <p:cNvSpPr>
              <a:spLocks noChangeArrowheads="1"/>
            </p:cNvSpPr>
            <p:nvPr/>
          </p:nvSpPr>
          <p:spPr bwMode="auto">
            <a:xfrm>
              <a:off x="3470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4" name="AutoShape 156"/>
            <p:cNvSpPr>
              <a:spLocks noChangeArrowheads="1"/>
            </p:cNvSpPr>
            <p:nvPr/>
          </p:nvSpPr>
          <p:spPr bwMode="auto">
            <a:xfrm>
              <a:off x="1610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0485" name="Line 157"/>
          <p:cNvSpPr>
            <a:spLocks noChangeShapeType="1"/>
          </p:cNvSpPr>
          <p:nvPr/>
        </p:nvSpPr>
        <p:spPr bwMode="auto">
          <a:xfrm>
            <a:off x="4076700" y="2079625"/>
            <a:ext cx="0" cy="32226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6" name="Line 158"/>
          <p:cNvSpPr>
            <a:spLocks noChangeShapeType="1"/>
          </p:cNvSpPr>
          <p:nvPr/>
        </p:nvSpPr>
        <p:spPr bwMode="auto">
          <a:xfrm flipV="1">
            <a:off x="4167188" y="2033588"/>
            <a:ext cx="900112" cy="32861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일반적인 경우에는</a:t>
            </a:r>
            <a:r>
              <a:rPr lang="en-US" altLang="ko-KR"/>
              <a:t>?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522288" y="1718142"/>
            <a:ext cx="4572000" cy="4401671"/>
            <a:chOff x="417" y="-18"/>
            <a:chExt cx="3908" cy="3928"/>
          </a:xfrm>
        </p:grpSpPr>
        <p:grpSp>
          <p:nvGrpSpPr>
            <p:cNvPr id="21511" name="Group 5"/>
            <p:cNvGrpSpPr>
              <a:grpSpLocks/>
            </p:cNvGrpSpPr>
            <p:nvPr/>
          </p:nvGrpSpPr>
          <p:grpSpPr bwMode="auto">
            <a:xfrm>
              <a:off x="1519" y="-18"/>
              <a:ext cx="800" cy="642"/>
              <a:chOff x="657" y="1480"/>
              <a:chExt cx="1181" cy="1045"/>
            </a:xfrm>
          </p:grpSpPr>
          <p:sp>
            <p:nvSpPr>
              <p:cNvPr id="21581" name="Rectangle 6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82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12" name="Group 8"/>
            <p:cNvGrpSpPr>
              <a:grpSpLocks/>
            </p:cNvGrpSpPr>
            <p:nvPr/>
          </p:nvGrpSpPr>
          <p:grpSpPr bwMode="auto">
            <a:xfrm>
              <a:off x="2503" y="-18"/>
              <a:ext cx="800" cy="642"/>
              <a:chOff x="657" y="1480"/>
              <a:chExt cx="1181" cy="1045"/>
            </a:xfrm>
          </p:grpSpPr>
          <p:sp>
            <p:nvSpPr>
              <p:cNvPr id="21579" name="Rectangle 9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80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13" name="Group 11"/>
            <p:cNvGrpSpPr>
              <a:grpSpLocks/>
            </p:cNvGrpSpPr>
            <p:nvPr/>
          </p:nvGrpSpPr>
          <p:grpSpPr bwMode="auto">
            <a:xfrm>
              <a:off x="3486" y="-18"/>
              <a:ext cx="800" cy="642"/>
              <a:chOff x="657" y="1480"/>
              <a:chExt cx="1181" cy="1045"/>
            </a:xfrm>
          </p:grpSpPr>
          <p:sp>
            <p:nvSpPr>
              <p:cNvPr id="21577" name="Rectangle 12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8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14" name="Text Box 14"/>
            <p:cNvSpPr txBox="1">
              <a:spLocks noChangeArrowheads="1"/>
            </p:cNvSpPr>
            <p:nvPr/>
          </p:nvSpPr>
          <p:spPr bwMode="auto">
            <a:xfrm>
              <a:off x="1857" y="714"/>
              <a:ext cx="2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15" name="Text Box 15"/>
            <p:cNvSpPr txBox="1">
              <a:spLocks noChangeArrowheads="1"/>
            </p:cNvSpPr>
            <p:nvPr/>
          </p:nvSpPr>
          <p:spPr bwMode="auto">
            <a:xfrm>
              <a:off x="2841" y="713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16" name="Text Box 16"/>
            <p:cNvSpPr txBox="1">
              <a:spLocks noChangeArrowheads="1"/>
            </p:cNvSpPr>
            <p:nvPr/>
          </p:nvSpPr>
          <p:spPr bwMode="auto">
            <a:xfrm>
              <a:off x="3823" y="710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17" name="AutoShape 17"/>
            <p:cNvSpPr>
              <a:spLocks noChangeArrowheads="1"/>
            </p:cNvSpPr>
            <p:nvPr/>
          </p:nvSpPr>
          <p:spPr bwMode="auto">
            <a:xfrm>
              <a:off x="1686" y="39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18" name="AutoShape 18"/>
            <p:cNvSpPr>
              <a:spLocks noChangeArrowheads="1"/>
            </p:cNvSpPr>
            <p:nvPr/>
          </p:nvSpPr>
          <p:spPr bwMode="auto">
            <a:xfrm>
              <a:off x="1641" y="48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19" name="AutoShape 19"/>
            <p:cNvSpPr>
              <a:spLocks noChangeArrowheads="1"/>
            </p:cNvSpPr>
            <p:nvPr/>
          </p:nvSpPr>
          <p:spPr bwMode="auto">
            <a:xfrm>
              <a:off x="1731" y="300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0" name="AutoShape 20"/>
            <p:cNvSpPr>
              <a:spLocks noChangeArrowheads="1"/>
            </p:cNvSpPr>
            <p:nvPr/>
          </p:nvSpPr>
          <p:spPr bwMode="auto">
            <a:xfrm>
              <a:off x="1778" y="210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1" name="AutoShape 21"/>
            <p:cNvSpPr>
              <a:spLocks noChangeArrowheads="1"/>
            </p:cNvSpPr>
            <p:nvPr/>
          </p:nvSpPr>
          <p:spPr bwMode="auto">
            <a:xfrm>
              <a:off x="1823" y="120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2" name="AutoShape 22"/>
            <p:cNvSpPr>
              <a:spLocks/>
            </p:cNvSpPr>
            <p:nvPr/>
          </p:nvSpPr>
          <p:spPr bwMode="auto">
            <a:xfrm>
              <a:off x="1370" y="74"/>
              <a:ext cx="181" cy="363"/>
            </a:xfrm>
            <a:prstGeom prst="leftBrace">
              <a:avLst>
                <a:gd name="adj1" fmla="val 167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3" name="Text Box 23"/>
            <p:cNvSpPr txBox="1">
              <a:spLocks noChangeArrowheads="1"/>
            </p:cNvSpPr>
            <p:nvPr/>
          </p:nvSpPr>
          <p:spPr bwMode="auto">
            <a:xfrm>
              <a:off x="417" y="169"/>
              <a:ext cx="141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 dirty="0">
                  <a:latin typeface="HY엽서L" pitchFamily="18" charset="-127"/>
                  <a:ea typeface="HY엽서L" pitchFamily="18" charset="-127"/>
                </a:rPr>
                <a:t>n-1</a:t>
              </a:r>
              <a:r>
                <a:rPr lang="ko-KR" altLang="en-US" sz="1400" dirty="0">
                  <a:latin typeface="HY엽서L" pitchFamily="18" charset="-127"/>
                  <a:ea typeface="HY엽서L" pitchFamily="18" charset="-127"/>
                </a:rPr>
                <a:t>개의 원판</a:t>
              </a:r>
            </a:p>
          </p:txBody>
        </p:sp>
        <p:sp>
          <p:nvSpPr>
            <p:cNvPr id="21524" name="Text Box 24"/>
            <p:cNvSpPr txBox="1">
              <a:spLocks noChangeArrowheads="1"/>
            </p:cNvSpPr>
            <p:nvPr/>
          </p:nvSpPr>
          <p:spPr bwMode="auto">
            <a:xfrm>
              <a:off x="507" y="441"/>
              <a:ext cx="91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1</a:t>
              </a:r>
              <a:r>
                <a:rPr lang="ko-KR" altLang="en-US" sz="1400">
                  <a:latin typeface="HY엽서L" pitchFamily="18" charset="-127"/>
                  <a:ea typeface="HY엽서L" pitchFamily="18" charset="-127"/>
                </a:rPr>
                <a:t>개의 원판</a:t>
              </a:r>
            </a:p>
          </p:txBody>
        </p:sp>
        <p:sp>
          <p:nvSpPr>
            <p:cNvPr id="21525" name="Line 25"/>
            <p:cNvSpPr>
              <a:spLocks noChangeShapeType="1"/>
            </p:cNvSpPr>
            <p:nvPr/>
          </p:nvSpPr>
          <p:spPr bwMode="auto">
            <a:xfrm>
              <a:off x="1324" y="52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21526" name="Group 26"/>
            <p:cNvGrpSpPr>
              <a:grpSpLocks/>
            </p:cNvGrpSpPr>
            <p:nvPr/>
          </p:nvGrpSpPr>
          <p:grpSpPr bwMode="auto">
            <a:xfrm>
              <a:off x="1519" y="910"/>
              <a:ext cx="800" cy="642"/>
              <a:chOff x="657" y="1480"/>
              <a:chExt cx="1181" cy="1045"/>
            </a:xfrm>
          </p:grpSpPr>
          <p:sp>
            <p:nvSpPr>
              <p:cNvPr id="21575" name="Rectangle 27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6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27" name="Group 29"/>
            <p:cNvGrpSpPr>
              <a:grpSpLocks/>
            </p:cNvGrpSpPr>
            <p:nvPr/>
          </p:nvGrpSpPr>
          <p:grpSpPr bwMode="auto">
            <a:xfrm>
              <a:off x="2503" y="910"/>
              <a:ext cx="800" cy="642"/>
              <a:chOff x="657" y="1480"/>
              <a:chExt cx="1181" cy="1045"/>
            </a:xfrm>
          </p:grpSpPr>
          <p:sp>
            <p:nvSpPr>
              <p:cNvPr id="21573" name="Rectangle 30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4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28" name="Group 32"/>
            <p:cNvGrpSpPr>
              <a:grpSpLocks/>
            </p:cNvGrpSpPr>
            <p:nvPr/>
          </p:nvGrpSpPr>
          <p:grpSpPr bwMode="auto">
            <a:xfrm>
              <a:off x="3486" y="910"/>
              <a:ext cx="800" cy="642"/>
              <a:chOff x="657" y="1480"/>
              <a:chExt cx="1181" cy="1045"/>
            </a:xfrm>
          </p:grpSpPr>
          <p:sp>
            <p:nvSpPr>
              <p:cNvPr id="21571" name="Rectangle 33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2" name="Rectangle 3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29" name="Text Box 35"/>
            <p:cNvSpPr txBox="1">
              <a:spLocks noChangeArrowheads="1"/>
            </p:cNvSpPr>
            <p:nvPr/>
          </p:nvSpPr>
          <p:spPr bwMode="auto">
            <a:xfrm>
              <a:off x="1857" y="1642"/>
              <a:ext cx="2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30" name="Text Box 36"/>
            <p:cNvSpPr txBox="1">
              <a:spLocks noChangeArrowheads="1"/>
            </p:cNvSpPr>
            <p:nvPr/>
          </p:nvSpPr>
          <p:spPr bwMode="auto">
            <a:xfrm>
              <a:off x="2841" y="1641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31" name="Text Box 37"/>
            <p:cNvSpPr txBox="1">
              <a:spLocks noChangeArrowheads="1"/>
            </p:cNvSpPr>
            <p:nvPr/>
          </p:nvSpPr>
          <p:spPr bwMode="auto">
            <a:xfrm>
              <a:off x="3823" y="1638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32" name="AutoShape 38"/>
            <p:cNvSpPr>
              <a:spLocks noChangeArrowheads="1"/>
            </p:cNvSpPr>
            <p:nvPr/>
          </p:nvSpPr>
          <p:spPr bwMode="auto">
            <a:xfrm>
              <a:off x="2672" y="1406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3" name="AutoShape 39"/>
            <p:cNvSpPr>
              <a:spLocks noChangeArrowheads="1"/>
            </p:cNvSpPr>
            <p:nvPr/>
          </p:nvSpPr>
          <p:spPr bwMode="auto">
            <a:xfrm>
              <a:off x="1641" y="1410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4" name="AutoShape 40"/>
            <p:cNvSpPr>
              <a:spLocks noChangeArrowheads="1"/>
            </p:cNvSpPr>
            <p:nvPr/>
          </p:nvSpPr>
          <p:spPr bwMode="auto">
            <a:xfrm>
              <a:off x="2717" y="131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5" name="AutoShape 41"/>
            <p:cNvSpPr>
              <a:spLocks noChangeArrowheads="1"/>
            </p:cNvSpPr>
            <p:nvPr/>
          </p:nvSpPr>
          <p:spPr bwMode="auto">
            <a:xfrm>
              <a:off x="2764" y="1225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6" name="AutoShape 42"/>
            <p:cNvSpPr>
              <a:spLocks noChangeArrowheads="1"/>
            </p:cNvSpPr>
            <p:nvPr/>
          </p:nvSpPr>
          <p:spPr bwMode="auto">
            <a:xfrm>
              <a:off x="2809" y="1135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1537" name="Group 43"/>
            <p:cNvGrpSpPr>
              <a:grpSpLocks/>
            </p:cNvGrpSpPr>
            <p:nvPr/>
          </p:nvGrpSpPr>
          <p:grpSpPr bwMode="auto">
            <a:xfrm>
              <a:off x="1519" y="1907"/>
              <a:ext cx="800" cy="642"/>
              <a:chOff x="657" y="1480"/>
              <a:chExt cx="1181" cy="1045"/>
            </a:xfrm>
          </p:grpSpPr>
          <p:sp>
            <p:nvSpPr>
              <p:cNvPr id="21569" name="Rectangle 44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0" name="Rectangle 4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38" name="Group 46"/>
            <p:cNvGrpSpPr>
              <a:grpSpLocks/>
            </p:cNvGrpSpPr>
            <p:nvPr/>
          </p:nvGrpSpPr>
          <p:grpSpPr bwMode="auto">
            <a:xfrm>
              <a:off x="2503" y="1907"/>
              <a:ext cx="800" cy="642"/>
              <a:chOff x="657" y="1480"/>
              <a:chExt cx="1181" cy="1045"/>
            </a:xfrm>
          </p:grpSpPr>
          <p:sp>
            <p:nvSpPr>
              <p:cNvPr id="21567" name="Rectangle 47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8" name="Rectangle 4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39" name="Group 49"/>
            <p:cNvGrpSpPr>
              <a:grpSpLocks/>
            </p:cNvGrpSpPr>
            <p:nvPr/>
          </p:nvGrpSpPr>
          <p:grpSpPr bwMode="auto">
            <a:xfrm>
              <a:off x="3486" y="1907"/>
              <a:ext cx="800" cy="642"/>
              <a:chOff x="657" y="1480"/>
              <a:chExt cx="1181" cy="1045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40" name="Text Box 52"/>
            <p:cNvSpPr txBox="1">
              <a:spLocks noChangeArrowheads="1"/>
            </p:cNvSpPr>
            <p:nvPr/>
          </p:nvSpPr>
          <p:spPr bwMode="auto">
            <a:xfrm>
              <a:off x="1857" y="2639"/>
              <a:ext cx="2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41" name="Text Box 53"/>
            <p:cNvSpPr txBox="1">
              <a:spLocks noChangeArrowheads="1"/>
            </p:cNvSpPr>
            <p:nvPr/>
          </p:nvSpPr>
          <p:spPr bwMode="auto">
            <a:xfrm>
              <a:off x="2841" y="2638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42" name="Text Box 54"/>
            <p:cNvSpPr txBox="1">
              <a:spLocks noChangeArrowheads="1"/>
            </p:cNvSpPr>
            <p:nvPr/>
          </p:nvSpPr>
          <p:spPr bwMode="auto">
            <a:xfrm>
              <a:off x="3823" y="2634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43" name="AutoShape 55"/>
            <p:cNvSpPr>
              <a:spLocks noChangeArrowheads="1"/>
            </p:cNvSpPr>
            <p:nvPr/>
          </p:nvSpPr>
          <p:spPr bwMode="auto">
            <a:xfrm>
              <a:off x="2672" y="240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4" name="AutoShape 56"/>
            <p:cNvSpPr>
              <a:spLocks noChangeArrowheads="1"/>
            </p:cNvSpPr>
            <p:nvPr/>
          </p:nvSpPr>
          <p:spPr bwMode="auto">
            <a:xfrm>
              <a:off x="3560" y="240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5" name="AutoShape 57"/>
            <p:cNvSpPr>
              <a:spLocks noChangeArrowheads="1"/>
            </p:cNvSpPr>
            <p:nvPr/>
          </p:nvSpPr>
          <p:spPr bwMode="auto">
            <a:xfrm>
              <a:off x="2717" y="231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6" name="AutoShape 58"/>
            <p:cNvSpPr>
              <a:spLocks noChangeArrowheads="1"/>
            </p:cNvSpPr>
            <p:nvPr/>
          </p:nvSpPr>
          <p:spPr bwMode="auto">
            <a:xfrm>
              <a:off x="2764" y="2223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7" name="AutoShape 59"/>
            <p:cNvSpPr>
              <a:spLocks noChangeArrowheads="1"/>
            </p:cNvSpPr>
            <p:nvPr/>
          </p:nvSpPr>
          <p:spPr bwMode="auto">
            <a:xfrm>
              <a:off x="2809" y="2133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1548" name="Group 60"/>
            <p:cNvGrpSpPr>
              <a:grpSpLocks/>
            </p:cNvGrpSpPr>
            <p:nvPr/>
          </p:nvGrpSpPr>
          <p:grpSpPr bwMode="auto">
            <a:xfrm>
              <a:off x="1558" y="2905"/>
              <a:ext cx="800" cy="642"/>
              <a:chOff x="657" y="1480"/>
              <a:chExt cx="1181" cy="1045"/>
            </a:xfrm>
          </p:grpSpPr>
          <p:sp>
            <p:nvSpPr>
              <p:cNvPr id="21563" name="Rectangle 61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4" name="Rectangle 6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49" name="Group 63"/>
            <p:cNvGrpSpPr>
              <a:grpSpLocks/>
            </p:cNvGrpSpPr>
            <p:nvPr/>
          </p:nvGrpSpPr>
          <p:grpSpPr bwMode="auto">
            <a:xfrm>
              <a:off x="2542" y="2905"/>
              <a:ext cx="800" cy="642"/>
              <a:chOff x="657" y="1480"/>
              <a:chExt cx="1181" cy="1045"/>
            </a:xfrm>
          </p:grpSpPr>
          <p:sp>
            <p:nvSpPr>
              <p:cNvPr id="21561" name="Rectangle 64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2" name="Rectangle 6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50" name="Group 66"/>
            <p:cNvGrpSpPr>
              <a:grpSpLocks/>
            </p:cNvGrpSpPr>
            <p:nvPr/>
          </p:nvGrpSpPr>
          <p:grpSpPr bwMode="auto">
            <a:xfrm>
              <a:off x="3525" y="2905"/>
              <a:ext cx="800" cy="642"/>
              <a:chOff x="657" y="1480"/>
              <a:chExt cx="1181" cy="1045"/>
            </a:xfrm>
          </p:grpSpPr>
          <p:sp>
            <p:nvSpPr>
              <p:cNvPr id="21559" name="Rectangle 67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0" name="Rectangle 6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51" name="Text Box 69"/>
            <p:cNvSpPr txBox="1">
              <a:spLocks noChangeArrowheads="1"/>
            </p:cNvSpPr>
            <p:nvPr/>
          </p:nvSpPr>
          <p:spPr bwMode="auto">
            <a:xfrm>
              <a:off x="1896" y="3638"/>
              <a:ext cx="26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52" name="Text Box 70"/>
            <p:cNvSpPr txBox="1">
              <a:spLocks noChangeArrowheads="1"/>
            </p:cNvSpPr>
            <p:nvPr/>
          </p:nvSpPr>
          <p:spPr bwMode="auto">
            <a:xfrm>
              <a:off x="2880" y="3635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53" name="Text Box 71"/>
            <p:cNvSpPr txBox="1">
              <a:spLocks noChangeArrowheads="1"/>
            </p:cNvSpPr>
            <p:nvPr/>
          </p:nvSpPr>
          <p:spPr bwMode="auto">
            <a:xfrm>
              <a:off x="3864" y="3632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54" name="AutoShape 72"/>
            <p:cNvSpPr>
              <a:spLocks noChangeArrowheads="1"/>
            </p:cNvSpPr>
            <p:nvPr/>
          </p:nvSpPr>
          <p:spPr bwMode="auto">
            <a:xfrm>
              <a:off x="3687" y="331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5" name="AutoShape 73"/>
            <p:cNvSpPr>
              <a:spLocks noChangeArrowheads="1"/>
            </p:cNvSpPr>
            <p:nvPr/>
          </p:nvSpPr>
          <p:spPr bwMode="auto">
            <a:xfrm>
              <a:off x="3642" y="340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6" name="AutoShape 74"/>
            <p:cNvSpPr>
              <a:spLocks noChangeArrowheads="1"/>
            </p:cNvSpPr>
            <p:nvPr/>
          </p:nvSpPr>
          <p:spPr bwMode="auto">
            <a:xfrm>
              <a:off x="3732" y="3221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7" name="AutoShape 75"/>
            <p:cNvSpPr>
              <a:spLocks noChangeArrowheads="1"/>
            </p:cNvSpPr>
            <p:nvPr/>
          </p:nvSpPr>
          <p:spPr bwMode="auto">
            <a:xfrm>
              <a:off x="3779" y="3131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8" name="AutoShape 76"/>
            <p:cNvSpPr>
              <a:spLocks noChangeArrowheads="1"/>
            </p:cNvSpPr>
            <p:nvPr/>
          </p:nvSpPr>
          <p:spPr bwMode="auto">
            <a:xfrm>
              <a:off x="3824" y="3041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508" name="AutoShape 77"/>
          <p:cNvSpPr>
            <a:spLocks/>
          </p:cNvSpPr>
          <p:nvPr/>
        </p:nvSpPr>
        <p:spPr bwMode="auto">
          <a:xfrm>
            <a:off x="5786438" y="2528888"/>
            <a:ext cx="3041650" cy="700087"/>
          </a:xfrm>
          <a:prstGeom prst="borderCallout2">
            <a:avLst>
              <a:gd name="adj1" fmla="val 16329"/>
              <a:gd name="adj2" fmla="val -2505"/>
              <a:gd name="adj3" fmla="val 16329"/>
              <a:gd name="adj4" fmla="val -16963"/>
              <a:gd name="adj5" fmla="val 97278"/>
              <a:gd name="adj6" fmla="val -32046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를 임시버퍼로 사용하여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에 쌓여있는 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n-1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개의 원판을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로 옮긴다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1509" name="AutoShape 78"/>
          <p:cNvSpPr>
            <a:spLocks/>
          </p:cNvSpPr>
          <p:nvPr/>
        </p:nvSpPr>
        <p:spPr bwMode="auto">
          <a:xfrm>
            <a:off x="5786438" y="3924300"/>
            <a:ext cx="3041650" cy="314325"/>
          </a:xfrm>
          <a:prstGeom prst="borderCallout2">
            <a:avLst>
              <a:gd name="adj1" fmla="val 36366"/>
              <a:gd name="adj2" fmla="val -2505"/>
              <a:gd name="adj3" fmla="val 36366"/>
              <a:gd name="adj4" fmla="val -12472"/>
              <a:gd name="adj5" fmla="val 134847"/>
              <a:gd name="adj6" fmla="val -22810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의 가장 큰 원판을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로 옮긴다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1510" name="AutoShape 79"/>
          <p:cNvSpPr>
            <a:spLocks/>
          </p:cNvSpPr>
          <p:nvPr/>
        </p:nvSpPr>
        <p:spPr bwMode="auto">
          <a:xfrm>
            <a:off x="5786438" y="5049838"/>
            <a:ext cx="3016250" cy="720725"/>
          </a:xfrm>
          <a:prstGeom prst="borderCallout2">
            <a:avLst>
              <a:gd name="adj1" fmla="val 15861"/>
              <a:gd name="adj2" fmla="val -2528"/>
              <a:gd name="adj3" fmla="val 15861"/>
              <a:gd name="adj4" fmla="val -12051"/>
              <a:gd name="adj5" fmla="val 54625"/>
              <a:gd name="adj6" fmla="val -21894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를 임시버퍼로 사용하여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에 쌓여있는 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n-1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개의 원판을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로 옮긴다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남아있는 문제는</a:t>
            </a:r>
            <a:r>
              <a:rPr lang="en-US" altLang="ko-KR"/>
              <a:t>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493838"/>
            <a:ext cx="8193087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자</a:t>
            </a:r>
            <a:r>
              <a:rPr lang="en-US" altLang="ko-KR" dirty="0"/>
              <a:t>,</a:t>
            </a:r>
            <a:r>
              <a:rPr lang="ko-KR" altLang="en-US" dirty="0"/>
              <a:t>그러면 어떻게 </a:t>
            </a:r>
            <a:r>
              <a:rPr lang="en-US" altLang="ko-KR" dirty="0"/>
              <a:t>n-1</a:t>
            </a:r>
            <a:r>
              <a:rPr lang="ko-KR" altLang="en-US" dirty="0"/>
              <a:t>개의 원판을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B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또 </a:t>
            </a:r>
            <a:r>
              <a:rPr lang="en-US" altLang="ko-KR" dirty="0"/>
              <a:t>B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로 이동하는가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en-US" altLang="ko-KR" b="1" u="sng" dirty="0">
                <a:solidFill>
                  <a:srgbClr val="FF3300"/>
                </a:solidFill>
              </a:rPr>
              <a:t>(</a:t>
            </a:r>
            <a:r>
              <a:rPr lang="ko-KR" altLang="en-US" b="1" u="sng" dirty="0">
                <a:solidFill>
                  <a:srgbClr val="FF3300"/>
                </a:solidFill>
              </a:rPr>
              <a:t>힌트</a:t>
            </a:r>
            <a:r>
              <a:rPr lang="en-US" altLang="ko-KR" b="1" u="sng" dirty="0">
                <a:solidFill>
                  <a:srgbClr val="FF3300"/>
                </a:solidFill>
              </a:rPr>
              <a:t>) </a:t>
            </a:r>
            <a:r>
              <a:rPr lang="ko-KR" altLang="en-US" b="1" u="sng" dirty="0">
                <a:solidFill>
                  <a:srgbClr val="FF3300"/>
                </a:solidFill>
              </a:rPr>
              <a:t>우리의 원래 문제가 </a:t>
            </a:r>
            <a:r>
              <a:rPr lang="en-US" altLang="ko-KR" b="1" u="sng" dirty="0">
                <a:solidFill>
                  <a:srgbClr val="FF3300"/>
                </a:solidFill>
              </a:rPr>
              <a:t>n</a:t>
            </a:r>
            <a:r>
              <a:rPr lang="ko-KR" altLang="en-US" b="1" u="sng" dirty="0">
                <a:solidFill>
                  <a:srgbClr val="FF3300"/>
                </a:solidFill>
              </a:rPr>
              <a:t>개의 원판을 </a:t>
            </a:r>
            <a:r>
              <a:rPr lang="en-US" altLang="ko-KR" b="1" u="sng" dirty="0">
                <a:solidFill>
                  <a:srgbClr val="FF3300"/>
                </a:solidFill>
              </a:rPr>
              <a:t>A</a:t>
            </a:r>
            <a:r>
              <a:rPr lang="ko-KR" altLang="en-US" b="1" u="sng" dirty="0">
                <a:solidFill>
                  <a:srgbClr val="FF3300"/>
                </a:solidFill>
              </a:rPr>
              <a:t>에서 </a:t>
            </a:r>
            <a:r>
              <a:rPr lang="en-US" altLang="ko-KR" b="1" u="sng" dirty="0">
                <a:solidFill>
                  <a:srgbClr val="FF3300"/>
                </a:solidFill>
              </a:rPr>
              <a:t>C</a:t>
            </a:r>
            <a:r>
              <a:rPr lang="ko-KR" altLang="en-US" b="1" u="sng" dirty="0">
                <a:solidFill>
                  <a:srgbClr val="FF3300"/>
                </a:solidFill>
              </a:rPr>
              <a:t>로 옮기는 것임을 기억하라</a:t>
            </a:r>
            <a:r>
              <a:rPr lang="en-US" altLang="ko-KR" b="1" u="sng" dirty="0">
                <a:solidFill>
                  <a:srgbClr val="FF3300"/>
                </a:solidFill>
              </a:rPr>
              <a:t>.</a:t>
            </a:r>
            <a:r>
              <a:rPr lang="en-US" altLang="ko-KR" b="1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altLang="ko-KR" dirty="0"/>
              <a:t>-&gt; </a:t>
            </a:r>
            <a:r>
              <a:rPr lang="ko-KR" altLang="en-US" dirty="0"/>
              <a:t>따라서 지금 작성하고 있는 함수의</a:t>
            </a:r>
            <a:r>
              <a:rPr lang="en-US" altLang="ko-KR" dirty="0"/>
              <a:t> </a:t>
            </a:r>
            <a:r>
              <a:rPr lang="ko-KR" altLang="en-US" dirty="0"/>
              <a:t>매개변수를 </a:t>
            </a:r>
            <a:r>
              <a:rPr lang="en-US" altLang="ko-KR" dirty="0"/>
              <a:t>n-1</a:t>
            </a:r>
            <a:r>
              <a:rPr lang="ko-KR" altLang="en-US" dirty="0"/>
              <a:t>로 바꾸어 순환 호출하면 된다</a:t>
            </a:r>
            <a:r>
              <a:rPr lang="en-US" altLang="ko-KR" dirty="0"/>
              <a:t>. </a:t>
            </a:r>
          </a:p>
          <a:p>
            <a:pPr eaLnBrk="1" hangingPunct="1"/>
            <a:endParaRPr lang="en-US" altLang="ko-K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남아있는 문제는</a:t>
            </a:r>
            <a:r>
              <a:rPr lang="en-US" altLang="ko-KR"/>
              <a:t>?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01570" y="1583795"/>
            <a:ext cx="8102705" cy="369331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막대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from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에 쌓여있는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n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개의 원판을 막대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를 사용하여 막대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to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로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옮긴다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en-US" altLang="ko-KR" b="1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hanoi_tower(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n,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from,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tmp,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to)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{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(n==1){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    from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에서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to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로 원판을 옮긴다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}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{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    </a:t>
            </a:r>
            <a:r>
              <a:rPr lang="en-US" altLang="ko-KR" b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hanoi_tower(n-1, from, to, tmp);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    from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에 있는 한 개의 원판을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to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로 옮긴다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   </a:t>
            </a:r>
            <a:r>
              <a:rPr lang="en-US" altLang="ko-KR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 </a:t>
            </a:r>
            <a:r>
              <a:rPr lang="en-US" altLang="ko-KR" b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hanoi_tower(n-1, tmp, from, to);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}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8740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하노이탑 최종 프로그램</a:t>
            </a:r>
          </a:p>
        </p:txBody>
      </p:sp>
      <p:sp>
        <p:nvSpPr>
          <p:cNvPr id="23556" name="Text Box 152"/>
          <p:cNvSpPr txBox="1">
            <a:spLocks noChangeArrowheads="1"/>
          </p:cNvSpPr>
          <p:nvPr/>
        </p:nvSpPr>
        <p:spPr bwMode="auto">
          <a:xfrm>
            <a:off x="502907" y="1673805"/>
            <a:ext cx="8240712" cy="401648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#</a:t>
            </a:r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include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&lt;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eaLnBrk="1" hangingPunct="1"/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hanoi_tower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700" b="1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n, </a:t>
            </a:r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from, </a:t>
            </a:r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to)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 </a:t>
            </a:r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 n==1 )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원판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1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을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%c 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에서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%c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으로 옮긴다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.\n",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from,to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eaLnBrk="1" hangingPunct="1"/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else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hanoi_tower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(n-1, from, to,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lvl="1"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원판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%d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을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%c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에서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%c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으로 옮긴다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.\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n",n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, from, to);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hanoi_tower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(n-1,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, from, to);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 }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eaLnBrk="1" hangingPunct="1"/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main(void)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hanoi_tower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(4, 'A', 'B', 'C');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retrun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C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C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8593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27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팩토리얼 프로그래밍 </a:t>
            </a:r>
            <a:r>
              <a:rPr lang="en-US" altLang="ko-KR"/>
              <a:t>#1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팩토리얼의</a:t>
            </a:r>
            <a:r>
              <a:rPr lang="ko-KR" altLang="en-US" dirty="0"/>
              <a:t> 정의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52900"/>
              </p:ext>
            </p:extLst>
          </p:nvPr>
        </p:nvGraphicFramePr>
        <p:xfrm>
          <a:off x="2636785" y="2258870"/>
          <a:ext cx="3219264" cy="93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3" imgW="1574800" imgH="457200" progId="Equation.3">
                  <p:embed/>
                </p:oleObj>
              </mc:Choice>
              <mc:Fallback>
                <p:oleObj name="Equation" r:id="rId3" imgW="1574800" imgH="4572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785" y="2258870"/>
                        <a:ext cx="3219264" cy="93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팩토리얼 프로그래밍 </a:t>
            </a:r>
            <a:r>
              <a:rPr lang="en-US" altLang="ko-KR"/>
              <a:t>#1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971600" y="3293985"/>
            <a:ext cx="7200800" cy="184665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900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sz="1900" dirty="0">
                <a:latin typeface="¹ÙÅÁ" charset="0"/>
                <a:ea typeface="MS UI Gothic" pitchFamily="34" charset="-128"/>
              </a:rPr>
              <a:t> factorial(</a:t>
            </a:r>
            <a:r>
              <a:rPr lang="en-US" altLang="ko-KR" sz="1900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sz="1900" dirty="0">
                <a:latin typeface="¹ÙÅÁ" charset="0"/>
                <a:ea typeface="MS UI Gothic" pitchFamily="34" charset="-128"/>
              </a:rPr>
              <a:t> n)</a:t>
            </a:r>
            <a:endParaRPr lang="en-US" altLang="ko-KR" sz="19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1900" dirty="0">
                <a:latin typeface="¹ÙÅÁ" charset="0"/>
                <a:ea typeface="MS UI Gothic" pitchFamily="34" charset="-128"/>
              </a:rPr>
              <a:t>{</a:t>
            </a:r>
            <a:endParaRPr lang="en-US" altLang="ko-KR" sz="19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1900" dirty="0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sz="19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sz="1900" dirty="0">
                <a:latin typeface="¹ÙÅÁ" charset="0"/>
                <a:ea typeface="MS UI Gothic" pitchFamily="34" charset="-128"/>
              </a:rPr>
              <a:t>( n == 0 ) </a:t>
            </a:r>
            <a:r>
              <a:rPr lang="en-US" altLang="ko-KR" sz="19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1900" dirty="0">
                <a:latin typeface="¹ÙÅÁ" charset="0"/>
                <a:ea typeface="MS UI Gothic" pitchFamily="34" charset="-128"/>
              </a:rPr>
              <a:t>(1);</a:t>
            </a:r>
            <a:endParaRPr lang="en-US" altLang="ko-KR" sz="19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1900" dirty="0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sz="19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sz="1900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sz="19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1900" dirty="0">
                <a:latin typeface="¹ÙÅÁ" charset="0"/>
                <a:ea typeface="MS UI Gothic" pitchFamily="34" charset="-128"/>
              </a:rPr>
              <a:t> (n * factorial(n-1) );</a:t>
            </a:r>
            <a:endParaRPr lang="en-US" altLang="ko-KR" sz="19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1900" dirty="0">
                <a:latin typeface="¹ÙÅÁ" charset="0"/>
                <a:ea typeface="MS UI Gothic" pitchFamily="34" charset="-128"/>
              </a:rPr>
              <a:t>}</a:t>
            </a:r>
          </a:p>
          <a:p>
            <a:pPr algn="just" eaLnBrk="1" hangingPunct="1"/>
            <a:endParaRPr lang="en-US" altLang="ko-KR" sz="1900" dirty="0">
              <a:latin typeface="¹ÙÅÁ" charset="0"/>
              <a:ea typeface="MS UI Gothic" pitchFamily="34" charset="-128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F17785D-3DA7-0843-B835-A49CC5C0C2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012468"/>
              </p:ext>
            </p:extLst>
          </p:nvPr>
        </p:nvGraphicFramePr>
        <p:xfrm>
          <a:off x="2591780" y="2123855"/>
          <a:ext cx="3219264" cy="93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574800" imgH="457200" progId="Equation.3">
                  <p:embed/>
                </p:oleObj>
              </mc:Choice>
              <mc:Fallback>
                <p:oleObj name="Equation" r:id="rId3" imgW="1574800" imgH="45720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780" y="2123855"/>
                        <a:ext cx="3219264" cy="93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87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팩토리얼 프로그래밍 </a:t>
            </a:r>
            <a:r>
              <a:rPr lang="en-US" altLang="ko-KR"/>
              <a:t>#2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345668" y="1763815"/>
            <a:ext cx="3420380" cy="150283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factorial(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n)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{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( n == 0 )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(1);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(n * factorial(n-1) );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95" y="3564015"/>
            <a:ext cx="7229475" cy="2466975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5043D78-BF7B-C74E-9479-2ACC2A54A8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0433184"/>
              </p:ext>
            </p:extLst>
          </p:nvPr>
        </p:nvGraphicFramePr>
        <p:xfrm>
          <a:off x="1466655" y="2168365"/>
          <a:ext cx="238601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5" imgW="1574800" imgH="457200" progId="Equation.3">
                  <p:embed/>
                </p:oleObj>
              </mc:Choice>
              <mc:Fallback>
                <p:oleObj name="Equation" r:id="rId5" imgW="1574800" imgH="457200" progId="Equation.3">
                  <p:embed/>
                  <p:pic>
                    <p:nvPicPr>
                      <p:cNvPr id="154" name="Object 4">
                        <a:extLst>
                          <a:ext uri="{FF2B5EF4-FFF2-40B4-BE49-F238E27FC236}">
                            <a16:creationId xmlns:a16="http://schemas.microsoft.com/office/drawing/2014/main" id="{E2E83834-25B1-2F4F-8756-475FFB55567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655" y="2168365"/>
                        <a:ext cx="2386012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순환호출순서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1800" dirty="0" err="1"/>
              <a:t>팩토리얼</a:t>
            </a:r>
            <a:r>
              <a:rPr lang="ko-KR" altLang="en-US" sz="1800" dirty="0"/>
              <a:t> 함수의 호출 순서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18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factorial(5) = 5 * factorial(4)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               = 5 * 4 * factorial(3)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		= 5 * 4 * 3 * factorial(2)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		= 5 * 4 * 3 * 2 * factorial(1)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		= 5 * 4 * 3 * 2 *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		= 120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/>
            <a:endParaRPr lang="en-US" altLang="ko-KR" sz="1800" dirty="0"/>
          </a:p>
          <a:p>
            <a:pPr eaLnBrk="1" hangingPunct="1"/>
            <a:endParaRPr lang="en-US" altLang="ko-KR" sz="1800" dirty="0"/>
          </a:p>
        </p:txBody>
      </p:sp>
      <p:sp>
        <p:nvSpPr>
          <p:cNvPr id="7172" name="Text Box 155"/>
          <p:cNvSpPr txBox="1">
            <a:spLocks noChangeArrowheads="1"/>
          </p:cNvSpPr>
          <p:nvPr/>
        </p:nvSpPr>
        <p:spPr bwMode="auto">
          <a:xfrm>
            <a:off x="5337175" y="3114675"/>
            <a:ext cx="3195638" cy="12573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factorial(2)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if( 2 &lt;= 1 ) return 1;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(2 * factorial(2-1) );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7173" name="Text Box 156"/>
          <p:cNvSpPr txBox="1">
            <a:spLocks noChangeArrowheads="1"/>
          </p:cNvSpPr>
          <p:nvPr/>
        </p:nvSpPr>
        <p:spPr bwMode="auto">
          <a:xfrm>
            <a:off x="5337175" y="4508500"/>
            <a:ext cx="3195638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factorial(1)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if( 1 &lt;= 1 ) return 1;</a:t>
            </a:r>
            <a:r>
              <a:rPr lang="en-US" altLang="ko-KR" sz="1600" dirty="0">
                <a:latin typeface="+mj-lt"/>
                <a:ea typeface="굴림" pitchFamily="50" charset="-127"/>
              </a:rPr>
              <a:t>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	.....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1270" name="Text Box 157"/>
          <p:cNvSpPr txBox="1">
            <a:spLocks noChangeArrowheads="1"/>
          </p:cNvSpPr>
          <p:nvPr/>
        </p:nvSpPr>
        <p:spPr bwMode="auto">
          <a:xfrm>
            <a:off x="8667750" y="248443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①</a:t>
            </a:r>
          </a:p>
        </p:txBody>
      </p:sp>
      <p:sp>
        <p:nvSpPr>
          <p:cNvPr id="11271" name="Text Box 158"/>
          <p:cNvSpPr txBox="1">
            <a:spLocks noChangeArrowheads="1"/>
          </p:cNvSpPr>
          <p:nvPr/>
        </p:nvSpPr>
        <p:spPr bwMode="auto">
          <a:xfrm>
            <a:off x="8621713" y="383381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②</a:t>
            </a:r>
          </a:p>
        </p:txBody>
      </p:sp>
      <p:sp>
        <p:nvSpPr>
          <p:cNvPr id="11272" name="Text Box 159"/>
          <p:cNvSpPr txBox="1">
            <a:spLocks noChangeArrowheads="1"/>
          </p:cNvSpPr>
          <p:nvPr/>
        </p:nvSpPr>
        <p:spPr bwMode="auto">
          <a:xfrm>
            <a:off x="4437063" y="405923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③</a:t>
            </a:r>
          </a:p>
        </p:txBody>
      </p:sp>
      <p:sp>
        <p:nvSpPr>
          <p:cNvPr id="11273" name="Text Box 160"/>
          <p:cNvSpPr txBox="1">
            <a:spLocks noChangeArrowheads="1"/>
          </p:cNvSpPr>
          <p:nvPr/>
        </p:nvSpPr>
        <p:spPr bwMode="auto">
          <a:xfrm>
            <a:off x="4437063" y="26638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④</a:t>
            </a:r>
          </a:p>
        </p:txBody>
      </p:sp>
      <p:sp>
        <p:nvSpPr>
          <p:cNvPr id="7178" name="Text Box 161"/>
          <p:cNvSpPr txBox="1">
            <a:spLocks noChangeArrowheads="1"/>
          </p:cNvSpPr>
          <p:nvPr/>
        </p:nvSpPr>
        <p:spPr bwMode="auto">
          <a:xfrm>
            <a:off x="5337175" y="1673225"/>
            <a:ext cx="3203575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factorial(3)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    if( 3 &lt;= 1 ) return 1; 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(3 * factorial(3-1) );</a:t>
            </a:r>
          </a:p>
          <a:p>
            <a:pPr eaLnBrk="1" hangingPunct="1">
              <a:defRPr/>
            </a:pPr>
            <a:r>
              <a:rPr lang="en-US" altLang="ko-KR" sz="1600" dirty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1275" name="Freeform 162"/>
          <p:cNvSpPr>
            <a:spLocks/>
          </p:cNvSpPr>
          <p:nvPr/>
        </p:nvSpPr>
        <p:spPr bwMode="auto">
          <a:xfrm>
            <a:off x="6958013" y="2663825"/>
            <a:ext cx="2303462" cy="612775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276" name="Freeform 164"/>
          <p:cNvSpPr>
            <a:spLocks/>
          </p:cNvSpPr>
          <p:nvPr/>
        </p:nvSpPr>
        <p:spPr bwMode="auto">
          <a:xfrm>
            <a:off x="4797425" y="3968750"/>
            <a:ext cx="717550" cy="1260475"/>
          </a:xfrm>
          <a:custGeom>
            <a:avLst/>
            <a:gdLst>
              <a:gd name="T0" fmla="*/ 2147483647 w 687"/>
              <a:gd name="T1" fmla="*/ 2147483647 h 1089"/>
              <a:gd name="T2" fmla="*/ 2147483647 w 687"/>
              <a:gd name="T3" fmla="*/ 2147483647 h 1089"/>
              <a:gd name="T4" fmla="*/ 2147483647 w 687"/>
              <a:gd name="T5" fmla="*/ 0 h 1089"/>
              <a:gd name="T6" fmla="*/ 0 60000 65536"/>
              <a:gd name="T7" fmla="*/ 0 60000 65536"/>
              <a:gd name="T8" fmla="*/ 0 60000 65536"/>
              <a:gd name="T9" fmla="*/ 0 w 687"/>
              <a:gd name="T10" fmla="*/ 0 h 1089"/>
              <a:gd name="T11" fmla="*/ 687 w 687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277" name="Freeform 162"/>
          <p:cNvSpPr>
            <a:spLocks/>
          </p:cNvSpPr>
          <p:nvPr/>
        </p:nvSpPr>
        <p:spPr bwMode="auto">
          <a:xfrm>
            <a:off x="6732588" y="4059238"/>
            <a:ext cx="2555875" cy="611187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278" name="Freeform 164"/>
          <p:cNvSpPr>
            <a:spLocks/>
          </p:cNvSpPr>
          <p:nvPr/>
        </p:nvSpPr>
        <p:spPr bwMode="auto">
          <a:xfrm>
            <a:off x="4797425" y="2573338"/>
            <a:ext cx="717550" cy="1368425"/>
          </a:xfrm>
          <a:custGeom>
            <a:avLst/>
            <a:gdLst>
              <a:gd name="T0" fmla="*/ 2147483647 w 687"/>
              <a:gd name="T1" fmla="*/ 2147483647 h 1089"/>
              <a:gd name="T2" fmla="*/ 2147483647 w 687"/>
              <a:gd name="T3" fmla="*/ 2147483647 h 1089"/>
              <a:gd name="T4" fmla="*/ 2147483647 w 687"/>
              <a:gd name="T5" fmla="*/ 0 h 1089"/>
              <a:gd name="T6" fmla="*/ 0 60000 65536"/>
              <a:gd name="T7" fmla="*/ 0 60000 65536"/>
              <a:gd name="T8" fmla="*/ 0 60000 65536"/>
              <a:gd name="T9" fmla="*/ 0 w 687"/>
              <a:gd name="T10" fmla="*/ 0 h 1089"/>
              <a:gd name="T11" fmla="*/ 687 w 687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 알고리즘의 구조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>
                <a:solidFill>
                  <a:srgbClr val="FF0000"/>
                </a:solidFill>
                <a:latin typeface="굴림" panose="020B0600000101010101" pitchFamily="50" charset="-127"/>
              </a:rPr>
              <a:t>만약 순환 호출을 멈추는 부분이 없다면</a:t>
            </a:r>
            <a:r>
              <a:rPr lang="en-US" altLang="ko-KR" sz="2000" dirty="0">
                <a:solidFill>
                  <a:srgbClr val="FF0000"/>
                </a:solidFill>
                <a:latin typeface="굴림" panose="020B0600000101010101" pitchFamily="50" charset="-127"/>
              </a:rPr>
              <a:t>?.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l"/>
            </a:pP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</a:rPr>
              <a:t>시스템 오류가 발생할 때까지 무한정 호출하게 된다</a:t>
            </a:r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grpSp>
        <p:nvGrpSpPr>
          <p:cNvPr id="12292" name="Group 16"/>
          <p:cNvGrpSpPr>
            <a:grpSpLocks/>
          </p:cNvGrpSpPr>
          <p:nvPr/>
        </p:nvGrpSpPr>
        <p:grpSpPr bwMode="auto">
          <a:xfrm>
            <a:off x="1016604" y="1916002"/>
            <a:ext cx="6795755" cy="2323088"/>
            <a:chOff x="608" y="799"/>
            <a:chExt cx="5254" cy="1785"/>
          </a:xfrm>
        </p:grpSpPr>
        <p:sp>
          <p:nvSpPr>
            <p:cNvPr id="12294" name="Freeform 4"/>
            <p:cNvSpPr>
              <a:spLocks/>
            </p:cNvSpPr>
            <p:nvPr/>
          </p:nvSpPr>
          <p:spPr bwMode="auto">
            <a:xfrm>
              <a:off x="983" y="1714"/>
              <a:ext cx="3250" cy="665"/>
            </a:xfrm>
            <a:custGeom>
              <a:avLst/>
              <a:gdLst>
                <a:gd name="T0" fmla="*/ 128 w 3250"/>
                <a:gd name="T1" fmla="*/ 310 h 665"/>
                <a:gd name="T2" fmla="*/ 264 w 3250"/>
                <a:gd name="T3" fmla="*/ 265 h 665"/>
                <a:gd name="T4" fmla="*/ 1035 w 3250"/>
                <a:gd name="T5" fmla="*/ 83 h 665"/>
                <a:gd name="T6" fmla="*/ 2532 w 3250"/>
                <a:gd name="T7" fmla="*/ 38 h 665"/>
                <a:gd name="T8" fmla="*/ 3122 w 3250"/>
                <a:gd name="T9" fmla="*/ 310 h 665"/>
                <a:gd name="T10" fmla="*/ 2804 w 3250"/>
                <a:gd name="T11" fmla="*/ 582 h 665"/>
                <a:gd name="T12" fmla="*/ 446 w 3250"/>
                <a:gd name="T13" fmla="*/ 627 h 665"/>
                <a:gd name="T14" fmla="*/ 128 w 3250"/>
                <a:gd name="T15" fmla="*/ 310 h 6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50"/>
                <a:gd name="T25" fmla="*/ 0 h 665"/>
                <a:gd name="T26" fmla="*/ 3250 w 3250"/>
                <a:gd name="T27" fmla="*/ 665 h 6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50" h="665">
                  <a:moveTo>
                    <a:pt x="128" y="310"/>
                  </a:moveTo>
                  <a:cubicBezTo>
                    <a:pt x="98" y="250"/>
                    <a:pt x="113" y="303"/>
                    <a:pt x="264" y="265"/>
                  </a:cubicBezTo>
                  <a:cubicBezTo>
                    <a:pt x="415" y="227"/>
                    <a:pt x="657" y="121"/>
                    <a:pt x="1035" y="83"/>
                  </a:cubicBezTo>
                  <a:cubicBezTo>
                    <a:pt x="1413" y="45"/>
                    <a:pt x="2184" y="0"/>
                    <a:pt x="2532" y="38"/>
                  </a:cubicBezTo>
                  <a:cubicBezTo>
                    <a:pt x="2880" y="76"/>
                    <a:pt x="3077" y="219"/>
                    <a:pt x="3122" y="310"/>
                  </a:cubicBezTo>
                  <a:cubicBezTo>
                    <a:pt x="3167" y="401"/>
                    <a:pt x="3250" y="529"/>
                    <a:pt x="2804" y="582"/>
                  </a:cubicBezTo>
                  <a:cubicBezTo>
                    <a:pt x="2358" y="635"/>
                    <a:pt x="892" y="665"/>
                    <a:pt x="446" y="627"/>
                  </a:cubicBezTo>
                  <a:cubicBezTo>
                    <a:pt x="0" y="589"/>
                    <a:pt x="158" y="370"/>
                    <a:pt x="128" y="31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295" name="Freeform 5"/>
            <p:cNvSpPr>
              <a:spLocks/>
            </p:cNvSpPr>
            <p:nvPr/>
          </p:nvSpPr>
          <p:spPr bwMode="auto">
            <a:xfrm>
              <a:off x="1020" y="1162"/>
              <a:ext cx="3130" cy="635"/>
            </a:xfrm>
            <a:custGeom>
              <a:avLst/>
              <a:gdLst>
                <a:gd name="T0" fmla="*/ 121 w 2721"/>
                <a:gd name="T1" fmla="*/ 178 h 711"/>
                <a:gd name="T2" fmla="*/ 361 w 2721"/>
                <a:gd name="T3" fmla="*/ 138 h 711"/>
                <a:gd name="T4" fmla="*/ 1691 w 2721"/>
                <a:gd name="T5" fmla="*/ 34 h 711"/>
                <a:gd name="T6" fmla="*/ 6045 w 2721"/>
                <a:gd name="T7" fmla="*/ 34 h 711"/>
                <a:gd name="T8" fmla="*/ 6768 w 2721"/>
                <a:gd name="T9" fmla="*/ 240 h 711"/>
                <a:gd name="T10" fmla="*/ 3142 w 2721"/>
                <a:gd name="T11" fmla="*/ 282 h 711"/>
                <a:gd name="T12" fmla="*/ 605 w 2721"/>
                <a:gd name="T13" fmla="*/ 302 h 711"/>
                <a:gd name="T14" fmla="*/ 0 w 2721"/>
                <a:gd name="T15" fmla="*/ 158 h 7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1"/>
                <a:gd name="T25" fmla="*/ 0 h 711"/>
                <a:gd name="T26" fmla="*/ 2721 w 2721"/>
                <a:gd name="T27" fmla="*/ 711 h 7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1" h="711">
                  <a:moveTo>
                    <a:pt x="45" y="394"/>
                  </a:moveTo>
                  <a:cubicBezTo>
                    <a:pt x="41" y="375"/>
                    <a:pt x="38" y="356"/>
                    <a:pt x="136" y="303"/>
                  </a:cubicBezTo>
                  <a:cubicBezTo>
                    <a:pt x="234" y="250"/>
                    <a:pt x="280" y="114"/>
                    <a:pt x="635" y="76"/>
                  </a:cubicBezTo>
                  <a:cubicBezTo>
                    <a:pt x="990" y="38"/>
                    <a:pt x="1951" y="0"/>
                    <a:pt x="2268" y="76"/>
                  </a:cubicBezTo>
                  <a:cubicBezTo>
                    <a:pt x="2585" y="152"/>
                    <a:pt x="2721" y="439"/>
                    <a:pt x="2540" y="530"/>
                  </a:cubicBezTo>
                  <a:cubicBezTo>
                    <a:pt x="2359" y="621"/>
                    <a:pt x="1564" y="598"/>
                    <a:pt x="1179" y="621"/>
                  </a:cubicBezTo>
                  <a:cubicBezTo>
                    <a:pt x="794" y="644"/>
                    <a:pt x="423" y="711"/>
                    <a:pt x="227" y="666"/>
                  </a:cubicBezTo>
                  <a:cubicBezTo>
                    <a:pt x="31" y="621"/>
                    <a:pt x="15" y="485"/>
                    <a:pt x="0" y="349"/>
                  </a:cubicBezTo>
                </a:path>
              </a:pathLst>
            </a:cu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1066" y="1797"/>
              <a:ext cx="317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  else return n * factorial(n-1);</a:t>
              </a:r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1066" y="799"/>
              <a:ext cx="2273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600" dirty="0" err="1">
                  <a:latin typeface="Lucida Console" pitchFamily="49" charset="0"/>
                  <a:ea typeface="굴림" pitchFamily="50" charset="-127"/>
                </a:rPr>
                <a:t>int</a:t>
              </a:r>
              <a:r>
                <a:rPr lang="en-US" altLang="ko-KR" sz="1600" dirty="0">
                  <a:latin typeface="Lucida Console" pitchFamily="49" charset="0"/>
                  <a:ea typeface="굴림" pitchFamily="50" charset="-127"/>
                </a:rPr>
                <a:t> factorial(</a:t>
              </a:r>
              <a:r>
                <a:rPr lang="en-US" altLang="ko-KR" sz="1600" dirty="0" err="1">
                  <a:latin typeface="Lucida Console" pitchFamily="49" charset="0"/>
                  <a:ea typeface="굴림" pitchFamily="50" charset="-127"/>
                </a:rPr>
                <a:t>int</a:t>
              </a:r>
              <a:r>
                <a:rPr lang="en-US" altLang="ko-KR" sz="1600" dirty="0">
                  <a:latin typeface="Lucida Console" pitchFamily="49" charset="0"/>
                  <a:ea typeface="굴림" pitchFamily="50" charset="-127"/>
                </a:rPr>
                <a:t> n)</a:t>
              </a:r>
            </a:p>
            <a:p>
              <a:pPr eaLnBrk="1" hangingPunct="1"/>
              <a:r>
                <a:rPr lang="en-US" altLang="ko-KR" sz="1600" dirty="0">
                  <a:latin typeface="Lucida Console" pitchFamily="49" charset="0"/>
                  <a:ea typeface="굴림" pitchFamily="50" charset="-127"/>
                </a:rPr>
                <a:t>{</a:t>
              </a:r>
            </a:p>
          </p:txBody>
        </p:sp>
        <p:sp>
          <p:nvSpPr>
            <p:cNvPr id="12298" name="Text Box 8"/>
            <p:cNvSpPr txBox="1">
              <a:spLocks noChangeArrowheads="1"/>
            </p:cNvSpPr>
            <p:nvPr/>
          </p:nvSpPr>
          <p:spPr bwMode="auto">
            <a:xfrm>
              <a:off x="4151" y="1449"/>
              <a:ext cx="146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 dirty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순환을 멈추는 부분</a:t>
              </a:r>
            </a:p>
          </p:txBody>
        </p:sp>
        <p:sp>
          <p:nvSpPr>
            <p:cNvPr id="12299" name="Text Box 9"/>
            <p:cNvSpPr txBox="1">
              <a:spLocks noChangeArrowheads="1"/>
            </p:cNvSpPr>
            <p:nvPr/>
          </p:nvSpPr>
          <p:spPr bwMode="auto">
            <a:xfrm>
              <a:off x="4195" y="1991"/>
              <a:ext cx="166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순환 호출을 하는 부분</a:t>
              </a:r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 flipH="1">
              <a:off x="4013" y="202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 flipH="1">
              <a:off x="3979" y="1476"/>
              <a:ext cx="227" cy="0"/>
            </a:xfrm>
            <a:prstGeom prst="line">
              <a:avLst/>
            </a:prstGeom>
            <a:noFill/>
            <a:ln w="9525">
              <a:solidFill>
                <a:srgbClr val="BD2E1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1066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}</a:t>
              </a:r>
            </a:p>
          </p:txBody>
        </p:sp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>
              <a:off x="1025" y="1245"/>
              <a:ext cx="317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  </a:t>
              </a:r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if( n &lt;= 1 )  return 1</a:t>
              </a:r>
              <a:endParaRPr lang="en-US" altLang="ko-KR" sz="14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2304" name="Freeform 14"/>
            <p:cNvSpPr>
              <a:spLocks/>
            </p:cNvSpPr>
            <p:nvPr/>
          </p:nvSpPr>
          <p:spPr bwMode="auto">
            <a:xfrm>
              <a:off x="608" y="981"/>
              <a:ext cx="458" cy="1043"/>
            </a:xfrm>
            <a:custGeom>
              <a:avLst/>
              <a:gdLst>
                <a:gd name="T0" fmla="*/ 458 w 458"/>
                <a:gd name="T1" fmla="*/ 1043 h 1043"/>
                <a:gd name="T2" fmla="*/ 198 w 458"/>
                <a:gd name="T3" fmla="*/ 870 h 1043"/>
                <a:gd name="T4" fmla="*/ 4 w 458"/>
                <a:gd name="T5" fmla="*/ 317 h 1043"/>
                <a:gd name="T6" fmla="*/ 174 w 458"/>
                <a:gd name="T7" fmla="*/ 72 h 1043"/>
                <a:gd name="T8" fmla="*/ 458 w 458"/>
                <a:gd name="T9" fmla="*/ 0 h 10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8"/>
                <a:gd name="T16" fmla="*/ 0 h 1043"/>
                <a:gd name="T17" fmla="*/ 458 w 458"/>
                <a:gd name="T18" fmla="*/ 1043 h 10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8" h="1043">
                  <a:moveTo>
                    <a:pt x="458" y="1043"/>
                  </a:moveTo>
                  <a:cubicBezTo>
                    <a:pt x="415" y="1014"/>
                    <a:pt x="274" y="991"/>
                    <a:pt x="198" y="870"/>
                  </a:cubicBezTo>
                  <a:cubicBezTo>
                    <a:pt x="122" y="749"/>
                    <a:pt x="8" y="450"/>
                    <a:pt x="4" y="317"/>
                  </a:cubicBezTo>
                  <a:cubicBezTo>
                    <a:pt x="0" y="184"/>
                    <a:pt x="98" y="125"/>
                    <a:pt x="174" y="72"/>
                  </a:cubicBezTo>
                  <a:cubicBezTo>
                    <a:pt x="250" y="19"/>
                    <a:pt x="399" y="15"/>
                    <a:pt x="45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05" name="Freeform 15"/>
            <p:cNvSpPr>
              <a:spLocks/>
            </p:cNvSpPr>
            <p:nvPr/>
          </p:nvSpPr>
          <p:spPr bwMode="auto">
            <a:xfrm>
              <a:off x="1198" y="1960"/>
              <a:ext cx="28" cy="19"/>
            </a:xfrm>
            <a:custGeom>
              <a:avLst/>
              <a:gdLst>
                <a:gd name="T0" fmla="*/ 0 w 28"/>
                <a:gd name="T1" fmla="*/ 19 h 19"/>
                <a:gd name="T2" fmla="*/ 28 w 28"/>
                <a:gd name="T3" fmla="*/ 0 h 19"/>
                <a:gd name="T4" fmla="*/ 0 w 28"/>
                <a:gd name="T5" fmla="*/ 19 h 19"/>
                <a:gd name="T6" fmla="*/ 0 60000 65536"/>
                <a:gd name="T7" fmla="*/ 0 60000 65536"/>
                <a:gd name="T8" fmla="*/ 0 60000 65536"/>
                <a:gd name="T9" fmla="*/ 0 w 28"/>
                <a:gd name="T10" fmla="*/ 0 h 19"/>
                <a:gd name="T11" fmla="*/ 28 w 28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9">
                  <a:moveTo>
                    <a:pt x="0" y="19"/>
                  </a:moveTo>
                  <a:cubicBezTo>
                    <a:pt x="9" y="13"/>
                    <a:pt x="28" y="0"/>
                    <a:pt x="28" y="0"/>
                  </a:cubicBezTo>
                  <a:cubicBezTo>
                    <a:pt x="28" y="0"/>
                    <a:pt x="9" y="13"/>
                    <a:pt x="0" y="19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611188" y="5319713"/>
            <a:ext cx="7923212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순환 </a:t>
            </a:r>
            <a:r>
              <a:rPr lang="en-US" altLang="ko-KR"/>
              <a:t>&lt;-&gt; </a:t>
            </a:r>
            <a:r>
              <a:rPr lang="ko-KR" altLang="en-US"/>
              <a:t>반복</a:t>
            </a:r>
          </a:p>
        </p:txBody>
      </p:sp>
      <p:sp>
        <p:nvSpPr>
          <p:cNvPr id="13315" name="Rectangle 154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1828800"/>
          </a:xfrm>
        </p:spPr>
        <p:txBody>
          <a:bodyPr/>
          <a:lstStyle/>
          <a:p>
            <a:pPr eaLnBrk="1" hangingPunct="1"/>
            <a:r>
              <a:rPr lang="ko-KR" altLang="en-US" dirty="0"/>
              <a:t>대부분의 순환은 반복으로 바꾸어 작성할 수 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2255355"/>
            <a:ext cx="7119705" cy="3109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팩토리얼의 반복적 구현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20455545"/>
              </p:ext>
            </p:extLst>
          </p:nvPr>
        </p:nvGraphicFramePr>
        <p:xfrm>
          <a:off x="926595" y="1680014"/>
          <a:ext cx="518953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3" imgW="2438400" imgH="457200" progId="Equation.3">
                  <p:embed/>
                </p:oleObj>
              </mc:Choice>
              <mc:Fallback>
                <p:oleObj name="Equation" r:id="rId3" imgW="2438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595" y="1680014"/>
                        <a:ext cx="5189537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16605" y="3113965"/>
            <a:ext cx="7110789" cy="20320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factorial_iter(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n)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{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k, v=1;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for</a:t>
            </a:r>
            <a:r>
              <a:rPr lang="en-US" altLang="ko-KR">
                <a:latin typeface="¹ÙÅÁ" charset="0"/>
                <a:ea typeface="MS UI Gothic" pitchFamily="34" charset="-128"/>
              </a:rPr>
              <a:t>(k=n; k&gt;0; k--)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    v = v*k;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(v);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}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BhWuxV1a4dil5rvGnJjN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14217</TotalTime>
  <Words>1502</Words>
  <Application>Microsoft Macintosh PowerPoint</Application>
  <PresentationFormat>화면 슬라이드 쇼(4:3)</PresentationFormat>
  <Paragraphs>297</Paragraphs>
  <Slides>26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0" baseType="lpstr">
      <vt:lpstr>¹ÙÅÁ</vt:lpstr>
      <vt:lpstr>한양신명조</vt:lpstr>
      <vt:lpstr>한양해서</vt:lpstr>
      <vt:lpstr>바탕</vt:lpstr>
      <vt:lpstr>굴림</vt:lpstr>
      <vt:lpstr>HY엽서L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Equation</vt:lpstr>
      <vt:lpstr>2장 순환</vt:lpstr>
      <vt:lpstr>순환(recursion)이란?</vt:lpstr>
      <vt:lpstr>팩토리얼 프로그래밍 #1</vt:lpstr>
      <vt:lpstr>팩토리얼 프로그래밍 #1</vt:lpstr>
      <vt:lpstr>팩토리얼 프로그래밍 #2</vt:lpstr>
      <vt:lpstr>순환호출순서</vt:lpstr>
      <vt:lpstr>순환 알고리즘의 구조</vt:lpstr>
      <vt:lpstr>순환 &lt;-&gt; 반복</vt:lpstr>
      <vt:lpstr>팩토리얼의 반복적 구현</vt:lpstr>
      <vt:lpstr>거듭제곱 값 프로그래밍 #1</vt:lpstr>
      <vt:lpstr>반복적인 방법</vt:lpstr>
      <vt:lpstr>순환적인 방법</vt:lpstr>
      <vt:lpstr>순환적인 방법</vt:lpstr>
      <vt:lpstr>거듭제곱 값 프로그래밍 분석</vt:lpstr>
      <vt:lpstr>피보나치 수열의 계산 #1</vt:lpstr>
      <vt:lpstr>피보나치 수열의 계산 #1</vt:lpstr>
      <vt:lpstr>피보나치 수열의 계산 #1</vt:lpstr>
      <vt:lpstr>피보나치 수열의 반복구현</vt:lpstr>
      <vt:lpstr>하노이 탑 문제</vt:lpstr>
      <vt:lpstr>n=3인 경우의 해답</vt:lpstr>
      <vt:lpstr>일반적인 경우에는?</vt:lpstr>
      <vt:lpstr>남아있는 문제는?</vt:lpstr>
      <vt:lpstr>남아있는 문제는?</vt:lpstr>
      <vt:lpstr>하노이탑 최종 프로그램</vt:lpstr>
      <vt:lpstr>실행결과 </vt:lpstr>
      <vt:lpstr>Q &amp; A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Sejin Park</cp:lastModifiedBy>
  <cp:revision>193</cp:revision>
  <dcterms:created xsi:type="dcterms:W3CDTF">2004-02-19T02:52:38Z</dcterms:created>
  <dcterms:modified xsi:type="dcterms:W3CDTF">2021-03-22T06:51:42Z</dcterms:modified>
</cp:coreProperties>
</file>