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2" r:id="rId2"/>
  </p:sldMasterIdLst>
  <p:notesMasterIdLst>
    <p:notesMasterId r:id="rId50"/>
  </p:notesMasterIdLst>
  <p:sldIdLst>
    <p:sldId id="366" r:id="rId3"/>
    <p:sldId id="324" r:id="rId4"/>
    <p:sldId id="325" r:id="rId5"/>
    <p:sldId id="326" r:id="rId6"/>
    <p:sldId id="327" r:id="rId7"/>
    <p:sldId id="367" r:id="rId8"/>
    <p:sldId id="368" r:id="rId9"/>
    <p:sldId id="371" r:id="rId10"/>
    <p:sldId id="372" r:id="rId11"/>
    <p:sldId id="328" r:id="rId12"/>
    <p:sldId id="373" r:id="rId13"/>
    <p:sldId id="329" r:id="rId14"/>
    <p:sldId id="330" r:id="rId15"/>
    <p:sldId id="363" r:id="rId16"/>
    <p:sldId id="364" r:id="rId17"/>
    <p:sldId id="374" r:id="rId18"/>
    <p:sldId id="375" r:id="rId19"/>
    <p:sldId id="331" r:id="rId20"/>
    <p:sldId id="376" r:id="rId21"/>
    <p:sldId id="352" r:id="rId22"/>
    <p:sldId id="360" r:id="rId23"/>
    <p:sldId id="361" r:id="rId24"/>
    <p:sldId id="362" r:id="rId25"/>
    <p:sldId id="377" r:id="rId26"/>
    <p:sldId id="333" r:id="rId27"/>
    <p:sldId id="335" r:id="rId28"/>
    <p:sldId id="354" r:id="rId29"/>
    <p:sldId id="355" r:id="rId30"/>
    <p:sldId id="334" r:id="rId31"/>
    <p:sldId id="356" r:id="rId32"/>
    <p:sldId id="357" r:id="rId33"/>
    <p:sldId id="358" r:id="rId34"/>
    <p:sldId id="379" r:id="rId35"/>
    <p:sldId id="340" r:id="rId36"/>
    <p:sldId id="380" r:id="rId37"/>
    <p:sldId id="341" r:id="rId38"/>
    <p:sldId id="342" r:id="rId39"/>
    <p:sldId id="343" r:id="rId40"/>
    <p:sldId id="344" r:id="rId41"/>
    <p:sldId id="381" r:id="rId42"/>
    <p:sldId id="353" r:id="rId43"/>
    <p:sldId id="349" r:id="rId44"/>
    <p:sldId id="351" r:id="rId45"/>
    <p:sldId id="382" r:id="rId46"/>
    <p:sldId id="383" r:id="rId47"/>
    <p:sldId id="384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FF99"/>
    <a:srgbClr val="33CC33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94694"/>
  </p:normalViewPr>
  <p:slideViewPr>
    <p:cSldViewPr>
      <p:cViewPr varScale="1">
        <p:scale>
          <a:sx n="117" d="100"/>
          <a:sy n="117" d="100"/>
        </p:scale>
        <p:origin x="21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AC93-4683-3541-B33B-D8AAFD336BC1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037B-0A7F-1842-9EA1-056F5D50AF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1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8037B-0A7F-1842-9EA1-056F5D50AF1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99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005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406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4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5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3755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43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62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84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9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11B2AAEE-0ECC-4F9E-94C1-A5210D63F3AE}" type="datetimeFigureOut">
              <a:rPr lang="en-US" smtClean="0"/>
              <a:pPr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3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MD개성체" panose="02020603020101020101" pitchFamily="18" charset="-127"/>
          <a:ea typeface="MD개성체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3/5/22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2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배열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배열의 응용</a:t>
            </a:r>
            <a:r>
              <a:rPr lang="en-US" altLang="ko-KR"/>
              <a:t>: </a:t>
            </a:r>
            <a:r>
              <a:rPr lang="ko-KR" altLang="en-US"/>
              <a:t>다항식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5330531"/>
              </p:ext>
            </p:extLst>
          </p:nvPr>
        </p:nvGraphicFramePr>
        <p:xfrm>
          <a:off x="2275973" y="2333793"/>
          <a:ext cx="41862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3" imgW="2171700" imgH="241300" progId="Equation.3">
                  <p:embed/>
                </p:oleObj>
              </mc:Choice>
              <mc:Fallback>
                <p:oleObj name="Equation" r:id="rId3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973" y="2333793"/>
                        <a:ext cx="41862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90735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다항식의 일반적인 형태</a:t>
            </a:r>
          </a:p>
          <a:p>
            <a:pPr marL="381000" indent="-381000" eaLnBrk="1" hangingPunct="1"/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프로그램에서 다항식을 처리하려면 다항식을 위한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자료구조가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필요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ko-KR" altLang="en-US" sz="24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자료구조를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사용해야 다항식의 덧셈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뺄셈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곱셈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나눗셈 연산을 할 때 편리하고 효율적일까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81000" indent="-381000"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배열의 응용</a:t>
            </a:r>
            <a:r>
              <a:rPr lang="en-US" altLang="ko-KR"/>
              <a:t>: </a:t>
            </a:r>
            <a:r>
              <a:rPr lang="ko-KR" altLang="en-US"/>
              <a:t>다항식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800" dirty="0">
                <a:latin typeface="Trebuchet MS" panose="020B0603020202020204" pitchFamily="34" charset="0"/>
                <a:ea typeface="굴림" panose="020B0600000101010101" pitchFamily="50" charset="-127"/>
              </a:rPr>
              <a:t>배열을 사용한 </a:t>
            </a:r>
            <a:r>
              <a:rPr lang="en-US" altLang="ko-KR" sz="2800" dirty="0"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800" dirty="0">
                <a:latin typeface="Trebuchet MS" panose="020B0603020202020204" pitchFamily="34" charset="0"/>
                <a:ea typeface="굴림" panose="020B0600000101010101" pitchFamily="50" charset="-127"/>
              </a:rPr>
              <a:t>가지 방법</a:t>
            </a:r>
            <a:endParaRPr lang="en-US" altLang="ko-KR" sz="28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>
                <a:latin typeface="Trebuchet MS" panose="020B0603020202020204" pitchFamily="34" charset="0"/>
                <a:ea typeface="굴림" panose="020B0600000101010101" pitchFamily="50" charset="-127"/>
              </a:rPr>
              <a:t>다항식의 모든 항을 배열에 저장</a:t>
            </a: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>
                <a:latin typeface="Trebuchet MS" panose="020B0603020202020204" pitchFamily="34" charset="0"/>
                <a:ea typeface="굴림" panose="020B0600000101010101" pitchFamily="50" charset="-127"/>
              </a:rPr>
              <a:t>다항식의 </a:t>
            </a:r>
            <a:r>
              <a:rPr lang="en-US" altLang="ko-KR" sz="2400" dirty="0"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2400" dirty="0">
                <a:latin typeface="Trebuchet MS" panose="020B0603020202020204" pitchFamily="34" charset="0"/>
                <a:ea typeface="굴림" panose="020B0600000101010101" pitchFamily="50" charset="-127"/>
              </a:rPr>
              <a:t>이 아닌 항만을 배열에 저장</a:t>
            </a:r>
          </a:p>
        </p:txBody>
      </p:sp>
    </p:spTree>
    <p:extLst>
      <p:ext uri="{BB962C8B-B14F-4D97-AF65-F5344CB8AC3E}">
        <p14:creationId xmlns:p14="http://schemas.microsoft.com/office/powerpoint/2010/main" val="3338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28775"/>
            <a:ext cx="8056562" cy="990600"/>
          </a:xfrm>
        </p:spPr>
        <p:txBody>
          <a:bodyPr/>
          <a:lstStyle/>
          <a:p>
            <a:pPr eaLnBrk="1" hangingPunct="1"/>
            <a:r>
              <a:rPr lang="ko-KR" altLang="en-US"/>
              <a:t>모든 차수에 대한 계수값을 배열로 저장</a:t>
            </a:r>
          </a:p>
          <a:p>
            <a:pPr eaLnBrk="1" hangingPunct="1"/>
            <a:r>
              <a:rPr lang="ko-KR" altLang="en-US"/>
              <a:t>하나의 다항식을 하나의 배열로 표현</a:t>
            </a:r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971600" y="3113965"/>
            <a:ext cx="6721475" cy="1671637"/>
            <a:chOff x="0" y="1262"/>
            <a:chExt cx="4702" cy="128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438" y="1262"/>
            <a:ext cx="27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3" imgW="2070100" imgH="203200" progId="Equation.3">
                    <p:embed/>
                  </p:oleObj>
                </mc:Choice>
                <mc:Fallback>
                  <p:oleObj name="Equation" r:id="rId3" imgW="2070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262"/>
                          <a:ext cx="27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6"/>
            <p:cNvSpPr>
              <a:spLocks noChangeShapeType="1"/>
            </p:cNvSpPr>
            <p:nvPr/>
          </p:nvSpPr>
          <p:spPr bwMode="auto">
            <a:xfrm flipH="1">
              <a:off x="1872" y="1533"/>
              <a:ext cx="26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 flipH="1">
              <a:off x="2269" y="1533"/>
              <a:ext cx="271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 flipH="1">
              <a:off x="2668" y="1533"/>
              <a:ext cx="43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669" y="1533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H="1">
              <a:off x="1072" y="1533"/>
              <a:ext cx="129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 flipH="1">
              <a:off x="1484" y="1533"/>
              <a:ext cx="152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1" name="Text Box 12"/>
            <p:cNvSpPr txBox="1">
              <a:spLocks noChangeArrowheads="1"/>
            </p:cNvSpPr>
            <p:nvPr/>
          </p:nvSpPr>
          <p:spPr bwMode="auto">
            <a:xfrm>
              <a:off x="0" y="2244"/>
              <a:ext cx="51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Lucida Console" pitchFamily="49" charset="0"/>
                  <a:ea typeface="HY엽서L" pitchFamily="18" charset="-127"/>
                </a:rPr>
                <a:t>coef</a:t>
              </a:r>
            </a:p>
          </p:txBody>
        </p:sp>
        <p:sp>
          <p:nvSpPr>
            <p:cNvPr id="2062" name="AutoShape 13"/>
            <p:cNvSpPr>
              <a:spLocks noChangeArrowheads="1"/>
            </p:cNvSpPr>
            <p:nvPr/>
          </p:nvSpPr>
          <p:spPr bwMode="auto">
            <a:xfrm>
              <a:off x="494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2063" name="AutoShape 14"/>
            <p:cNvSpPr>
              <a:spLocks noChangeArrowheads="1"/>
            </p:cNvSpPr>
            <p:nvPr/>
          </p:nvSpPr>
          <p:spPr bwMode="auto">
            <a:xfrm>
              <a:off x="87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4" name="AutoShape 15"/>
            <p:cNvSpPr>
              <a:spLocks noChangeArrowheads="1"/>
            </p:cNvSpPr>
            <p:nvPr/>
          </p:nvSpPr>
          <p:spPr bwMode="auto">
            <a:xfrm>
              <a:off x="125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5" name="AutoShape 16"/>
            <p:cNvSpPr>
              <a:spLocks noChangeArrowheads="1"/>
            </p:cNvSpPr>
            <p:nvPr/>
          </p:nvSpPr>
          <p:spPr bwMode="auto">
            <a:xfrm>
              <a:off x="163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6" name="AutoShape 17"/>
            <p:cNvSpPr>
              <a:spLocks noChangeArrowheads="1"/>
            </p:cNvSpPr>
            <p:nvPr/>
          </p:nvSpPr>
          <p:spPr bwMode="auto">
            <a:xfrm>
              <a:off x="201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2067" name="AutoShape 18"/>
            <p:cNvSpPr>
              <a:spLocks noChangeArrowheads="1"/>
            </p:cNvSpPr>
            <p:nvPr/>
          </p:nvSpPr>
          <p:spPr bwMode="auto">
            <a:xfrm>
              <a:off x="239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2068" name="AutoShape 19"/>
            <p:cNvSpPr>
              <a:spLocks noChangeArrowheads="1"/>
            </p:cNvSpPr>
            <p:nvPr/>
          </p:nvSpPr>
          <p:spPr bwMode="auto">
            <a:xfrm>
              <a:off x="277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69" name="AutoShape 20"/>
            <p:cNvSpPr>
              <a:spLocks noChangeArrowheads="1"/>
            </p:cNvSpPr>
            <p:nvPr/>
          </p:nvSpPr>
          <p:spPr bwMode="auto">
            <a:xfrm>
              <a:off x="315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0" name="AutoShape 21"/>
            <p:cNvSpPr>
              <a:spLocks noChangeArrowheads="1"/>
            </p:cNvSpPr>
            <p:nvPr/>
          </p:nvSpPr>
          <p:spPr bwMode="auto">
            <a:xfrm>
              <a:off x="353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1" name="AutoShape 22"/>
            <p:cNvSpPr>
              <a:spLocks noChangeArrowheads="1"/>
            </p:cNvSpPr>
            <p:nvPr/>
          </p:nvSpPr>
          <p:spPr bwMode="auto">
            <a:xfrm>
              <a:off x="391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2" name="AutoShape 23"/>
            <p:cNvSpPr>
              <a:spLocks noChangeArrowheads="1"/>
            </p:cNvSpPr>
            <p:nvPr/>
          </p:nvSpPr>
          <p:spPr bwMode="auto">
            <a:xfrm>
              <a:off x="429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3" name="AutoShape 24"/>
            <p:cNvSpPr>
              <a:spLocks noChangeArrowheads="1"/>
            </p:cNvSpPr>
            <p:nvPr/>
          </p:nvSpPr>
          <p:spPr bwMode="auto">
            <a:xfrm>
              <a:off x="49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074" name="AutoShape 25"/>
            <p:cNvSpPr>
              <a:spLocks noChangeArrowheads="1"/>
            </p:cNvSpPr>
            <p:nvPr/>
          </p:nvSpPr>
          <p:spPr bwMode="auto">
            <a:xfrm>
              <a:off x="87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075" name="AutoShape 26"/>
            <p:cNvSpPr>
              <a:spLocks noChangeArrowheads="1"/>
            </p:cNvSpPr>
            <p:nvPr/>
          </p:nvSpPr>
          <p:spPr bwMode="auto">
            <a:xfrm>
              <a:off x="125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076" name="AutoShape 27"/>
            <p:cNvSpPr>
              <a:spLocks noChangeArrowheads="1"/>
            </p:cNvSpPr>
            <p:nvPr/>
          </p:nvSpPr>
          <p:spPr bwMode="auto">
            <a:xfrm>
              <a:off x="1635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077" name="AutoShape 28"/>
            <p:cNvSpPr>
              <a:spLocks noChangeArrowheads="1"/>
            </p:cNvSpPr>
            <p:nvPr/>
          </p:nvSpPr>
          <p:spPr bwMode="auto">
            <a:xfrm>
              <a:off x="201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2078" name="AutoShape 29"/>
            <p:cNvSpPr>
              <a:spLocks noChangeArrowheads="1"/>
            </p:cNvSpPr>
            <p:nvPr/>
          </p:nvSpPr>
          <p:spPr bwMode="auto">
            <a:xfrm>
              <a:off x="240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2079" name="AutoShape 30"/>
            <p:cNvSpPr>
              <a:spLocks noChangeArrowheads="1"/>
            </p:cNvSpPr>
            <p:nvPr/>
          </p:nvSpPr>
          <p:spPr bwMode="auto">
            <a:xfrm>
              <a:off x="277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  <p:sp>
          <p:nvSpPr>
            <p:cNvPr id="2080" name="AutoShape 31"/>
            <p:cNvSpPr>
              <a:spLocks noChangeArrowheads="1"/>
            </p:cNvSpPr>
            <p:nvPr/>
          </p:nvSpPr>
          <p:spPr bwMode="auto">
            <a:xfrm>
              <a:off x="315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7</a:t>
              </a:r>
            </a:p>
          </p:txBody>
        </p:sp>
        <p:sp>
          <p:nvSpPr>
            <p:cNvPr id="2081" name="AutoShape 32"/>
            <p:cNvSpPr>
              <a:spLocks noChangeArrowheads="1"/>
            </p:cNvSpPr>
            <p:nvPr/>
          </p:nvSpPr>
          <p:spPr bwMode="auto">
            <a:xfrm>
              <a:off x="353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082" name="AutoShape 33"/>
            <p:cNvSpPr>
              <a:spLocks noChangeArrowheads="1"/>
            </p:cNvSpPr>
            <p:nvPr/>
          </p:nvSpPr>
          <p:spPr bwMode="auto">
            <a:xfrm>
              <a:off x="391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9</a:t>
              </a:r>
            </a:p>
          </p:txBody>
        </p:sp>
        <p:sp>
          <p:nvSpPr>
            <p:cNvPr id="2083" name="AutoShape 34"/>
            <p:cNvSpPr>
              <a:spLocks noChangeArrowheads="1"/>
            </p:cNvSpPr>
            <p:nvPr/>
          </p:nvSpPr>
          <p:spPr bwMode="auto">
            <a:xfrm>
              <a:off x="4294" y="1647"/>
              <a:ext cx="408" cy="35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595200" y="1763815"/>
            <a:ext cx="8117260" cy="2121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just" eaLnBrk="0" hangingPunct="0">
              <a:spcBef>
                <a:spcPts val="0"/>
              </a:spcBef>
              <a:spcAft>
                <a:spcPts val="0"/>
              </a:spcAft>
              <a:defRPr kern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MAX_DEGREE 101 // 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다항식의 </a:t>
            </a:r>
            <a:r>
              <a:rPr lang="ko-KR" altLang="en-US" sz="1600" dirty="0" err="1">
                <a:solidFill>
                  <a:srgbClr val="000000"/>
                </a:solidFill>
                <a:ea typeface="휴먼명조"/>
              </a:rPr>
              <a:t>최대차수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+ 1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{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degree;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[MAX_DEGREE];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} polynomial;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polynomial a = { 5, {10, 0, 0, 0, 6, 3} };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611188" y="167322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A+B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여기서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다항식이다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구조체가 반환된다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poly_add1(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C;	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배열 인덱스 변수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 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--;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01570" y="1718810"/>
            <a:ext cx="6975475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==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+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&gt;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&gt;0;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-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91580" y="176381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주함수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{ 5,{ 3, 6, 0, 0, 0, 10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 = { 4,{ 7, 0, 5, 0, 1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 </a:t>
            </a:r>
            <a:r>
              <a:rPr lang="en-US" altLang="ko-KR" sz="1600" kern="0" dirty="0">
                <a:solidFill>
                  <a:srgbClr val="008080"/>
                </a:solidFill>
                <a:latin typeface="Trebuchet MS" panose="020B0603020202020204" pitchFamily="34" charset="0"/>
                <a:ea typeface="휴먼명조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poly_add1(a,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1471172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+ 6.0x^4 + 0.0x^3 + 0.0x^2 + 0.0x^1 + 10.0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7.0x^4 + 0.0x^3 + 5.0x^2 + 0.0x^1 + 1.0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-----------------------------------------------------------------------------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+ 13.0x^4 + 0.0x^3 + 5.0x^2 + 0.0x^1 + 11.0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6631" y="1673805"/>
            <a:ext cx="8012113" cy="4303713"/>
          </a:xfrm>
        </p:spPr>
        <p:txBody>
          <a:bodyPr/>
          <a:lstStyle/>
          <a:p>
            <a:pPr eaLnBrk="1" hangingPunct="1"/>
            <a:r>
              <a:rPr lang="ko-KR" altLang="en-US" dirty="0"/>
              <a:t>다항식에서 </a:t>
            </a:r>
            <a:r>
              <a:rPr lang="en-US" altLang="ko-KR" dirty="0"/>
              <a:t>0</a:t>
            </a:r>
            <a:r>
              <a:rPr lang="ko-KR" altLang="en-US" dirty="0"/>
              <a:t>이 아닌 항만을 배열에 저장</a:t>
            </a:r>
          </a:p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계수</a:t>
            </a:r>
            <a:r>
              <a:rPr lang="en-US" altLang="ko-KR" dirty="0"/>
              <a:t>, </a:t>
            </a:r>
            <a:r>
              <a:rPr lang="ko-KR" altLang="en-US" dirty="0"/>
              <a:t>차수</a:t>
            </a:r>
            <a:r>
              <a:rPr lang="en-US" altLang="ko-KR" dirty="0"/>
              <a:t>) </a:t>
            </a:r>
            <a:r>
              <a:rPr lang="ko-KR" altLang="en-US" dirty="0"/>
              <a:t>형식으로 배열에 저장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10x</a:t>
            </a:r>
            <a:r>
              <a:rPr lang="en-US" altLang="ko-KR" baseline="30000" dirty="0"/>
              <a:t>5</a:t>
            </a:r>
            <a:r>
              <a:rPr lang="en-US" altLang="ko-KR" dirty="0"/>
              <a:t>+6x+3 -&gt; ((10,5), (6,1), (3,0))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4769" y="3609020"/>
            <a:ext cx="7515835" cy="21605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MAX_TERMS 101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terms[MAX_TERMS];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avail;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605" y="1763815"/>
            <a:ext cx="4486275" cy="400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13965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배열이란</a:t>
            </a:r>
            <a:r>
              <a:rPr lang="en-US" altLang="ko-KR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같은 형의 변수를 여러 개 만드는 경우에 사용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list1, list2, list3, list4, list5, list6;	</a:t>
            </a:r>
            <a:r>
              <a:rPr lang="en-US" altLang="ko-KR" dirty="0">
                <a:sym typeface="Wingdings" pitchFamily="2" charset="2"/>
              </a:rPr>
              <a:t>  </a:t>
            </a:r>
            <a:r>
              <a:rPr lang="en-US" altLang="ko-KR" dirty="0" err="1"/>
              <a:t>int</a:t>
            </a:r>
            <a:r>
              <a:rPr lang="en-US" altLang="ko-KR" dirty="0"/>
              <a:t> list[6];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843935"/>
            <a:ext cx="43910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106488" y="1719263"/>
            <a:ext cx="6165850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MAX_TERMS 101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808480" indent="-161798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terms[MAX_TERMS]={ {8,3}, {7,1}, {1,0}, {10,3}, {3,2},{1,0}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avail=6;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개의 정수를 비교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compare(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a&gt;b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a==b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016000" y="1943100"/>
            <a:ext cx="6165850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새로운 항을 다항식에 추가한다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attach(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avail&gt;MAX_TERMS ){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항의 개수가 너무 많음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terms[avail++].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다항식 표현 방법 </a:t>
            </a:r>
            <a:r>
              <a:rPr lang="en-US" altLang="ko-KR" dirty="0"/>
              <a:t>#2(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881589" y="1403775"/>
            <a:ext cx="7695855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 + B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poly_add2(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*Cs,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*Ce)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	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*Cs = avail;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As &lt;=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Be 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(compare(terms[As].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expon,terms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)){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'&gt;': 	// A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'=': 	// A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== B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+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 attach(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tempcoef,terms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'&lt;': 	// A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 B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958850" y="1673225"/>
            <a:ext cx="780719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avail - 1;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341530" y="1673225"/>
            <a:ext cx="8550950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As = 0, Ae = 2,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3, Be = 5, Cs, Ce;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poly_add2(As, Ae,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Be, &amp;Cs, &amp;Ce);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(As, Ae);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(Cs, 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0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희소행렬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27289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배열을 이용하여 행렬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(matrix)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표현하는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가지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(1) 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(2) 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eaLnBrk="1" hangingPunct="1">
              <a:buClr>
                <a:srgbClr val="FF3300"/>
              </a:buClr>
            </a:pPr>
            <a:r>
              <a:rPr lang="ko-KR" altLang="en-US" sz="20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희소행렬</a:t>
            </a:r>
            <a:r>
              <a:rPr lang="en-US" altLang="ko-KR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배열</a:t>
            </a:r>
          </a:p>
        </p:txBody>
      </p:sp>
      <p:graphicFrame>
        <p:nvGraphicFramePr>
          <p:cNvPr id="3074" name="Object 10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243836"/>
              </p:ext>
            </p:extLst>
          </p:nvPr>
        </p:nvGraphicFramePr>
        <p:xfrm>
          <a:off x="2321750" y="3654025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50" y="3654025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희소행렬 표현방법 </a:t>
            </a:r>
            <a:r>
              <a:rPr lang="en-US" altLang="ko-KR"/>
              <a:t>#1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1603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행렬의 연산들을 간단하게 구현할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81050" lvl="1" indent="-323850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 희소 행렬의 경우 많은 메모리 공간 낭비</a:t>
            </a:r>
          </a:p>
        </p:txBody>
      </p:sp>
      <p:graphicFrame>
        <p:nvGraphicFramePr>
          <p:cNvPr id="4098" name="Object 99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3519488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19488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4616450" y="3743325"/>
            <a:ext cx="1079500" cy="1409700"/>
            <a:chOff x="1842" y="1070"/>
            <a:chExt cx="1726" cy="1772"/>
          </a:xfrm>
        </p:grpSpPr>
        <p:sp>
          <p:nvSpPr>
            <p:cNvPr id="4183" name="AutoShape 5"/>
            <p:cNvSpPr>
              <a:spLocks noChangeArrowheads="1"/>
            </p:cNvSpPr>
            <p:nvPr/>
          </p:nvSpPr>
          <p:spPr bwMode="auto">
            <a:xfrm>
              <a:off x="2212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84" name="AutoShape 6"/>
            <p:cNvSpPr>
              <a:spLocks noChangeArrowheads="1"/>
            </p:cNvSpPr>
            <p:nvPr/>
          </p:nvSpPr>
          <p:spPr bwMode="auto">
            <a:xfrm>
              <a:off x="2220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85" name="AutoShape 7"/>
            <p:cNvSpPr>
              <a:spLocks noChangeArrowheads="1"/>
            </p:cNvSpPr>
            <p:nvPr/>
          </p:nvSpPr>
          <p:spPr bwMode="auto">
            <a:xfrm>
              <a:off x="2645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6" name="AutoShape 8"/>
            <p:cNvSpPr>
              <a:spLocks noChangeArrowheads="1"/>
            </p:cNvSpPr>
            <p:nvPr/>
          </p:nvSpPr>
          <p:spPr bwMode="auto">
            <a:xfrm>
              <a:off x="2653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87" name="AutoShape 9"/>
            <p:cNvSpPr>
              <a:spLocks noChangeArrowheads="1"/>
            </p:cNvSpPr>
            <p:nvPr/>
          </p:nvSpPr>
          <p:spPr bwMode="auto">
            <a:xfrm>
              <a:off x="3090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88" name="AutoShape 10"/>
            <p:cNvSpPr>
              <a:spLocks noChangeArrowheads="1"/>
            </p:cNvSpPr>
            <p:nvPr/>
          </p:nvSpPr>
          <p:spPr bwMode="auto">
            <a:xfrm>
              <a:off x="3098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89" name="AutoShape 11"/>
            <p:cNvSpPr>
              <a:spLocks noChangeArrowheads="1"/>
            </p:cNvSpPr>
            <p:nvPr/>
          </p:nvSpPr>
          <p:spPr bwMode="auto">
            <a:xfrm>
              <a:off x="2237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90" name="AutoShape 12"/>
            <p:cNvSpPr>
              <a:spLocks noChangeArrowheads="1"/>
            </p:cNvSpPr>
            <p:nvPr/>
          </p:nvSpPr>
          <p:spPr bwMode="auto">
            <a:xfrm>
              <a:off x="2670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4191" name="AutoShape 13"/>
            <p:cNvSpPr>
              <a:spLocks noChangeArrowheads="1"/>
            </p:cNvSpPr>
            <p:nvPr/>
          </p:nvSpPr>
          <p:spPr bwMode="auto">
            <a:xfrm>
              <a:off x="3115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92" name="AutoShape 14"/>
            <p:cNvSpPr>
              <a:spLocks noChangeArrowheads="1"/>
            </p:cNvSpPr>
            <p:nvPr/>
          </p:nvSpPr>
          <p:spPr bwMode="auto">
            <a:xfrm>
              <a:off x="2261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3" name="AutoShape 15"/>
            <p:cNvSpPr>
              <a:spLocks noChangeArrowheads="1"/>
            </p:cNvSpPr>
            <p:nvPr/>
          </p:nvSpPr>
          <p:spPr bwMode="auto">
            <a:xfrm>
              <a:off x="2695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4" name="AutoShape 16"/>
            <p:cNvSpPr>
              <a:spLocks noChangeArrowheads="1"/>
            </p:cNvSpPr>
            <p:nvPr/>
          </p:nvSpPr>
          <p:spPr bwMode="auto">
            <a:xfrm>
              <a:off x="3139" y="1070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95" name="AutoShape 17"/>
            <p:cNvSpPr>
              <a:spLocks noChangeArrowheads="1"/>
            </p:cNvSpPr>
            <p:nvPr/>
          </p:nvSpPr>
          <p:spPr bwMode="auto">
            <a:xfrm>
              <a:off x="1880" y="1483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6" name="AutoShape 18"/>
            <p:cNvSpPr>
              <a:spLocks noChangeArrowheads="1"/>
            </p:cNvSpPr>
            <p:nvPr/>
          </p:nvSpPr>
          <p:spPr bwMode="auto">
            <a:xfrm>
              <a:off x="1842" y="1966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7" name="AutoShape 19"/>
            <p:cNvSpPr>
              <a:spLocks noChangeArrowheads="1"/>
            </p:cNvSpPr>
            <p:nvPr/>
          </p:nvSpPr>
          <p:spPr bwMode="auto">
            <a:xfrm>
              <a:off x="1847" y="2429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</p:grpSp>
      <p:grpSp>
        <p:nvGrpSpPr>
          <p:cNvPr id="4102" name="Group 20"/>
          <p:cNvGrpSpPr>
            <a:grpSpLocks/>
          </p:cNvGrpSpPr>
          <p:nvPr/>
        </p:nvGrpSpPr>
        <p:grpSpPr bwMode="auto">
          <a:xfrm>
            <a:off x="6192838" y="3249613"/>
            <a:ext cx="1798637" cy="2178050"/>
            <a:chOff x="1192" y="1012"/>
            <a:chExt cx="2991" cy="2899"/>
          </a:xfrm>
        </p:grpSpPr>
        <p:sp>
          <p:nvSpPr>
            <p:cNvPr id="4105" name="AutoShape 21"/>
            <p:cNvSpPr>
              <a:spLocks noChangeArrowheads="1"/>
            </p:cNvSpPr>
            <p:nvPr/>
          </p:nvSpPr>
          <p:spPr bwMode="auto">
            <a:xfrm>
              <a:off x="1548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6" name="AutoShape 22"/>
            <p:cNvSpPr>
              <a:spLocks noChangeArrowheads="1"/>
            </p:cNvSpPr>
            <p:nvPr/>
          </p:nvSpPr>
          <p:spPr bwMode="auto">
            <a:xfrm>
              <a:off x="1981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7" name="AutoShape 23"/>
            <p:cNvSpPr>
              <a:spLocks noChangeArrowheads="1"/>
            </p:cNvSpPr>
            <p:nvPr/>
          </p:nvSpPr>
          <p:spPr bwMode="auto">
            <a:xfrm>
              <a:off x="2426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08" name="AutoShape 24"/>
            <p:cNvSpPr>
              <a:spLocks noChangeArrowheads="1"/>
            </p:cNvSpPr>
            <p:nvPr/>
          </p:nvSpPr>
          <p:spPr bwMode="auto">
            <a:xfrm>
              <a:off x="1573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9" name="AutoShape 25"/>
            <p:cNvSpPr>
              <a:spLocks noChangeArrowheads="1"/>
            </p:cNvSpPr>
            <p:nvPr/>
          </p:nvSpPr>
          <p:spPr bwMode="auto">
            <a:xfrm>
              <a:off x="2006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0" name="AutoShape 26"/>
            <p:cNvSpPr>
              <a:spLocks noChangeArrowheads="1"/>
            </p:cNvSpPr>
            <p:nvPr/>
          </p:nvSpPr>
          <p:spPr bwMode="auto">
            <a:xfrm>
              <a:off x="2451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1" name="AutoShape 27"/>
            <p:cNvSpPr>
              <a:spLocks noChangeArrowheads="1"/>
            </p:cNvSpPr>
            <p:nvPr/>
          </p:nvSpPr>
          <p:spPr bwMode="auto">
            <a:xfrm>
              <a:off x="1192" y="348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4112" name="AutoShape 28"/>
            <p:cNvSpPr>
              <a:spLocks noChangeArrowheads="1"/>
            </p:cNvSpPr>
            <p:nvPr/>
          </p:nvSpPr>
          <p:spPr bwMode="auto">
            <a:xfrm>
              <a:off x="2852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3" name="AutoShape 29"/>
            <p:cNvSpPr>
              <a:spLocks noChangeArrowheads="1"/>
            </p:cNvSpPr>
            <p:nvPr/>
          </p:nvSpPr>
          <p:spPr bwMode="auto">
            <a:xfrm>
              <a:off x="3285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4" name="AutoShape 30"/>
            <p:cNvSpPr>
              <a:spLocks noChangeArrowheads="1"/>
            </p:cNvSpPr>
            <p:nvPr/>
          </p:nvSpPr>
          <p:spPr bwMode="auto">
            <a:xfrm>
              <a:off x="3730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5" name="AutoShape 31"/>
            <p:cNvSpPr>
              <a:spLocks noChangeArrowheads="1"/>
            </p:cNvSpPr>
            <p:nvPr/>
          </p:nvSpPr>
          <p:spPr bwMode="auto">
            <a:xfrm>
              <a:off x="2877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6" name="AutoShape 32"/>
            <p:cNvSpPr>
              <a:spLocks noChangeArrowheads="1"/>
            </p:cNvSpPr>
            <p:nvPr/>
          </p:nvSpPr>
          <p:spPr bwMode="auto">
            <a:xfrm>
              <a:off x="3310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7" name="AutoShape 33"/>
            <p:cNvSpPr>
              <a:spLocks noChangeArrowheads="1"/>
            </p:cNvSpPr>
            <p:nvPr/>
          </p:nvSpPr>
          <p:spPr bwMode="auto">
            <a:xfrm>
              <a:off x="3755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8" name="AutoShape 34"/>
            <p:cNvSpPr>
              <a:spLocks noChangeArrowheads="1"/>
            </p:cNvSpPr>
            <p:nvPr/>
          </p:nvSpPr>
          <p:spPr bwMode="auto">
            <a:xfrm>
              <a:off x="1548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9" name="AutoShape 35"/>
            <p:cNvSpPr>
              <a:spLocks noChangeArrowheads="1"/>
            </p:cNvSpPr>
            <p:nvPr/>
          </p:nvSpPr>
          <p:spPr bwMode="auto">
            <a:xfrm>
              <a:off x="1981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0" name="AutoShape 36"/>
            <p:cNvSpPr>
              <a:spLocks noChangeArrowheads="1"/>
            </p:cNvSpPr>
            <p:nvPr/>
          </p:nvSpPr>
          <p:spPr bwMode="auto">
            <a:xfrm>
              <a:off x="2426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1" name="AutoShape 37"/>
            <p:cNvSpPr>
              <a:spLocks noChangeArrowheads="1"/>
            </p:cNvSpPr>
            <p:nvPr/>
          </p:nvSpPr>
          <p:spPr bwMode="auto">
            <a:xfrm>
              <a:off x="1573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2" name="AutoShape 38"/>
            <p:cNvSpPr>
              <a:spLocks noChangeArrowheads="1"/>
            </p:cNvSpPr>
            <p:nvPr/>
          </p:nvSpPr>
          <p:spPr bwMode="auto">
            <a:xfrm>
              <a:off x="2006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3" name="AutoShape 39"/>
            <p:cNvSpPr>
              <a:spLocks noChangeArrowheads="1"/>
            </p:cNvSpPr>
            <p:nvPr/>
          </p:nvSpPr>
          <p:spPr bwMode="auto">
            <a:xfrm>
              <a:off x="2451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24" name="AutoShape 40"/>
            <p:cNvSpPr>
              <a:spLocks noChangeArrowheads="1"/>
            </p:cNvSpPr>
            <p:nvPr/>
          </p:nvSpPr>
          <p:spPr bwMode="auto">
            <a:xfrm>
              <a:off x="1192" y="3076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25" name="AutoShape 41"/>
            <p:cNvSpPr>
              <a:spLocks noChangeArrowheads="1"/>
            </p:cNvSpPr>
            <p:nvPr/>
          </p:nvSpPr>
          <p:spPr bwMode="auto">
            <a:xfrm>
              <a:off x="2852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6" name="AutoShape 42"/>
            <p:cNvSpPr>
              <a:spLocks noChangeArrowheads="1"/>
            </p:cNvSpPr>
            <p:nvPr/>
          </p:nvSpPr>
          <p:spPr bwMode="auto">
            <a:xfrm>
              <a:off x="3285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7" name="AutoShape 43"/>
            <p:cNvSpPr>
              <a:spLocks noChangeArrowheads="1"/>
            </p:cNvSpPr>
            <p:nvPr/>
          </p:nvSpPr>
          <p:spPr bwMode="auto">
            <a:xfrm>
              <a:off x="3730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8" name="AutoShape 44"/>
            <p:cNvSpPr>
              <a:spLocks noChangeArrowheads="1"/>
            </p:cNvSpPr>
            <p:nvPr/>
          </p:nvSpPr>
          <p:spPr bwMode="auto">
            <a:xfrm>
              <a:off x="2877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9" name="AutoShape 45"/>
            <p:cNvSpPr>
              <a:spLocks noChangeArrowheads="1"/>
            </p:cNvSpPr>
            <p:nvPr/>
          </p:nvSpPr>
          <p:spPr bwMode="auto">
            <a:xfrm>
              <a:off x="3310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0" name="AutoShape 46"/>
            <p:cNvSpPr>
              <a:spLocks noChangeArrowheads="1"/>
            </p:cNvSpPr>
            <p:nvPr/>
          </p:nvSpPr>
          <p:spPr bwMode="auto">
            <a:xfrm>
              <a:off x="3755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1" name="AutoShape 47"/>
            <p:cNvSpPr>
              <a:spLocks noChangeArrowheads="1"/>
            </p:cNvSpPr>
            <p:nvPr/>
          </p:nvSpPr>
          <p:spPr bwMode="auto">
            <a:xfrm>
              <a:off x="1548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4132" name="AutoShape 48"/>
            <p:cNvSpPr>
              <a:spLocks noChangeArrowheads="1"/>
            </p:cNvSpPr>
            <p:nvPr/>
          </p:nvSpPr>
          <p:spPr bwMode="auto">
            <a:xfrm>
              <a:off x="1981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33" name="AutoShape 49"/>
            <p:cNvSpPr>
              <a:spLocks noChangeArrowheads="1"/>
            </p:cNvSpPr>
            <p:nvPr/>
          </p:nvSpPr>
          <p:spPr bwMode="auto">
            <a:xfrm>
              <a:off x="2426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4" name="AutoShape 50"/>
            <p:cNvSpPr>
              <a:spLocks noChangeArrowheads="1"/>
            </p:cNvSpPr>
            <p:nvPr/>
          </p:nvSpPr>
          <p:spPr bwMode="auto">
            <a:xfrm>
              <a:off x="1573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5" name="AutoShape 51"/>
            <p:cNvSpPr>
              <a:spLocks noChangeArrowheads="1"/>
            </p:cNvSpPr>
            <p:nvPr/>
          </p:nvSpPr>
          <p:spPr bwMode="auto">
            <a:xfrm>
              <a:off x="2006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6" name="AutoShape 52"/>
            <p:cNvSpPr>
              <a:spLocks noChangeArrowheads="1"/>
            </p:cNvSpPr>
            <p:nvPr/>
          </p:nvSpPr>
          <p:spPr bwMode="auto">
            <a:xfrm>
              <a:off x="2451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7" name="AutoShape 53"/>
            <p:cNvSpPr>
              <a:spLocks noChangeArrowheads="1"/>
            </p:cNvSpPr>
            <p:nvPr/>
          </p:nvSpPr>
          <p:spPr bwMode="auto">
            <a:xfrm>
              <a:off x="1192" y="2667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38" name="AutoShape 54"/>
            <p:cNvSpPr>
              <a:spLocks noChangeArrowheads="1"/>
            </p:cNvSpPr>
            <p:nvPr/>
          </p:nvSpPr>
          <p:spPr bwMode="auto">
            <a:xfrm>
              <a:off x="2852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9" name="AutoShape 55"/>
            <p:cNvSpPr>
              <a:spLocks noChangeArrowheads="1"/>
            </p:cNvSpPr>
            <p:nvPr/>
          </p:nvSpPr>
          <p:spPr bwMode="auto">
            <a:xfrm>
              <a:off x="3285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0" name="AutoShape 56"/>
            <p:cNvSpPr>
              <a:spLocks noChangeArrowheads="1"/>
            </p:cNvSpPr>
            <p:nvPr/>
          </p:nvSpPr>
          <p:spPr bwMode="auto">
            <a:xfrm>
              <a:off x="3730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1" name="AutoShape 57"/>
            <p:cNvSpPr>
              <a:spLocks noChangeArrowheads="1"/>
            </p:cNvSpPr>
            <p:nvPr/>
          </p:nvSpPr>
          <p:spPr bwMode="auto">
            <a:xfrm>
              <a:off x="2877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2" name="AutoShape 58"/>
            <p:cNvSpPr>
              <a:spLocks noChangeArrowheads="1"/>
            </p:cNvSpPr>
            <p:nvPr/>
          </p:nvSpPr>
          <p:spPr bwMode="auto">
            <a:xfrm>
              <a:off x="3310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3" name="AutoShape 59"/>
            <p:cNvSpPr>
              <a:spLocks noChangeArrowheads="1"/>
            </p:cNvSpPr>
            <p:nvPr/>
          </p:nvSpPr>
          <p:spPr bwMode="auto">
            <a:xfrm>
              <a:off x="3755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44" name="AutoShape 60"/>
            <p:cNvSpPr>
              <a:spLocks noChangeArrowheads="1"/>
            </p:cNvSpPr>
            <p:nvPr/>
          </p:nvSpPr>
          <p:spPr bwMode="auto">
            <a:xfrm>
              <a:off x="1548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5" name="AutoShape 61"/>
            <p:cNvSpPr>
              <a:spLocks noChangeArrowheads="1"/>
            </p:cNvSpPr>
            <p:nvPr/>
          </p:nvSpPr>
          <p:spPr bwMode="auto">
            <a:xfrm>
              <a:off x="1981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6" name="AutoShape 62"/>
            <p:cNvSpPr>
              <a:spLocks noChangeArrowheads="1"/>
            </p:cNvSpPr>
            <p:nvPr/>
          </p:nvSpPr>
          <p:spPr bwMode="auto">
            <a:xfrm>
              <a:off x="2426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7" name="AutoShape 63"/>
            <p:cNvSpPr>
              <a:spLocks noChangeArrowheads="1"/>
            </p:cNvSpPr>
            <p:nvPr/>
          </p:nvSpPr>
          <p:spPr bwMode="auto">
            <a:xfrm>
              <a:off x="1573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8" name="AutoShape 64"/>
            <p:cNvSpPr>
              <a:spLocks noChangeArrowheads="1"/>
            </p:cNvSpPr>
            <p:nvPr/>
          </p:nvSpPr>
          <p:spPr bwMode="auto">
            <a:xfrm>
              <a:off x="2006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9" name="AutoShape 65"/>
            <p:cNvSpPr>
              <a:spLocks noChangeArrowheads="1"/>
            </p:cNvSpPr>
            <p:nvPr/>
          </p:nvSpPr>
          <p:spPr bwMode="auto">
            <a:xfrm>
              <a:off x="2451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0" name="AutoShape 66"/>
            <p:cNvSpPr>
              <a:spLocks noChangeArrowheads="1"/>
            </p:cNvSpPr>
            <p:nvPr/>
          </p:nvSpPr>
          <p:spPr bwMode="auto">
            <a:xfrm>
              <a:off x="1192" y="2255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51" name="AutoShape 67"/>
            <p:cNvSpPr>
              <a:spLocks noChangeArrowheads="1"/>
            </p:cNvSpPr>
            <p:nvPr/>
          </p:nvSpPr>
          <p:spPr bwMode="auto">
            <a:xfrm>
              <a:off x="2852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2" name="AutoShape 68"/>
            <p:cNvSpPr>
              <a:spLocks noChangeArrowheads="1"/>
            </p:cNvSpPr>
            <p:nvPr/>
          </p:nvSpPr>
          <p:spPr bwMode="auto">
            <a:xfrm>
              <a:off x="3285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3" name="AutoShape 69"/>
            <p:cNvSpPr>
              <a:spLocks noChangeArrowheads="1"/>
            </p:cNvSpPr>
            <p:nvPr/>
          </p:nvSpPr>
          <p:spPr bwMode="auto">
            <a:xfrm>
              <a:off x="3730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4" name="AutoShape 70"/>
            <p:cNvSpPr>
              <a:spLocks noChangeArrowheads="1"/>
            </p:cNvSpPr>
            <p:nvPr/>
          </p:nvSpPr>
          <p:spPr bwMode="auto">
            <a:xfrm>
              <a:off x="2877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5" name="AutoShape 71"/>
            <p:cNvSpPr>
              <a:spLocks noChangeArrowheads="1"/>
            </p:cNvSpPr>
            <p:nvPr/>
          </p:nvSpPr>
          <p:spPr bwMode="auto">
            <a:xfrm>
              <a:off x="3310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56" name="AutoShape 72"/>
            <p:cNvSpPr>
              <a:spLocks noChangeArrowheads="1"/>
            </p:cNvSpPr>
            <p:nvPr/>
          </p:nvSpPr>
          <p:spPr bwMode="auto">
            <a:xfrm>
              <a:off x="3755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7" name="AutoShape 73"/>
            <p:cNvSpPr>
              <a:spLocks noChangeArrowheads="1"/>
            </p:cNvSpPr>
            <p:nvPr/>
          </p:nvSpPr>
          <p:spPr bwMode="auto">
            <a:xfrm>
              <a:off x="1548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58" name="AutoShape 74"/>
            <p:cNvSpPr>
              <a:spLocks noChangeArrowheads="1"/>
            </p:cNvSpPr>
            <p:nvPr/>
          </p:nvSpPr>
          <p:spPr bwMode="auto">
            <a:xfrm>
              <a:off x="1981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9" name="AutoShape 75"/>
            <p:cNvSpPr>
              <a:spLocks noChangeArrowheads="1"/>
            </p:cNvSpPr>
            <p:nvPr/>
          </p:nvSpPr>
          <p:spPr bwMode="auto">
            <a:xfrm>
              <a:off x="2426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0" name="AutoShape 76"/>
            <p:cNvSpPr>
              <a:spLocks noChangeArrowheads="1"/>
            </p:cNvSpPr>
            <p:nvPr/>
          </p:nvSpPr>
          <p:spPr bwMode="auto">
            <a:xfrm>
              <a:off x="1573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1" name="AutoShape 77"/>
            <p:cNvSpPr>
              <a:spLocks noChangeArrowheads="1"/>
            </p:cNvSpPr>
            <p:nvPr/>
          </p:nvSpPr>
          <p:spPr bwMode="auto">
            <a:xfrm>
              <a:off x="2006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2" name="AutoShape 78"/>
            <p:cNvSpPr>
              <a:spLocks noChangeArrowheads="1"/>
            </p:cNvSpPr>
            <p:nvPr/>
          </p:nvSpPr>
          <p:spPr bwMode="auto">
            <a:xfrm>
              <a:off x="2451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63" name="AutoShape 79"/>
            <p:cNvSpPr>
              <a:spLocks noChangeArrowheads="1"/>
            </p:cNvSpPr>
            <p:nvPr/>
          </p:nvSpPr>
          <p:spPr bwMode="auto">
            <a:xfrm>
              <a:off x="1192" y="1843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64" name="AutoShape 80"/>
            <p:cNvSpPr>
              <a:spLocks noChangeArrowheads="1"/>
            </p:cNvSpPr>
            <p:nvPr/>
          </p:nvSpPr>
          <p:spPr bwMode="auto">
            <a:xfrm>
              <a:off x="2852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5" name="AutoShape 81"/>
            <p:cNvSpPr>
              <a:spLocks noChangeArrowheads="1"/>
            </p:cNvSpPr>
            <p:nvPr/>
          </p:nvSpPr>
          <p:spPr bwMode="auto">
            <a:xfrm>
              <a:off x="3285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6" name="AutoShape 82"/>
            <p:cNvSpPr>
              <a:spLocks noChangeArrowheads="1"/>
            </p:cNvSpPr>
            <p:nvPr/>
          </p:nvSpPr>
          <p:spPr bwMode="auto">
            <a:xfrm>
              <a:off x="3730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67" name="AutoShape 83"/>
            <p:cNvSpPr>
              <a:spLocks noChangeArrowheads="1"/>
            </p:cNvSpPr>
            <p:nvPr/>
          </p:nvSpPr>
          <p:spPr bwMode="auto">
            <a:xfrm>
              <a:off x="2877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8" name="AutoShape 84"/>
            <p:cNvSpPr>
              <a:spLocks noChangeArrowheads="1"/>
            </p:cNvSpPr>
            <p:nvPr/>
          </p:nvSpPr>
          <p:spPr bwMode="auto">
            <a:xfrm>
              <a:off x="3310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9" name="AutoShape 85"/>
            <p:cNvSpPr>
              <a:spLocks noChangeArrowheads="1"/>
            </p:cNvSpPr>
            <p:nvPr/>
          </p:nvSpPr>
          <p:spPr bwMode="auto">
            <a:xfrm>
              <a:off x="3755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70" name="AutoShape 86"/>
            <p:cNvSpPr>
              <a:spLocks noChangeArrowheads="1"/>
            </p:cNvSpPr>
            <p:nvPr/>
          </p:nvSpPr>
          <p:spPr bwMode="auto">
            <a:xfrm>
              <a:off x="1548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1" name="AutoShape 87"/>
            <p:cNvSpPr>
              <a:spLocks noChangeArrowheads="1"/>
            </p:cNvSpPr>
            <p:nvPr/>
          </p:nvSpPr>
          <p:spPr bwMode="auto">
            <a:xfrm>
              <a:off x="1981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2" name="AutoShape 88"/>
            <p:cNvSpPr>
              <a:spLocks noChangeArrowheads="1"/>
            </p:cNvSpPr>
            <p:nvPr/>
          </p:nvSpPr>
          <p:spPr bwMode="auto">
            <a:xfrm>
              <a:off x="2426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3" name="AutoShape 89"/>
            <p:cNvSpPr>
              <a:spLocks noChangeArrowheads="1"/>
            </p:cNvSpPr>
            <p:nvPr/>
          </p:nvSpPr>
          <p:spPr bwMode="auto">
            <a:xfrm>
              <a:off x="1572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4" name="AutoShape 90"/>
            <p:cNvSpPr>
              <a:spLocks noChangeArrowheads="1"/>
            </p:cNvSpPr>
            <p:nvPr/>
          </p:nvSpPr>
          <p:spPr bwMode="auto">
            <a:xfrm>
              <a:off x="2005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75" name="AutoShape 91"/>
            <p:cNvSpPr>
              <a:spLocks noChangeArrowheads="1"/>
            </p:cNvSpPr>
            <p:nvPr/>
          </p:nvSpPr>
          <p:spPr bwMode="auto">
            <a:xfrm>
              <a:off x="2451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76" name="AutoShape 92"/>
            <p:cNvSpPr>
              <a:spLocks noChangeArrowheads="1"/>
            </p:cNvSpPr>
            <p:nvPr/>
          </p:nvSpPr>
          <p:spPr bwMode="auto">
            <a:xfrm>
              <a:off x="1192" y="1430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7" name="AutoShape 93"/>
            <p:cNvSpPr>
              <a:spLocks noChangeArrowheads="1"/>
            </p:cNvSpPr>
            <p:nvPr/>
          </p:nvSpPr>
          <p:spPr bwMode="auto">
            <a:xfrm>
              <a:off x="2852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78" name="AutoShape 94"/>
            <p:cNvSpPr>
              <a:spLocks noChangeArrowheads="1"/>
            </p:cNvSpPr>
            <p:nvPr/>
          </p:nvSpPr>
          <p:spPr bwMode="auto">
            <a:xfrm>
              <a:off x="3285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9" name="AutoShape 95"/>
            <p:cNvSpPr>
              <a:spLocks noChangeArrowheads="1"/>
            </p:cNvSpPr>
            <p:nvPr/>
          </p:nvSpPr>
          <p:spPr bwMode="auto">
            <a:xfrm>
              <a:off x="3730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0" name="AutoShape 96"/>
            <p:cNvSpPr>
              <a:spLocks noChangeArrowheads="1"/>
            </p:cNvSpPr>
            <p:nvPr/>
          </p:nvSpPr>
          <p:spPr bwMode="auto">
            <a:xfrm>
              <a:off x="2876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81" name="AutoShape 97"/>
            <p:cNvSpPr>
              <a:spLocks noChangeArrowheads="1"/>
            </p:cNvSpPr>
            <p:nvPr/>
          </p:nvSpPr>
          <p:spPr bwMode="auto">
            <a:xfrm>
              <a:off x="3309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82" name="AutoShape 98"/>
            <p:cNvSpPr>
              <a:spLocks noChangeArrowheads="1"/>
            </p:cNvSpPr>
            <p:nvPr/>
          </p:nvSpPr>
          <p:spPr bwMode="auto">
            <a:xfrm>
              <a:off x="3755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</p:grpSp>
      <p:sp>
        <p:nvSpPr>
          <p:cNvPr id="4103" name="Text Box 100"/>
          <p:cNvSpPr txBox="1">
            <a:spLocks noChangeArrowheads="1"/>
          </p:cNvSpPr>
          <p:nvPr/>
        </p:nvSpPr>
        <p:spPr bwMode="auto">
          <a:xfrm>
            <a:off x="4257675" y="43291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A=</a:t>
            </a:r>
          </a:p>
        </p:txBody>
      </p:sp>
      <p:sp>
        <p:nvSpPr>
          <p:cNvPr id="4104" name="Text Box 101"/>
          <p:cNvSpPr txBox="1">
            <a:spLocks noChangeArrowheads="1"/>
          </p:cNvSpPr>
          <p:nvPr/>
        </p:nvSpPr>
        <p:spPr bwMode="auto">
          <a:xfrm>
            <a:off x="5832475" y="432911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B=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전치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01570" y="1219200"/>
            <a:ext cx="8010890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3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3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전치 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r++)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[c][r]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[r][c];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r++)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[r][c]);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array1[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= { { 2,3,0 },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8,9,1 },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7,0,5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array2[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(array1, array2);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(array1);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(array2);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희소행렬 표현방법 </a:t>
            </a:r>
            <a:r>
              <a:rPr lang="en-US" altLang="ko-KR"/>
              <a:t>#2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58150" cy="17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희소 행렬의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메모리 공간의 절약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각종 행렬 연산들의 구현이 복잡해진다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grpSp>
        <p:nvGrpSpPr>
          <p:cNvPr id="5125" name="Group 110"/>
          <p:cNvGrpSpPr>
            <a:grpSpLocks/>
          </p:cNvGrpSpPr>
          <p:nvPr/>
        </p:nvGrpSpPr>
        <p:grpSpPr bwMode="auto">
          <a:xfrm>
            <a:off x="1106488" y="2798763"/>
            <a:ext cx="6794500" cy="3252787"/>
            <a:chOff x="243" y="984"/>
            <a:chExt cx="5188" cy="2660"/>
          </a:xfrm>
        </p:grpSpPr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852" y="1294"/>
              <a:ext cx="850" cy="2350"/>
              <a:chOff x="1142" y="453"/>
              <a:chExt cx="1700" cy="3278"/>
            </a:xfrm>
          </p:grpSpPr>
          <p:sp>
            <p:nvSpPr>
              <p:cNvPr id="5182" name="AutoShape 7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3" name="AutoShape 8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4" name="AutoShape 9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85" name="AutoShape 10"/>
              <p:cNvSpPr>
                <a:spLocks noChangeArrowheads="1"/>
              </p:cNvSpPr>
              <p:nvPr/>
            </p:nvSpPr>
            <p:spPr bwMode="auto">
              <a:xfrm>
                <a:off x="1142" y="3326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86" name="AutoShape 11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7" name="AutoShape 12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88" name="AutoShape 13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89" name="AutoShape 14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0" name="AutoShape 15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1" name="AutoShape 16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2" name="AutoShape 17"/>
              <p:cNvSpPr>
                <a:spLocks noChangeArrowheads="1"/>
              </p:cNvSpPr>
              <p:nvPr/>
            </p:nvSpPr>
            <p:spPr bwMode="auto">
              <a:xfrm>
                <a:off x="1154" y="2924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93" name="AutoShape 18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4" name="AutoShape 19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5" name="AutoShape 20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6" name="AutoShape 21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7" name="AutoShape 22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8" name="AutoShape 23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9" name="AutoShape 24"/>
              <p:cNvSpPr>
                <a:spLocks noChangeArrowheads="1"/>
              </p:cNvSpPr>
              <p:nvPr/>
            </p:nvSpPr>
            <p:spPr bwMode="auto">
              <a:xfrm>
                <a:off x="1154" y="2511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200" name="AutoShape 25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1" name="AutoShape 26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dirty="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2" name="AutoShape 27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203" name="AutoShape 28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4" name="AutoShape 29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5" name="AutoShape 30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07" name="AutoShape 32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8" name="AutoShape 33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9" name="AutoShape 34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210" name="AutoShape 35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1" name="AutoShape 36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2" name="AutoShape 37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13" name="AutoShape 38"/>
              <p:cNvSpPr>
                <a:spLocks noChangeArrowheads="1"/>
              </p:cNvSpPr>
              <p:nvPr/>
            </p:nvSpPr>
            <p:spPr bwMode="auto">
              <a:xfrm>
                <a:off x="1154" y="1687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214" name="AutoShape 39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5" name="AutoShape 40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6" name="AutoShape 41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217" name="AutoShape 42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8" name="AutoShape 43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9" name="AutoShape 44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0" name="AutoShape 45"/>
              <p:cNvSpPr>
                <a:spLocks noChangeArrowheads="1"/>
              </p:cNvSpPr>
              <p:nvPr/>
            </p:nvSpPr>
            <p:spPr bwMode="auto">
              <a:xfrm>
                <a:off x="1154" y="1277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221" name="AutoShape 46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2" name="AutoShape 47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3" name="AutoShape 48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4" name="AutoShape 49"/>
              <p:cNvSpPr>
                <a:spLocks noChangeArrowheads="1"/>
              </p:cNvSpPr>
              <p:nvPr/>
            </p:nvSpPr>
            <p:spPr bwMode="auto">
              <a:xfrm>
                <a:off x="1537" y="453"/>
                <a:ext cx="394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225" name="AutoShape 50"/>
              <p:cNvSpPr>
                <a:spLocks noChangeArrowheads="1"/>
              </p:cNvSpPr>
              <p:nvPr/>
            </p:nvSpPr>
            <p:spPr bwMode="auto">
              <a:xfrm>
                <a:off x="1970" y="453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226" name="AutoShape 51"/>
              <p:cNvSpPr>
                <a:spLocks noChangeArrowheads="1"/>
              </p:cNvSpPr>
              <p:nvPr/>
            </p:nvSpPr>
            <p:spPr bwMode="auto">
              <a:xfrm>
                <a:off x="2413" y="455"/>
                <a:ext cx="390" cy="40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227" name="AutoShape 52"/>
              <p:cNvSpPr>
                <a:spLocks noChangeArrowheads="1"/>
              </p:cNvSpPr>
              <p:nvPr/>
            </p:nvSpPr>
            <p:spPr bwMode="auto">
              <a:xfrm>
                <a:off x="1154" y="864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pSp>
          <p:nvGrpSpPr>
            <p:cNvPr id="5127" name="Group 53"/>
            <p:cNvGrpSpPr>
              <a:grpSpLocks/>
            </p:cNvGrpSpPr>
            <p:nvPr/>
          </p:nvGrpSpPr>
          <p:grpSpPr bwMode="auto">
            <a:xfrm>
              <a:off x="4468" y="1310"/>
              <a:ext cx="822" cy="2324"/>
              <a:chOff x="1142" y="454"/>
              <a:chExt cx="1700" cy="3279"/>
            </a:xfrm>
          </p:grpSpPr>
          <p:sp>
            <p:nvSpPr>
              <p:cNvPr id="5136" name="AutoShape 54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37" name="AutoShape 55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8" name="AutoShape 56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9" name="AutoShape 57"/>
              <p:cNvSpPr>
                <a:spLocks noChangeArrowheads="1"/>
              </p:cNvSpPr>
              <p:nvPr/>
            </p:nvSpPr>
            <p:spPr bwMode="auto">
              <a:xfrm>
                <a:off x="1142" y="3325"/>
                <a:ext cx="399" cy="408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40" name="AutoShape 58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5141" name="AutoShape 59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42" name="AutoShape 60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3" name="AutoShape 61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44" name="AutoShape 62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5" name="AutoShape 63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46" name="AutoShape 64"/>
              <p:cNvSpPr>
                <a:spLocks noChangeArrowheads="1"/>
              </p:cNvSpPr>
              <p:nvPr/>
            </p:nvSpPr>
            <p:spPr bwMode="auto">
              <a:xfrm>
                <a:off x="1155" y="2924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47" name="AutoShape 65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48" name="AutoShape 66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9" name="AutoShape 67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50" name="AutoShape 68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1" name="AutoShape 69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2" name="AutoShape 70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53" name="AutoShape 71"/>
              <p:cNvSpPr>
                <a:spLocks noChangeArrowheads="1"/>
              </p:cNvSpPr>
              <p:nvPr/>
            </p:nvSpPr>
            <p:spPr bwMode="auto">
              <a:xfrm>
                <a:off x="1155" y="2512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154" name="AutoShape 72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55" name="AutoShape 73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6" name="AutoShape 74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6</a:t>
                </a:r>
              </a:p>
            </p:txBody>
          </p:sp>
          <p:sp>
            <p:nvSpPr>
              <p:cNvPr id="5157" name="AutoShape 75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8" name="AutoShape 76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9" name="AutoShape 77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0" name="AutoShape 78"/>
              <p:cNvSpPr>
                <a:spLocks noChangeArrowheads="1"/>
              </p:cNvSpPr>
              <p:nvPr/>
            </p:nvSpPr>
            <p:spPr bwMode="auto">
              <a:xfrm>
                <a:off x="1155" y="2100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3</a:t>
                </a:r>
              </a:p>
            </p:txBody>
          </p:sp>
          <p:sp>
            <p:nvSpPr>
              <p:cNvPr id="5161" name="AutoShape 79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2" name="AutoShape 80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63" name="AutoShape 81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164" name="AutoShape 82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65" name="AutoShape 83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6" name="AutoShape 84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7" name="AutoShape 85"/>
              <p:cNvSpPr>
                <a:spLocks noChangeArrowheads="1"/>
              </p:cNvSpPr>
              <p:nvPr/>
            </p:nvSpPr>
            <p:spPr bwMode="auto">
              <a:xfrm>
                <a:off x="1155" y="1688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168" name="AutoShape 86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9" name="AutoShape 87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0" name="AutoShape 88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171" name="AutoShape 89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2" name="AutoShape 90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73" name="AutoShape 91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74" name="AutoShape 92"/>
              <p:cNvSpPr>
                <a:spLocks noChangeArrowheads="1"/>
              </p:cNvSpPr>
              <p:nvPr/>
            </p:nvSpPr>
            <p:spPr bwMode="auto">
              <a:xfrm>
                <a:off x="1155" y="127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175" name="AutoShape 93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6" name="AutoShape 94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77" name="AutoShape 95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78" name="AutoShape 96"/>
              <p:cNvSpPr>
                <a:spLocks noChangeArrowheads="1"/>
              </p:cNvSpPr>
              <p:nvPr/>
            </p:nvSpPr>
            <p:spPr bwMode="auto">
              <a:xfrm>
                <a:off x="1538" y="454"/>
                <a:ext cx="394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179" name="AutoShape 97"/>
              <p:cNvSpPr>
                <a:spLocks noChangeArrowheads="1"/>
              </p:cNvSpPr>
              <p:nvPr/>
            </p:nvSpPr>
            <p:spPr bwMode="auto">
              <a:xfrm>
                <a:off x="1969" y="456"/>
                <a:ext cx="392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180" name="AutoShape 98"/>
              <p:cNvSpPr>
                <a:spLocks noChangeArrowheads="1"/>
              </p:cNvSpPr>
              <p:nvPr/>
            </p:nvSpPr>
            <p:spPr bwMode="auto">
              <a:xfrm>
                <a:off x="2416" y="454"/>
                <a:ext cx="391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181" name="AutoShape 99"/>
              <p:cNvSpPr>
                <a:spLocks noChangeArrowheads="1"/>
              </p:cNvSpPr>
              <p:nvPr/>
            </p:nvSpPr>
            <p:spPr bwMode="auto">
              <a:xfrm>
                <a:off x="1155" y="86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aphicFrame>
          <p:nvGraphicFramePr>
            <p:cNvPr id="5122" name="Object 100"/>
            <p:cNvGraphicFramePr>
              <a:graphicFrameLocks noChangeAspect="1"/>
            </p:cNvGraphicFramePr>
            <p:nvPr/>
          </p:nvGraphicFramePr>
          <p:xfrm>
            <a:off x="243" y="1791"/>
            <a:ext cx="2042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1" name="Equation" r:id="rId3" imgW="2628900" imgH="1371600" progId="Equation.3">
                    <p:embed/>
                  </p:oleObj>
                </mc:Choice>
                <mc:Fallback>
                  <p:oleObj name="Equation" r:id="rId3" imgW="2628900" imgH="1371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1791"/>
                          <a:ext cx="2042" cy="1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02"/>
            <p:cNvSpPr txBox="1">
              <a:spLocks noChangeArrowheads="1"/>
            </p:cNvSpPr>
            <p:nvPr/>
          </p:nvSpPr>
          <p:spPr bwMode="auto">
            <a:xfrm>
              <a:off x="2567" y="2351"/>
              <a:ext cx="3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A=</a:t>
              </a:r>
            </a:p>
          </p:txBody>
        </p:sp>
        <p:sp>
          <p:nvSpPr>
            <p:cNvPr id="5129" name="Text Box 103"/>
            <p:cNvSpPr txBox="1">
              <a:spLocks noChangeArrowheads="1"/>
            </p:cNvSpPr>
            <p:nvPr/>
          </p:nvSpPr>
          <p:spPr bwMode="auto">
            <a:xfrm>
              <a:off x="4099" y="2330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B=</a:t>
              </a:r>
            </a:p>
          </p:txBody>
        </p:sp>
        <p:sp>
          <p:nvSpPr>
            <p:cNvPr id="5130" name="Oval 104"/>
            <p:cNvSpPr>
              <a:spLocks noChangeArrowheads="1"/>
            </p:cNvSpPr>
            <p:nvPr/>
          </p:nvSpPr>
          <p:spPr bwMode="auto">
            <a:xfrm>
              <a:off x="2852" y="1508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Freeform 105"/>
            <p:cNvSpPr>
              <a:spLocks/>
            </p:cNvSpPr>
            <p:nvPr/>
          </p:nvSpPr>
          <p:spPr bwMode="auto">
            <a:xfrm>
              <a:off x="584" y="1248"/>
              <a:ext cx="2296" cy="912"/>
            </a:xfrm>
            <a:custGeom>
              <a:avLst/>
              <a:gdLst>
                <a:gd name="T0" fmla="*/ 2296 w 2296"/>
                <a:gd name="T1" fmla="*/ 373 h 912"/>
                <a:gd name="T2" fmla="*/ 1134 w 2296"/>
                <a:gd name="T3" fmla="*/ 90 h 912"/>
                <a:gd name="T4" fmla="*/ 0 w 2296"/>
                <a:gd name="T5" fmla="*/ 912 h 912"/>
                <a:gd name="T6" fmla="*/ 0 60000 65536"/>
                <a:gd name="T7" fmla="*/ 0 60000 65536"/>
                <a:gd name="T8" fmla="*/ 0 60000 65536"/>
                <a:gd name="T9" fmla="*/ 0 w 2296"/>
                <a:gd name="T10" fmla="*/ 0 h 912"/>
                <a:gd name="T11" fmla="*/ 2296 w 22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912">
                  <a:moveTo>
                    <a:pt x="2296" y="373"/>
                  </a:moveTo>
                  <a:cubicBezTo>
                    <a:pt x="1906" y="186"/>
                    <a:pt x="1517" y="0"/>
                    <a:pt x="1134" y="90"/>
                  </a:cubicBezTo>
                  <a:cubicBezTo>
                    <a:pt x="751" y="180"/>
                    <a:pt x="375" y="546"/>
                    <a:pt x="0" y="91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Oval 106"/>
            <p:cNvSpPr>
              <a:spLocks noChangeArrowheads="1"/>
            </p:cNvSpPr>
            <p:nvPr/>
          </p:nvSpPr>
          <p:spPr bwMode="auto">
            <a:xfrm>
              <a:off x="4439" y="1536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Freeform 107"/>
            <p:cNvSpPr>
              <a:spLocks/>
            </p:cNvSpPr>
            <p:nvPr/>
          </p:nvSpPr>
          <p:spPr bwMode="auto">
            <a:xfrm>
              <a:off x="1859" y="984"/>
              <a:ext cx="2580" cy="836"/>
            </a:xfrm>
            <a:custGeom>
              <a:avLst/>
              <a:gdLst>
                <a:gd name="T0" fmla="*/ 2580 w 2580"/>
                <a:gd name="T1" fmla="*/ 751 h 836"/>
                <a:gd name="T2" fmla="*/ 1134 w 2580"/>
                <a:gd name="T3" fmla="*/ 14 h 836"/>
                <a:gd name="T4" fmla="*/ 0 w 2580"/>
                <a:gd name="T5" fmla="*/ 836 h 836"/>
                <a:gd name="T6" fmla="*/ 0 60000 65536"/>
                <a:gd name="T7" fmla="*/ 0 60000 65536"/>
                <a:gd name="T8" fmla="*/ 0 60000 65536"/>
                <a:gd name="T9" fmla="*/ 0 w 2580"/>
                <a:gd name="T10" fmla="*/ 0 h 836"/>
                <a:gd name="T11" fmla="*/ 2580 w 2580"/>
                <a:gd name="T12" fmla="*/ 836 h 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836">
                  <a:moveTo>
                    <a:pt x="2580" y="751"/>
                  </a:moveTo>
                  <a:cubicBezTo>
                    <a:pt x="2072" y="375"/>
                    <a:pt x="1564" y="0"/>
                    <a:pt x="1134" y="14"/>
                  </a:cubicBezTo>
                  <a:cubicBezTo>
                    <a:pt x="704" y="28"/>
                    <a:pt x="352" y="432"/>
                    <a:pt x="0" y="836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Oval 108"/>
            <p:cNvSpPr>
              <a:spLocks noChangeArrowheads="1"/>
            </p:cNvSpPr>
            <p:nvPr/>
          </p:nvSpPr>
          <p:spPr bwMode="auto">
            <a:xfrm>
              <a:off x="442" y="2103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5" name="Oval 109"/>
            <p:cNvSpPr>
              <a:spLocks noChangeArrowheads="1"/>
            </p:cNvSpPr>
            <p:nvPr/>
          </p:nvSpPr>
          <p:spPr bwMode="auto">
            <a:xfrm>
              <a:off x="1746" y="1735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 </a:t>
            </a:r>
            <a:r>
              <a:rPr lang="en-US" altLang="ko-KR"/>
              <a:t>ADT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32416"/>
            <a:ext cx="8153400" cy="2064937"/>
          </a:xfrm>
          <a:prstGeom prst="rect">
            <a:avLst/>
          </a:prstGeom>
        </p:spPr>
      </p:pic>
      <p:pic>
        <p:nvPicPr>
          <p:cNvPr id="10245" name="Picture 9" descr="MCj02330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b="37477"/>
          <a:stretch>
            <a:fillRect/>
          </a:stretch>
        </p:blipFill>
        <p:spPr bwMode="auto">
          <a:xfrm>
            <a:off x="3536950" y="4554538"/>
            <a:ext cx="17160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0"/>
          <p:cNvSpPr>
            <a:spLocks noChangeShapeType="1"/>
          </p:cNvSpPr>
          <p:nvPr/>
        </p:nvSpPr>
        <p:spPr bwMode="auto">
          <a:xfrm flipV="1">
            <a:off x="4346575" y="5678488"/>
            <a:ext cx="1081088" cy="676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 flipH="1">
            <a:off x="4392613" y="5364163"/>
            <a:ext cx="1035050" cy="630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702050" y="6227763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인덱스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337175" y="509428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희소 행렬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value;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data[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열의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terms;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91580" y="215325"/>
            <a:ext cx="6975475" cy="659687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 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matrix_transpose2(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에서 현재 저장 위치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&gt; 0)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== c)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09600" y="1403775"/>
            <a:ext cx="697547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"(%d, %d, %d)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 =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{ 0, 3, 7 },{ 1, 0, 9 },{ 1, 5, 8 },{ 3, 0, 6 },{ 3, 1, 5 },{ 4, 5, 1 },{ 5, 2, 2 } },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result;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result = matrix_transpose2(m);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(result);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3149773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(0, 1, 9)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(0, 3, 6)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(1, 3, 5)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(2, 5, 2)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(3, 0, 7)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(5, 1, 8)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(5, 4, 1)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1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</a:t>
            </a:r>
            <a:r>
              <a:rPr lang="en-US" altLang="ko-KR"/>
              <a:t>(pointer)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1"/>
            <a:ext cx="7742820" cy="6547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포인터</a:t>
            </a:r>
            <a:r>
              <a:rPr lang="en-US" altLang="ko-KR" dirty="0"/>
              <a:t>: </a:t>
            </a:r>
            <a:r>
              <a:rPr lang="ko-KR" altLang="en-US" dirty="0"/>
              <a:t>다른 변수의 주소를 가지고 있는 변수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751115" y="2844478"/>
            <a:ext cx="2443162" cy="2151062"/>
            <a:chOff x="2789" y="-112"/>
            <a:chExt cx="2624" cy="2432"/>
          </a:xfrm>
        </p:grpSpPr>
        <p:grpSp>
          <p:nvGrpSpPr>
            <p:cNvPr id="32789" name="Group 5"/>
            <p:cNvGrpSpPr>
              <a:grpSpLocks/>
            </p:cNvGrpSpPr>
            <p:nvPr/>
          </p:nvGrpSpPr>
          <p:grpSpPr bwMode="auto">
            <a:xfrm>
              <a:off x="3940" y="235"/>
              <a:ext cx="1052" cy="1037"/>
              <a:chOff x="330" y="1645"/>
              <a:chExt cx="866" cy="1037"/>
            </a:xfrm>
          </p:grpSpPr>
          <p:sp>
            <p:nvSpPr>
              <p:cNvPr id="32799" name="AutoShape 6"/>
              <p:cNvSpPr>
                <a:spLocks noChangeArrowheads="1"/>
              </p:cNvSpPr>
              <p:nvPr/>
            </p:nvSpPr>
            <p:spPr bwMode="auto"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solidFill>
                      <a:schemeClr val="bg1"/>
                    </a:solidFill>
                    <a:latin typeface="HY엽서L" pitchFamily="18" charset="-127"/>
                    <a:ea typeface="HY엽서L" pitchFamily="18" charset="-127"/>
                  </a:rPr>
                  <a:t>26</a:t>
                </a:r>
              </a:p>
            </p:txBody>
          </p:sp>
          <p:sp>
            <p:nvSpPr>
              <p:cNvPr id="32800" name="Rectangle 7"/>
              <p:cNvSpPr>
                <a:spLocks noChangeArrowheads="1"/>
              </p:cNvSpPr>
              <p:nvPr/>
            </p:nvSpPr>
            <p:spPr bwMode="auto"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2790" name="AutoShape 8"/>
            <p:cNvSpPr>
              <a:spLocks noChangeArrowheads="1"/>
            </p:cNvSpPr>
            <p:nvPr/>
          </p:nvSpPr>
          <p:spPr bwMode="auto">
            <a:xfrm>
              <a:off x="3949" y="932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‘</a:t>
              </a:r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’</a:t>
              </a:r>
              <a:endParaRPr lang="en-US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4427" y="1792"/>
              <a:ext cx="986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변수 </a:t>
              </a:r>
              <a:r>
                <a:rPr lang="en-US" altLang="ko-KR">
                  <a:latin typeface="Lucida Console" pitchFamily="49" charset="0"/>
                  <a:ea typeface="HY엽서L" pitchFamily="18" charset="-127"/>
                </a:rPr>
                <a:t>a</a:t>
              </a:r>
            </a:p>
          </p:txBody>
        </p:sp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4242" y="1588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4284" y="-112"/>
              <a:ext cx="689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주소</a:t>
              </a:r>
            </a:p>
          </p:txBody>
        </p:sp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H="1">
              <a:off x="4242" y="119"/>
              <a:ext cx="4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5" name="AutoShape 13"/>
            <p:cNvSpPr>
              <a:spLocks noChangeArrowheads="1"/>
            </p:cNvSpPr>
            <p:nvPr/>
          </p:nvSpPr>
          <p:spPr bwMode="auto">
            <a:xfrm>
              <a:off x="2789" y="1010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26</a:t>
              </a:r>
            </a:p>
          </p:txBody>
        </p:sp>
        <p:sp>
          <p:nvSpPr>
            <p:cNvPr id="32796" name="Text Box 14"/>
            <p:cNvSpPr txBox="1">
              <a:spLocks noChangeArrowheads="1"/>
            </p:cNvSpPr>
            <p:nvPr/>
          </p:nvSpPr>
          <p:spPr bwMode="auto">
            <a:xfrm>
              <a:off x="3123" y="1905"/>
              <a:ext cx="123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dirty="0">
                  <a:latin typeface="Lucida Console" pitchFamily="49" charset="0"/>
                  <a:ea typeface="HY엽서L" pitchFamily="18" charset="-127"/>
                </a:rPr>
                <a:t>포인터 </a:t>
              </a:r>
              <a:r>
                <a:rPr lang="en-US" altLang="ko-KR" dirty="0">
                  <a:latin typeface="Lucida Console" pitchFamily="49" charset="0"/>
                  <a:ea typeface="HY엽서L" pitchFamily="18" charset="-127"/>
                </a:rPr>
                <a:t>p</a:t>
              </a:r>
            </a:p>
          </p:txBody>
        </p:sp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 flipH="1" flipV="1">
              <a:off x="2938" y="1702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>
              <a:off x="3181" y="1362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1012179" y="2560755"/>
            <a:ext cx="3554877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 dirty="0">
                <a:latin typeface="¹ÙÅÁ" charset="0"/>
                <a:ea typeface="굴림체" pitchFamily="49" charset="-127"/>
              </a:rPr>
              <a:t> a='A';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 dirty="0">
                <a:latin typeface="¹ÙÅÁ" charset="0"/>
                <a:ea typeface="굴림체" pitchFamily="49" charset="-127"/>
              </a:rPr>
              <a:t> *p;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 dirty="0">
                <a:latin typeface="¹ÙÅÁ" charset="0"/>
                <a:ea typeface="굴림체" pitchFamily="49" charset="-127"/>
              </a:rPr>
              <a:t>p = &amp;a;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710357"/>
            <a:ext cx="8153400" cy="4495800"/>
          </a:xfrm>
        </p:spPr>
        <p:txBody>
          <a:bodyPr/>
          <a:lstStyle/>
          <a:p>
            <a:r>
              <a:rPr lang="ko-KR" altLang="en-US" dirty="0"/>
              <a:t>포인터가 가리키는 내용의 변경</a:t>
            </a:r>
            <a:r>
              <a:rPr lang="en-US" altLang="ko-KR" dirty="0"/>
              <a:t>: * </a:t>
            </a:r>
            <a:r>
              <a:rPr lang="ko-KR" altLang="en-US" dirty="0"/>
              <a:t>연산자 사용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</a:t>
            </a:r>
            <a:r>
              <a:rPr lang="en-US" altLang="ko-KR"/>
              <a:t>(pointer)</a:t>
            </a:r>
          </a:p>
        </p:txBody>
      </p:sp>
      <p:sp>
        <p:nvSpPr>
          <p:cNvPr id="32775" name="Text Box 19"/>
          <p:cNvSpPr txBox="1">
            <a:spLocks noChangeArrowheads="1"/>
          </p:cNvSpPr>
          <p:nvPr/>
        </p:nvSpPr>
        <p:spPr bwMode="auto">
          <a:xfrm>
            <a:off x="1016605" y="2663915"/>
            <a:ext cx="2744788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¹ÙÅÁ" charset="0"/>
                <a:ea typeface="굴림체" pitchFamily="49" charset="-127"/>
              </a:rPr>
              <a:t>int a = 200;</a:t>
            </a:r>
          </a:p>
          <a:p>
            <a:pPr algn="just" eaLnBrk="1" hangingPunct="1"/>
            <a:r>
              <a:rPr lang="en-US" altLang="ko-KR" sz="1600" dirty="0">
                <a:latin typeface="¹ÙÅÁ" charset="0"/>
                <a:ea typeface="굴림체" pitchFamily="49" charset="-127"/>
              </a:rPr>
              <a:t>int *p = &amp;a;</a:t>
            </a:r>
          </a:p>
          <a:p>
            <a:pPr algn="just" eaLnBrk="1" hangingPunct="1"/>
            <a:endParaRPr lang="en-US" altLang="ko-KR" sz="1600" dirty="0">
              <a:latin typeface="¹ÙÅÁ" charset="0"/>
              <a:ea typeface="굴림체" pitchFamily="49" charset="-127"/>
            </a:endParaRPr>
          </a:p>
          <a:p>
            <a:pPr algn="just" eaLnBrk="1" hangingPunct="1"/>
            <a:r>
              <a:rPr lang="en-US" altLang="ko-KR" sz="1600" dirty="0" err="1">
                <a:latin typeface="¹ÙÅÁ" charset="0"/>
                <a:ea typeface="굴림체" pitchFamily="49" charset="-127"/>
              </a:rPr>
              <a:t>printf</a:t>
            </a:r>
            <a:r>
              <a:rPr lang="en-US" altLang="ko-KR" sz="1600" dirty="0">
                <a:latin typeface="¹ÙÅÁ" charset="0"/>
                <a:ea typeface="굴림체" pitchFamily="49" charset="-127"/>
              </a:rPr>
              <a:t>(”%d\n”, *p);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95" y="3203975"/>
            <a:ext cx="3669280" cy="2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0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포인터와 관련된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7663"/>
            <a:ext cx="7922840" cy="1226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>
                <a:latin typeface="Lucida Console" pitchFamily="49" charset="0"/>
              </a:rPr>
              <a:t>&amp; </a:t>
            </a:r>
            <a:r>
              <a:rPr lang="ko-KR" altLang="en-US" sz="2000" dirty="0">
                <a:latin typeface="Lucida Console" pitchFamily="49" charset="0"/>
              </a:rPr>
              <a:t>연산자</a:t>
            </a:r>
            <a:r>
              <a:rPr lang="en-US" altLang="ko-KR" sz="2000" dirty="0">
                <a:latin typeface="Lucida Console" pitchFamily="49" charset="0"/>
              </a:rPr>
              <a:t>: </a:t>
            </a:r>
            <a:r>
              <a:rPr lang="ko-KR" altLang="en-US" sz="2000" dirty="0">
                <a:latin typeface="Lucida Console" pitchFamily="49" charset="0"/>
              </a:rPr>
              <a:t>변수의 주소를 추출</a:t>
            </a:r>
          </a:p>
          <a:p>
            <a:pPr eaLnBrk="1" hangingPunct="1"/>
            <a:r>
              <a:rPr lang="ko-KR" altLang="en-US" sz="2000" dirty="0">
                <a:latin typeface="Lucida Console" pitchFamily="49" charset="0"/>
              </a:rPr>
              <a:t>* 연산자</a:t>
            </a:r>
            <a:r>
              <a:rPr lang="en-US" altLang="ko-KR" sz="2000" dirty="0">
                <a:latin typeface="Lucida Console" pitchFamily="49" charset="0"/>
              </a:rPr>
              <a:t>: </a:t>
            </a:r>
            <a:r>
              <a:rPr lang="ko-KR" altLang="en-US" sz="2000" dirty="0">
                <a:latin typeface="Lucida Console" pitchFamily="49" charset="0"/>
              </a:rPr>
              <a:t>포인터가 가리키는 곳의 내용을 추출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618910"/>
            <a:ext cx="452437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디양한 포인터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33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/>
              <a:t>포인터의 종류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08717" y="2303875"/>
            <a:ext cx="7561262" cy="11264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p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 *pf; // pf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 *pc; // pc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함수의 매개변수로 포인터 사용하기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749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err="1"/>
              <a:t>함수안에서</a:t>
            </a:r>
            <a:r>
              <a:rPr lang="ko-KR" altLang="en-US" dirty="0"/>
              <a:t> 매개변수로 전달된 포인터를 이용하여 외부 변수의 값 변경 가능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01570" y="2438890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swap(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1, b = 2;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호출하기 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swap(&amp;a, &amp;b);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호출한 다음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배열과 포인터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1828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dirty="0"/>
              <a:t>배열의 이름</a:t>
            </a:r>
            <a:r>
              <a:rPr lang="en-US" altLang="ko-KR" dirty="0"/>
              <a:t>: </a:t>
            </a:r>
            <a:r>
              <a:rPr lang="ko-KR" altLang="en-US" dirty="0"/>
              <a:t>사실상의 포인터와 같은 역할</a:t>
            </a:r>
            <a:endParaRPr lang="en-US" altLang="ko-KR" dirty="0"/>
          </a:p>
          <a:p>
            <a:pPr eaLnBrk="1" hangingPunct="1"/>
            <a:r>
              <a:rPr lang="en-US" altLang="ko-KR" dirty="0"/>
              <a:t>int A[6];</a:t>
            </a:r>
          </a:p>
          <a:p>
            <a:pPr eaLnBrk="1" hangingPunct="1"/>
            <a:r>
              <a:rPr lang="en-US" altLang="ko-KR" dirty="0"/>
              <a:t>A[0] = 10;</a:t>
            </a:r>
          </a:p>
          <a:p>
            <a:pPr eaLnBrk="1" hangingPunct="1"/>
            <a:r>
              <a:rPr lang="en-US" altLang="ko-KR" dirty="0"/>
              <a:t>A[1] = 14;</a:t>
            </a:r>
          </a:p>
          <a:p>
            <a:pPr eaLnBrk="1" hangingPunct="1"/>
            <a:r>
              <a:rPr lang="en-US" altLang="ko-KR" dirty="0"/>
              <a:t>Int *p = A;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2651513"/>
            <a:ext cx="47815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차원 배열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53825"/>
            <a:ext cx="8153400" cy="1015663"/>
          </a:xfr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 err="1">
                <a:latin typeface="+mn-lt"/>
                <a:ea typeface="+mj-ea"/>
                <a:cs typeface="+mn-cs"/>
              </a:rPr>
              <a:t>int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 list[6];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list[0] = 100; 	// set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value = list[0]; 	// get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09020"/>
            <a:ext cx="65532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46575" y="723900"/>
            <a:ext cx="7605713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600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"6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개의 정수를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 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 =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sum += *(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+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 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list[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합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= 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C88A98-D47D-BA4F-A2F0-727BF62757E2}"/>
              </a:ext>
            </a:extLst>
          </p:cNvPr>
          <p:cNvSpPr/>
          <p:nvPr/>
        </p:nvSpPr>
        <p:spPr>
          <a:xfrm>
            <a:off x="405927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1588AF-0A73-244E-A34B-204DA7FC2B6D}"/>
              </a:ext>
            </a:extLst>
          </p:cNvPr>
          <p:cNvSpPr/>
          <p:nvPr/>
        </p:nvSpPr>
        <p:spPr>
          <a:xfrm>
            <a:off x="423929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37360E-52FB-4742-A590-BACD7C89286D}"/>
              </a:ext>
            </a:extLst>
          </p:cNvPr>
          <p:cNvSpPr/>
          <p:nvPr/>
        </p:nvSpPr>
        <p:spPr>
          <a:xfrm>
            <a:off x="441931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1D8EA-3A45-A640-82ED-6B769813D1BE}"/>
              </a:ext>
            </a:extLst>
          </p:cNvPr>
          <p:cNvSpPr/>
          <p:nvPr/>
        </p:nvSpPr>
        <p:spPr>
          <a:xfrm>
            <a:off x="459933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B57743-2F3A-0B4E-B737-F26F94B236AB}"/>
              </a:ext>
            </a:extLst>
          </p:cNvPr>
          <p:cNvSpPr/>
          <p:nvPr/>
        </p:nvSpPr>
        <p:spPr>
          <a:xfrm>
            <a:off x="477935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F33455-5731-4442-AA9E-B06CA83D77F6}"/>
              </a:ext>
            </a:extLst>
          </p:cNvPr>
          <p:cNvSpPr/>
          <p:nvPr/>
        </p:nvSpPr>
        <p:spPr>
          <a:xfrm>
            <a:off x="495937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AEAF27-7AAC-8842-A209-2478E61B69EA}"/>
              </a:ext>
            </a:extLst>
          </p:cNvPr>
          <p:cNvSpPr/>
          <p:nvPr/>
        </p:nvSpPr>
        <p:spPr>
          <a:xfrm>
            <a:off x="513939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15988E-86FE-F541-8875-A85F8EFC633A}"/>
              </a:ext>
            </a:extLst>
          </p:cNvPr>
          <p:cNvSpPr/>
          <p:nvPr/>
        </p:nvSpPr>
        <p:spPr>
          <a:xfrm>
            <a:off x="531941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0225D-FEC1-AB41-952D-95546F57BE6A}"/>
              </a:ext>
            </a:extLst>
          </p:cNvPr>
          <p:cNvSpPr/>
          <p:nvPr/>
        </p:nvSpPr>
        <p:spPr>
          <a:xfrm>
            <a:off x="549943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FC8EFD-8202-7447-8E46-137AB9E9A91E}"/>
              </a:ext>
            </a:extLst>
          </p:cNvPr>
          <p:cNvSpPr/>
          <p:nvPr/>
        </p:nvSpPr>
        <p:spPr>
          <a:xfrm>
            <a:off x="567945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DCA54-76DA-684B-A01D-5095D2EBADDB}"/>
              </a:ext>
            </a:extLst>
          </p:cNvPr>
          <p:cNvSpPr/>
          <p:nvPr/>
        </p:nvSpPr>
        <p:spPr>
          <a:xfrm>
            <a:off x="5859478" y="5679250"/>
            <a:ext cx="1800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270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719263"/>
            <a:ext cx="8057855" cy="161972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2000" b="1" dirty="0">
                <a:solidFill>
                  <a:srgbClr val="FF3300"/>
                </a:solidFill>
              </a:rPr>
              <a:t>동적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프로그램의 실행 도중에 메모리를 할당 받는 것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필요한 만큼만 할당을 받고 또 필요한 때에 사용하고 반납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메모리를 매우 효율적으로 사용가능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1666"/>
            <a:ext cx="5130570" cy="223068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70367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전형적인 동적 메모리 할당 코드</a:t>
            </a:r>
            <a:r>
              <a:rPr lang="en-US" altLang="ko-KR" dirty="0"/>
              <a:t>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90574" y="1538790"/>
            <a:ext cx="7561263" cy="674030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typedef struct tag{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int age;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float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student;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Int main()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int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0x1000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[10];	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int 0x2000[10];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int number = 0;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int arr3[number];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arr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arr2;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*pi = NULL; 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pi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arr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 	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</a:t>
            </a:r>
            <a:endParaRPr lang="en-US" altLang="en-US" sz="1600" dirty="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 * number); 	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배열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4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 	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</a:t>
            </a:r>
            <a:endParaRPr lang="en-US" altLang="en-US" sz="1600" dirty="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(student) * 10); 	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</a:t>
            </a:r>
            <a:endParaRPr lang="en-US" altLang="en-US" sz="1600" dirty="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en-US" sz="1600" dirty="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en-US" sz="1600" dirty="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...	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…			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 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사용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...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   free(pi);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</a:t>
            </a:r>
            <a:r>
              <a:rPr lang="ko-KR" altLang="en-US" sz="1600" dirty="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반납</a:t>
            </a:r>
            <a:endParaRPr lang="en-US" altLang="en-US" sz="1600" dirty="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0E51F8-BA18-6F46-ACF5-43A151A68762}"/>
              </a:ext>
            </a:extLst>
          </p:cNvPr>
          <p:cNvSpPr/>
          <p:nvPr/>
        </p:nvSpPr>
        <p:spPr>
          <a:xfrm>
            <a:off x="5344789" y="2610185"/>
            <a:ext cx="270030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503F2-277E-1447-9D8E-0B9095CD5A97}"/>
              </a:ext>
            </a:extLst>
          </p:cNvPr>
          <p:cNvSpPr/>
          <p:nvPr/>
        </p:nvSpPr>
        <p:spPr>
          <a:xfrm>
            <a:off x="5607115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6E3AD-90F2-4F4F-BD27-3CB22B6A09F5}"/>
              </a:ext>
            </a:extLst>
          </p:cNvPr>
          <p:cNvSpPr/>
          <p:nvPr/>
        </p:nvSpPr>
        <p:spPr>
          <a:xfrm>
            <a:off x="5869441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A5FB6A-B8F6-0443-A888-D1724BE42DAD}"/>
              </a:ext>
            </a:extLst>
          </p:cNvPr>
          <p:cNvSpPr/>
          <p:nvPr/>
        </p:nvSpPr>
        <p:spPr>
          <a:xfrm>
            <a:off x="6131767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5ED21D-1F71-4A4C-A95B-900F9B951A70}"/>
              </a:ext>
            </a:extLst>
          </p:cNvPr>
          <p:cNvSpPr/>
          <p:nvPr/>
        </p:nvSpPr>
        <p:spPr>
          <a:xfrm>
            <a:off x="6394093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873B4B-C125-764C-B55E-C3686CBFA8A6}"/>
              </a:ext>
            </a:extLst>
          </p:cNvPr>
          <p:cNvSpPr/>
          <p:nvPr/>
        </p:nvSpPr>
        <p:spPr>
          <a:xfrm>
            <a:off x="6656419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1370D-7AEF-3642-8B0F-0270412A8F6E}"/>
              </a:ext>
            </a:extLst>
          </p:cNvPr>
          <p:cNvSpPr/>
          <p:nvPr/>
        </p:nvSpPr>
        <p:spPr>
          <a:xfrm>
            <a:off x="6918745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D92F2-A8B0-1945-AFF3-89DA91AA6EF7}"/>
              </a:ext>
            </a:extLst>
          </p:cNvPr>
          <p:cNvSpPr/>
          <p:nvPr/>
        </p:nvSpPr>
        <p:spPr>
          <a:xfrm>
            <a:off x="7181071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9F956B-19FE-D848-84D2-9F82B99DF8A4}"/>
              </a:ext>
            </a:extLst>
          </p:cNvPr>
          <p:cNvSpPr/>
          <p:nvPr/>
        </p:nvSpPr>
        <p:spPr>
          <a:xfrm>
            <a:off x="7443397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2DF082-36E1-874B-AA65-AEA4BAAC73DD}"/>
              </a:ext>
            </a:extLst>
          </p:cNvPr>
          <p:cNvSpPr/>
          <p:nvPr/>
        </p:nvSpPr>
        <p:spPr>
          <a:xfrm>
            <a:off x="7705723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14995D-1ED3-284A-87A3-54AC673E152D}"/>
              </a:ext>
            </a:extLst>
          </p:cNvPr>
          <p:cNvSpPr/>
          <p:nvPr/>
        </p:nvSpPr>
        <p:spPr>
          <a:xfrm>
            <a:off x="7968049" y="26101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5D568-1C5D-414F-B51D-D9A7AF5A4A64}"/>
              </a:ext>
            </a:extLst>
          </p:cNvPr>
          <p:cNvSpPr txBox="1"/>
          <p:nvPr/>
        </p:nvSpPr>
        <p:spPr>
          <a:xfrm>
            <a:off x="4763367" y="29717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arr</a:t>
            </a:r>
            <a:r>
              <a:rPr kumimoji="1" lang="en-US" altLang="ko-Kore-KR" dirty="0"/>
              <a:t>[0]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1D604F-0BF5-864F-BBB8-8AC890003C2B}"/>
              </a:ext>
            </a:extLst>
          </p:cNvPr>
          <p:cNvCxnSpPr>
            <a:cxnSpLocks/>
          </p:cNvCxnSpPr>
          <p:nvPr/>
        </p:nvCxnSpPr>
        <p:spPr>
          <a:xfrm flipV="1">
            <a:off x="5107410" y="2876495"/>
            <a:ext cx="237379" cy="35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EEC30F-62EE-5647-891E-820BB4517301}"/>
              </a:ext>
            </a:extLst>
          </p:cNvPr>
          <p:cNvSpPr/>
          <p:nvPr/>
        </p:nvSpPr>
        <p:spPr>
          <a:xfrm>
            <a:off x="5359311" y="3246352"/>
            <a:ext cx="270030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854361-129B-0846-8188-038936C8682C}"/>
              </a:ext>
            </a:extLst>
          </p:cNvPr>
          <p:cNvSpPr/>
          <p:nvPr/>
        </p:nvSpPr>
        <p:spPr>
          <a:xfrm>
            <a:off x="5621637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69BC5F-00E4-BE4C-8774-2185FE75F419}"/>
              </a:ext>
            </a:extLst>
          </p:cNvPr>
          <p:cNvSpPr/>
          <p:nvPr/>
        </p:nvSpPr>
        <p:spPr>
          <a:xfrm>
            <a:off x="5883963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3B2A51-1AED-7249-B7FC-FE9091F54EDC}"/>
              </a:ext>
            </a:extLst>
          </p:cNvPr>
          <p:cNvSpPr/>
          <p:nvPr/>
        </p:nvSpPr>
        <p:spPr>
          <a:xfrm>
            <a:off x="6146289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7F27F-06C9-E143-A5CE-E635B37D2A5A}"/>
              </a:ext>
            </a:extLst>
          </p:cNvPr>
          <p:cNvSpPr/>
          <p:nvPr/>
        </p:nvSpPr>
        <p:spPr>
          <a:xfrm>
            <a:off x="6408615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CD2EE-4602-734A-8AE5-7D72E516BB53}"/>
              </a:ext>
            </a:extLst>
          </p:cNvPr>
          <p:cNvSpPr/>
          <p:nvPr/>
        </p:nvSpPr>
        <p:spPr>
          <a:xfrm>
            <a:off x="6670941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C26D12-98F9-C144-B16D-39ACCABBC3D2}"/>
              </a:ext>
            </a:extLst>
          </p:cNvPr>
          <p:cNvSpPr/>
          <p:nvPr/>
        </p:nvSpPr>
        <p:spPr>
          <a:xfrm>
            <a:off x="6933267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9F1461-DD89-BF48-914A-9A3BAA14CE65}"/>
              </a:ext>
            </a:extLst>
          </p:cNvPr>
          <p:cNvSpPr/>
          <p:nvPr/>
        </p:nvSpPr>
        <p:spPr>
          <a:xfrm>
            <a:off x="7195593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BE34E1-329E-A248-A994-EDEC52A225A7}"/>
              </a:ext>
            </a:extLst>
          </p:cNvPr>
          <p:cNvSpPr/>
          <p:nvPr/>
        </p:nvSpPr>
        <p:spPr>
          <a:xfrm>
            <a:off x="7457919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7E9254-3264-0C49-B6BC-D4546E4AA5F4}"/>
              </a:ext>
            </a:extLst>
          </p:cNvPr>
          <p:cNvSpPr/>
          <p:nvPr/>
        </p:nvSpPr>
        <p:spPr>
          <a:xfrm>
            <a:off x="7720245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B5E1CB-6D2A-824F-B31C-461CF9C0EC6B}"/>
              </a:ext>
            </a:extLst>
          </p:cNvPr>
          <p:cNvSpPr/>
          <p:nvPr/>
        </p:nvSpPr>
        <p:spPr>
          <a:xfrm>
            <a:off x="7982571" y="324635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EFBE5-88ED-7D46-BA5C-E688E022D55B}"/>
              </a:ext>
            </a:extLst>
          </p:cNvPr>
          <p:cNvSpPr txBox="1"/>
          <p:nvPr/>
        </p:nvSpPr>
        <p:spPr>
          <a:xfrm>
            <a:off x="4777889" y="360791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arr2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22DC67-5E4A-7A4F-ADA2-8BB909A16C21}"/>
              </a:ext>
            </a:extLst>
          </p:cNvPr>
          <p:cNvCxnSpPr/>
          <p:nvPr/>
        </p:nvCxnSpPr>
        <p:spPr>
          <a:xfrm flipV="1">
            <a:off x="5179291" y="3516382"/>
            <a:ext cx="18002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0568CA-A0C5-0E4C-B535-15AA9A8FFAE3}"/>
              </a:ext>
            </a:extLst>
          </p:cNvPr>
          <p:cNvSpPr txBox="1"/>
          <p:nvPr/>
        </p:nvSpPr>
        <p:spPr>
          <a:xfrm>
            <a:off x="4790508" y="4131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pi[0]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0548B9-6D03-E843-A078-6EE5F19877C4}"/>
              </a:ext>
            </a:extLst>
          </p:cNvPr>
          <p:cNvCxnSpPr>
            <a:cxnSpLocks/>
          </p:cNvCxnSpPr>
          <p:nvPr/>
        </p:nvCxnSpPr>
        <p:spPr>
          <a:xfrm flipV="1">
            <a:off x="5121023" y="2971750"/>
            <a:ext cx="238288" cy="135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CE241C-15CB-6F4E-9035-025CB08F4FE0}"/>
              </a:ext>
            </a:extLst>
          </p:cNvPr>
          <p:cNvSpPr/>
          <p:nvPr/>
        </p:nvSpPr>
        <p:spPr>
          <a:xfrm>
            <a:off x="5359311" y="3974682"/>
            <a:ext cx="270030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F27B01-19FA-5341-A3F0-A7D86CB89C01}"/>
              </a:ext>
            </a:extLst>
          </p:cNvPr>
          <p:cNvSpPr/>
          <p:nvPr/>
        </p:nvSpPr>
        <p:spPr>
          <a:xfrm>
            <a:off x="5621637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110941-7FB3-3247-8F2E-42204A4B9F7B}"/>
              </a:ext>
            </a:extLst>
          </p:cNvPr>
          <p:cNvSpPr/>
          <p:nvPr/>
        </p:nvSpPr>
        <p:spPr>
          <a:xfrm>
            <a:off x="5883963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EC024E-7C52-C840-BE93-BBD73CBF311B}"/>
              </a:ext>
            </a:extLst>
          </p:cNvPr>
          <p:cNvSpPr/>
          <p:nvPr/>
        </p:nvSpPr>
        <p:spPr>
          <a:xfrm>
            <a:off x="6146289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E02A8D-F5DF-1449-959E-DF3B6D60C977}"/>
              </a:ext>
            </a:extLst>
          </p:cNvPr>
          <p:cNvSpPr/>
          <p:nvPr/>
        </p:nvSpPr>
        <p:spPr>
          <a:xfrm>
            <a:off x="6408615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3E6FA1-F76F-D444-9A30-3D2D5B4BC1C9}"/>
              </a:ext>
            </a:extLst>
          </p:cNvPr>
          <p:cNvSpPr/>
          <p:nvPr/>
        </p:nvSpPr>
        <p:spPr>
          <a:xfrm>
            <a:off x="6670941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FAE9-71CA-B04A-BD6A-85B42CE74AE4}"/>
              </a:ext>
            </a:extLst>
          </p:cNvPr>
          <p:cNvSpPr/>
          <p:nvPr/>
        </p:nvSpPr>
        <p:spPr>
          <a:xfrm>
            <a:off x="6933267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DB70AE-788A-4C48-BB61-DFF7931E5FE1}"/>
              </a:ext>
            </a:extLst>
          </p:cNvPr>
          <p:cNvSpPr/>
          <p:nvPr/>
        </p:nvSpPr>
        <p:spPr>
          <a:xfrm>
            <a:off x="7195593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565903-6F8C-6645-B842-D4B874DBCFC3}"/>
              </a:ext>
            </a:extLst>
          </p:cNvPr>
          <p:cNvSpPr/>
          <p:nvPr/>
        </p:nvSpPr>
        <p:spPr>
          <a:xfrm>
            <a:off x="7457919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5926F-2E7D-D24D-8FA8-39A98E5E98E6}"/>
              </a:ext>
            </a:extLst>
          </p:cNvPr>
          <p:cNvSpPr/>
          <p:nvPr/>
        </p:nvSpPr>
        <p:spPr>
          <a:xfrm>
            <a:off x="7720245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1C53A3-4B76-A44C-A41D-40055427C843}"/>
              </a:ext>
            </a:extLst>
          </p:cNvPr>
          <p:cNvSpPr/>
          <p:nvPr/>
        </p:nvSpPr>
        <p:spPr>
          <a:xfrm>
            <a:off x="7982571" y="3974682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 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12648" y="818710"/>
            <a:ext cx="7561262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MALLOC.C: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이용하여 정수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저장할 수 있는 동적 메모리를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할당하고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free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이용하여 메모리를 반납한다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10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argc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char*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argv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[]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 = NULL;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free(p);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477759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0 1 2 3 4 5 6 7 8 9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56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(*</a:t>
            </a:r>
            <a:r>
              <a:rPr lang="en-US" altLang="ko-KR" dirty="0" err="1"/>
              <a:t>ps</a:t>
            </a:r>
            <a:r>
              <a:rPr lang="en-US" altLang="ko-KR" dirty="0"/>
              <a:t>).</a:t>
            </a:r>
            <a:r>
              <a:rPr lang="en-US" altLang="ko-KR" dirty="0" err="1"/>
              <a:t>i</a:t>
            </a:r>
            <a:r>
              <a:rPr lang="ko-KR" altLang="en-US" dirty="0"/>
              <a:t>보다 </a:t>
            </a:r>
            <a:r>
              <a:rPr lang="en-US" altLang="ko-KR" dirty="0" err="1"/>
              <a:t>ps</a:t>
            </a:r>
            <a:r>
              <a:rPr lang="en-US" altLang="ko-KR" dirty="0"/>
              <a:t>-&gt;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2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stu1;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stu1.age = 10;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*)malloc(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	(*p).age = 10;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p-&gt;age = 10;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308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15129" y="1718810"/>
            <a:ext cx="7561262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(p-&gt;name,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"Park"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p-&gt;age = 20;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free(s);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name1[100] = ”Park”;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name2[100];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name2 = name1;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*name3 = name1;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name2[0] = name1[0];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name2[1] = name1[1];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….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    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D236F4-8697-6F48-ACA4-28FED60F4C52}"/>
              </a:ext>
            </a:extLst>
          </p:cNvPr>
          <p:cNvSpPr/>
          <p:nvPr/>
        </p:nvSpPr>
        <p:spPr>
          <a:xfrm>
            <a:off x="4962523" y="3557918"/>
            <a:ext cx="270030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BB7C9-5377-DA48-A9C6-D17629A8574E}"/>
              </a:ext>
            </a:extLst>
          </p:cNvPr>
          <p:cNvSpPr/>
          <p:nvPr/>
        </p:nvSpPr>
        <p:spPr>
          <a:xfrm>
            <a:off x="5224849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796D41-0923-934E-97EC-081BC0467467}"/>
              </a:ext>
            </a:extLst>
          </p:cNvPr>
          <p:cNvSpPr/>
          <p:nvPr/>
        </p:nvSpPr>
        <p:spPr>
          <a:xfrm>
            <a:off x="5507459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D0BC05-0F56-8846-8EFE-EEE84BC7B931}"/>
              </a:ext>
            </a:extLst>
          </p:cNvPr>
          <p:cNvSpPr/>
          <p:nvPr/>
        </p:nvSpPr>
        <p:spPr>
          <a:xfrm>
            <a:off x="5749501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K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ED53E-3454-334B-AFF4-F90337695E2F}"/>
              </a:ext>
            </a:extLst>
          </p:cNvPr>
          <p:cNvSpPr/>
          <p:nvPr/>
        </p:nvSpPr>
        <p:spPr>
          <a:xfrm>
            <a:off x="6274153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E8FEE3-0CCC-C742-A62D-02EDF419E043}"/>
              </a:ext>
            </a:extLst>
          </p:cNvPr>
          <p:cNvSpPr/>
          <p:nvPr/>
        </p:nvSpPr>
        <p:spPr>
          <a:xfrm>
            <a:off x="6536479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2A96C-7BB4-0F44-806F-E0A437D59691}"/>
              </a:ext>
            </a:extLst>
          </p:cNvPr>
          <p:cNvSpPr/>
          <p:nvPr/>
        </p:nvSpPr>
        <p:spPr>
          <a:xfrm>
            <a:off x="6798805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37FF81-08FF-AD47-82B0-3B0860BAC272}"/>
              </a:ext>
            </a:extLst>
          </p:cNvPr>
          <p:cNvSpPr/>
          <p:nvPr/>
        </p:nvSpPr>
        <p:spPr>
          <a:xfrm>
            <a:off x="7061131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50A368-6A08-E74F-9CD4-35F02ADDF2BA}"/>
              </a:ext>
            </a:extLst>
          </p:cNvPr>
          <p:cNvSpPr/>
          <p:nvPr/>
        </p:nvSpPr>
        <p:spPr>
          <a:xfrm>
            <a:off x="7323457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2C86C-50EE-FC49-AB35-5EB10C661447}"/>
              </a:ext>
            </a:extLst>
          </p:cNvPr>
          <p:cNvSpPr/>
          <p:nvPr/>
        </p:nvSpPr>
        <p:spPr>
          <a:xfrm>
            <a:off x="7585783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29E996-1A66-1549-BAC4-9A8F65877AF5}"/>
              </a:ext>
            </a:extLst>
          </p:cNvPr>
          <p:cNvSpPr txBox="1"/>
          <p:nvPr/>
        </p:nvSpPr>
        <p:spPr>
          <a:xfrm>
            <a:off x="4381101" y="391948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/>
              <a:t>name1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C46693-833A-D14F-9744-154CF45FB3ED}"/>
              </a:ext>
            </a:extLst>
          </p:cNvPr>
          <p:cNvCxnSpPr>
            <a:cxnSpLocks/>
          </p:cNvCxnSpPr>
          <p:nvPr/>
        </p:nvCxnSpPr>
        <p:spPr>
          <a:xfrm flipV="1">
            <a:off x="4725144" y="3824228"/>
            <a:ext cx="237379" cy="35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D3FAAF-D685-6D46-8B15-165D8A97843C}"/>
              </a:ext>
            </a:extLst>
          </p:cNvPr>
          <p:cNvSpPr/>
          <p:nvPr/>
        </p:nvSpPr>
        <p:spPr>
          <a:xfrm>
            <a:off x="4977045" y="4194085"/>
            <a:ext cx="270030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B1DDA2-14F8-7B43-BE07-BD179E9C88AC}"/>
              </a:ext>
            </a:extLst>
          </p:cNvPr>
          <p:cNvSpPr/>
          <p:nvPr/>
        </p:nvSpPr>
        <p:spPr>
          <a:xfrm>
            <a:off x="5239371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01DE0-7907-6F49-86BB-E36B505ED66F}"/>
              </a:ext>
            </a:extLst>
          </p:cNvPr>
          <p:cNvSpPr/>
          <p:nvPr/>
        </p:nvSpPr>
        <p:spPr>
          <a:xfrm>
            <a:off x="5501697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68530-160A-DE45-809F-5CA861E12064}"/>
              </a:ext>
            </a:extLst>
          </p:cNvPr>
          <p:cNvSpPr/>
          <p:nvPr/>
        </p:nvSpPr>
        <p:spPr>
          <a:xfrm>
            <a:off x="5764023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A18195-133C-0643-B95B-BEAA7A94E8F4}"/>
              </a:ext>
            </a:extLst>
          </p:cNvPr>
          <p:cNvSpPr/>
          <p:nvPr/>
        </p:nvSpPr>
        <p:spPr>
          <a:xfrm>
            <a:off x="6026349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C2F7DB-2E9B-7C4E-963C-F3CD45EE0301}"/>
              </a:ext>
            </a:extLst>
          </p:cNvPr>
          <p:cNvSpPr/>
          <p:nvPr/>
        </p:nvSpPr>
        <p:spPr>
          <a:xfrm>
            <a:off x="6288675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A6126-C253-0F4C-B934-4580FA5830E9}"/>
              </a:ext>
            </a:extLst>
          </p:cNvPr>
          <p:cNvSpPr/>
          <p:nvPr/>
        </p:nvSpPr>
        <p:spPr>
          <a:xfrm>
            <a:off x="6551001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07CB21-845C-F745-9699-2235D3C51A41}"/>
              </a:ext>
            </a:extLst>
          </p:cNvPr>
          <p:cNvSpPr/>
          <p:nvPr/>
        </p:nvSpPr>
        <p:spPr>
          <a:xfrm>
            <a:off x="6813327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7546FF-219A-5C47-A1D6-E7DDB587D191}"/>
              </a:ext>
            </a:extLst>
          </p:cNvPr>
          <p:cNvSpPr/>
          <p:nvPr/>
        </p:nvSpPr>
        <p:spPr>
          <a:xfrm>
            <a:off x="7075653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2D7D9A-26A6-0941-8032-BAE0CF047290}"/>
              </a:ext>
            </a:extLst>
          </p:cNvPr>
          <p:cNvSpPr/>
          <p:nvPr/>
        </p:nvSpPr>
        <p:spPr>
          <a:xfrm>
            <a:off x="7337979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B85A69-2E97-2C44-9732-4E5E15C8D85C}"/>
              </a:ext>
            </a:extLst>
          </p:cNvPr>
          <p:cNvSpPr/>
          <p:nvPr/>
        </p:nvSpPr>
        <p:spPr>
          <a:xfrm>
            <a:off x="7600305" y="4194085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F4D4A-ACBC-684F-AC8B-FDCE3E726DD4}"/>
              </a:ext>
            </a:extLst>
          </p:cNvPr>
          <p:cNvSpPr txBox="1"/>
          <p:nvPr/>
        </p:nvSpPr>
        <p:spPr>
          <a:xfrm>
            <a:off x="4395623" y="455565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name2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7FCFE9-D065-C449-A467-0125D981D219}"/>
              </a:ext>
            </a:extLst>
          </p:cNvPr>
          <p:cNvCxnSpPr>
            <a:cxnSpLocks/>
          </p:cNvCxnSpPr>
          <p:nvPr/>
        </p:nvCxnSpPr>
        <p:spPr>
          <a:xfrm flipV="1">
            <a:off x="4797025" y="4464115"/>
            <a:ext cx="18002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9A8627-C37C-2F4F-8900-D230A86017D1}"/>
              </a:ext>
            </a:extLst>
          </p:cNvPr>
          <p:cNvSpPr/>
          <p:nvPr/>
        </p:nvSpPr>
        <p:spPr>
          <a:xfrm>
            <a:off x="6011827" y="3557918"/>
            <a:ext cx="298604" cy="40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dirty="0"/>
              <a:t>‘\0’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B0049-D683-8349-8148-30E006D004C1}"/>
              </a:ext>
            </a:extLst>
          </p:cNvPr>
          <p:cNvSpPr txBox="1"/>
          <p:nvPr/>
        </p:nvSpPr>
        <p:spPr>
          <a:xfrm>
            <a:off x="4333258" y="492498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name3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215AE2-BE55-CF49-B9E0-EB884DADAA8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779054" y="3902288"/>
            <a:ext cx="179359" cy="10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차원 배열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list[3][5];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93885"/>
            <a:ext cx="86201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구조체</a:t>
            </a:r>
            <a:r>
              <a:rPr lang="en-US" altLang="ko-KR" dirty="0"/>
              <a:t>(structure): </a:t>
            </a:r>
            <a:r>
              <a:rPr lang="ko-KR" altLang="en-US" dirty="0">
                <a:solidFill>
                  <a:srgbClr val="FF3300"/>
                </a:solidFill>
              </a:rPr>
              <a:t>타입이 다른 데이터를 하나로 묶는 방법</a:t>
            </a:r>
          </a:p>
          <a:p>
            <a:pPr eaLnBrk="1" hangingPunct="1"/>
            <a:r>
              <a:rPr lang="ko-KR" altLang="en-US" dirty="0"/>
              <a:t>배열</a:t>
            </a:r>
            <a:r>
              <a:rPr lang="en-US" altLang="ko-KR" dirty="0"/>
              <a:t>(array):   </a:t>
            </a:r>
            <a:r>
              <a:rPr lang="ko-KR" altLang="en-US" dirty="0"/>
              <a:t>타입이 같은 데이터들을 하나로 묶는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3429000"/>
            <a:ext cx="6115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사용예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7923212" cy="4048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/>
              <a:t>구조체의 선언과 구조체 변수의 생성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86492" y="2303875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	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	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945" y="4171529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s1;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(s.name,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s.age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20;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4.3;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9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28623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 student;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student s;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student s = { “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", 20, 4.3 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60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20, 4.3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b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"park"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21, 4.2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150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15105</TotalTime>
  <Words>3724</Words>
  <Application>Microsoft Macintosh PowerPoint</Application>
  <PresentationFormat>화면 슬라이드 쇼(4:3)</PresentationFormat>
  <Paragraphs>717</Paragraphs>
  <Slides>47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5" baseType="lpstr">
      <vt:lpstr>¹ÙÅÁ</vt:lpstr>
      <vt:lpstr>한양해서</vt:lpstr>
      <vt:lpstr>굴림</vt:lpstr>
      <vt:lpstr>굴림체</vt:lpstr>
      <vt:lpstr>HY엽서L</vt:lpstr>
      <vt:lpstr>MD개성체</vt:lpstr>
      <vt:lpstr>새굴림</vt:lpstr>
      <vt:lpstr>Arial</vt:lpstr>
      <vt:lpstr>Calibri</vt:lpstr>
      <vt:lpstr>Lucida Console</vt:lpstr>
      <vt:lpstr>Tahoma</vt:lpstr>
      <vt:lpstr>Trebuchet MS</vt:lpstr>
      <vt:lpstr>Tw Cen MT</vt:lpstr>
      <vt:lpstr>Wingdings</vt:lpstr>
      <vt:lpstr>Wingdings 2</vt:lpstr>
      <vt:lpstr>New_Natural01</vt:lpstr>
      <vt:lpstr>가을</vt:lpstr>
      <vt:lpstr>Equation</vt:lpstr>
      <vt:lpstr>3장 배열, 구조체, 포인터</vt:lpstr>
      <vt:lpstr>배열이란?</vt:lpstr>
      <vt:lpstr>배열 ADT</vt:lpstr>
      <vt:lpstr>1차원 배열</vt:lpstr>
      <vt:lpstr>2차원 배열</vt:lpstr>
      <vt:lpstr>구조체</vt:lpstr>
      <vt:lpstr>구조체의 사용예</vt:lpstr>
      <vt:lpstr>typedef </vt:lpstr>
      <vt:lpstr>예제 </vt:lpstr>
      <vt:lpstr>배열의 응용: 다항식</vt:lpstr>
      <vt:lpstr>배열의 응용: 다항식</vt:lpstr>
      <vt:lpstr>다항식 표현 방법 #1</vt:lpstr>
      <vt:lpstr>다항식 표현 방법 #1(계속)</vt:lpstr>
      <vt:lpstr>다항식 표현 방법 #1(계속)</vt:lpstr>
      <vt:lpstr>다항식 표현 방법 #1(계속)</vt:lpstr>
      <vt:lpstr>다항식 표현 방법 #1(계속)</vt:lpstr>
      <vt:lpstr>실행결과</vt:lpstr>
      <vt:lpstr>다항식 표현 방법 #2</vt:lpstr>
      <vt:lpstr>예제</vt:lpstr>
      <vt:lpstr>다항식 표현 방법 #2(계속)</vt:lpstr>
      <vt:lpstr>다항식 표현 방법 #2(계속)</vt:lpstr>
      <vt:lpstr>다항식 표현 방법 #2(계속)</vt:lpstr>
      <vt:lpstr>다항식 표현 방법 #2(계속)</vt:lpstr>
      <vt:lpstr>다항식 표현 방법 #2(계속)</vt:lpstr>
      <vt:lpstr>희소행렬</vt:lpstr>
      <vt:lpstr>희소행렬 표현방법 #1</vt:lpstr>
      <vt:lpstr>행렬 전치 #1</vt:lpstr>
      <vt:lpstr>희소 행렬 #1</vt:lpstr>
      <vt:lpstr>희소행렬 표현방법 #2</vt:lpstr>
      <vt:lpstr>희소 행렬 #1</vt:lpstr>
      <vt:lpstr>희소 행렬 #1</vt:lpstr>
      <vt:lpstr>희소 행렬 #1</vt:lpstr>
      <vt:lpstr>실행결과</vt:lpstr>
      <vt:lpstr>포인터(pointer)</vt:lpstr>
      <vt:lpstr>포인터(pointer)</vt:lpstr>
      <vt:lpstr>포인터와 관련된 연산자</vt:lpstr>
      <vt:lpstr>디양한 포인터</vt:lpstr>
      <vt:lpstr>함수의 매개변수로 포인터 사용하기</vt:lpstr>
      <vt:lpstr>배열과 포인터</vt:lpstr>
      <vt:lpstr>예제</vt:lpstr>
      <vt:lpstr>동적 메모리 할당</vt:lpstr>
      <vt:lpstr>동적 메모리 할당</vt:lpstr>
      <vt:lpstr>동적 메모리 할당 예제</vt:lpstr>
      <vt:lpstr>실행결과</vt:lpstr>
      <vt:lpstr>구조체와 포인터</vt:lpstr>
      <vt:lpstr>예제</vt:lpstr>
      <vt:lpstr>예제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박세진</cp:lastModifiedBy>
  <cp:revision>213</cp:revision>
  <dcterms:created xsi:type="dcterms:W3CDTF">2004-02-19T02:52:38Z</dcterms:created>
  <dcterms:modified xsi:type="dcterms:W3CDTF">2022-03-04T21:18:49Z</dcterms:modified>
</cp:coreProperties>
</file>