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92" r:id="rId2"/>
    <p:sldId id="357" r:id="rId3"/>
    <p:sldId id="361" r:id="rId4"/>
    <p:sldId id="362" r:id="rId5"/>
    <p:sldId id="422" r:id="rId6"/>
    <p:sldId id="363" r:id="rId7"/>
    <p:sldId id="364" r:id="rId8"/>
    <p:sldId id="365" r:id="rId9"/>
    <p:sldId id="367" r:id="rId10"/>
    <p:sldId id="368" r:id="rId11"/>
    <p:sldId id="369" r:id="rId12"/>
    <p:sldId id="370" r:id="rId13"/>
    <p:sldId id="424" r:id="rId14"/>
    <p:sldId id="371" r:id="rId15"/>
    <p:sldId id="425" r:id="rId16"/>
    <p:sldId id="423" r:id="rId17"/>
    <p:sldId id="372" r:id="rId18"/>
    <p:sldId id="426" r:id="rId19"/>
    <p:sldId id="427" r:id="rId20"/>
    <p:sldId id="428" r:id="rId21"/>
    <p:sldId id="429" r:id="rId22"/>
    <p:sldId id="379" r:id="rId23"/>
    <p:sldId id="378" r:id="rId24"/>
    <p:sldId id="381" r:id="rId25"/>
    <p:sldId id="384" r:id="rId26"/>
    <p:sldId id="413" r:id="rId27"/>
    <p:sldId id="414" r:id="rId28"/>
    <p:sldId id="430" r:id="rId29"/>
    <p:sldId id="386" r:id="rId30"/>
    <p:sldId id="387" r:id="rId31"/>
    <p:sldId id="388" r:id="rId32"/>
    <p:sldId id="389" r:id="rId33"/>
    <p:sldId id="431" r:id="rId34"/>
    <p:sldId id="432" r:id="rId35"/>
    <p:sldId id="433" r:id="rId36"/>
    <p:sldId id="391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34" r:id="rId47"/>
    <p:sldId id="435" r:id="rId48"/>
    <p:sldId id="415" r:id="rId49"/>
    <p:sldId id="436" r:id="rId50"/>
    <p:sldId id="437" r:id="rId51"/>
    <p:sldId id="410" r:id="rId52"/>
    <p:sldId id="411" r:id="rId53"/>
    <p:sldId id="412" r:id="rId54"/>
    <p:sldId id="417" r:id="rId55"/>
    <p:sldId id="418" r:id="rId56"/>
    <p:sldId id="419" r:id="rId57"/>
    <p:sldId id="420" r:id="rId58"/>
    <p:sldId id="438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1C48F"/>
    <a:srgbClr val="3399FF"/>
    <a:srgbClr val="FF3300"/>
    <a:srgbClr val="FF66CC"/>
    <a:srgbClr val="CCFF99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6755D0-BA17-47F3-9228-8537847D3B7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63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3E36-22AF-4837-86C3-602E90E11A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3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C886BA0-8CBE-4319-9F1A-6103883709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46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87514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6AA975-04A7-4A11-B05A-E279839DD3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2AE00F9-601C-4800-ADA9-341044774E8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793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A0B7F09-EEBF-43F0-8E93-EB7372B332A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395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04615E6-EBD0-4A61-B2F4-ED1564CDEF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603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5D2AE5-FE0A-41CE-B21F-3ED8B43DD9F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0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DDF574-D5FB-403B-A542-86B5BE94B1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2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C3D7F6A-C62F-4FA3-A50A-7995DC79C5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1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38B56-B975-4EF9-9910-71A62EBB7C1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lt"/>
                <a:ea typeface="+mn-ea"/>
              </a:rPr>
              <a:t>4</a:t>
            </a:r>
            <a:r>
              <a:rPr lang="ko-KR" altLang="en-US" dirty="0" smtClean="0">
                <a:latin typeface="+mn-lt"/>
                <a:ea typeface="+mn-ea"/>
              </a:rPr>
              <a:t>장</a:t>
            </a:r>
            <a:r>
              <a:rPr lang="en-US" altLang="ko-KR" dirty="0" smtClean="0">
                <a:latin typeface="+mn-lt"/>
                <a:ea typeface="+mn-ea"/>
              </a:rPr>
              <a:t>  </a:t>
            </a:r>
            <a:r>
              <a:rPr lang="ko-KR" altLang="en-US" dirty="0" smtClean="0">
                <a:latin typeface="+mn-lt"/>
                <a:ea typeface="+mn-ea"/>
              </a:rPr>
              <a:t>스택</a:t>
            </a:r>
            <a:endParaRPr lang="ko-KR" altLang="en-US" dirty="0" smtClean="0">
              <a:latin typeface="+mn-lt"/>
              <a:ea typeface="+mn-ea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is_empty, is_full </a:t>
            </a:r>
            <a:r>
              <a:rPr lang="ko-KR" altLang="en-US" smtClean="0"/>
              <a:t>연산의 구현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98475" y="1709738"/>
            <a:ext cx="3263900" cy="11763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):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== 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-1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 return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 return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FALSE</a:t>
            </a:r>
            <a:endParaRPr lang="en-US" altLang="ko-KR" sz="1200" dirty="0">
              <a:latin typeface="Lucida Console" pitchFamily="49" charset="0"/>
              <a:ea typeface="HY엽서L" pitchFamily="18" charset="-127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572000" y="1673225"/>
            <a:ext cx="3263900" cy="11763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is_full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): 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== 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(MAX_STACK_SIZE-1)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 return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 return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FALSE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85713"/>
            <a:ext cx="5220580" cy="3008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push </a:t>
            </a:r>
            <a:r>
              <a:rPr lang="ko-KR" altLang="en-US" smtClean="0"/>
              <a:t>연산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98475" y="1709738"/>
            <a:ext cx="7043738" cy="15779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push(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S, x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): 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/>
            </a:r>
            <a:br>
              <a:rPr lang="en-US" altLang="ko-KR" sz="1200" dirty="0">
                <a:latin typeface="Lucida Console" pitchFamily="49" charset="0"/>
                <a:ea typeface="HY엽서M" pitchFamily="18" charset="-127"/>
              </a:rPr>
            </a:br>
            <a:endParaRPr lang="en-US" altLang="ko-KR" sz="12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is_full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error "overflow"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←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+1 </a:t>
            </a:r>
            <a:endParaRPr lang="en-US" altLang="ko-KR" sz="1200" i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          stack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[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]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←x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95" y="3778251"/>
            <a:ext cx="4679370" cy="259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pop </a:t>
            </a:r>
            <a:r>
              <a:rPr lang="ko-KR" altLang="en-US" smtClean="0"/>
              <a:t>연산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98475" y="1709738"/>
            <a:ext cx="7043738" cy="1614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pop(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S, x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): 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error "underflow"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 dirty="0" err="1">
                <a:latin typeface="Lucida Console" pitchFamily="49" charset="0"/>
                <a:ea typeface="HY엽서M" pitchFamily="18" charset="-127"/>
              </a:rPr>
              <a:t>e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←stack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[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]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  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←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-1 </a:t>
            </a:r>
            <a:endParaRPr lang="en-US" altLang="ko-KR" sz="1200" i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          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return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 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3474005"/>
            <a:ext cx="4669097" cy="260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전역 변수로 구현하는 방법</a:t>
            </a:r>
            <a:endParaRPr lang="ko-KR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#</a:t>
            </a:r>
            <a:r>
              <a:rPr lang="en-US" altLang="ko-KR" sz="1400" dirty="0">
                <a:latin typeface="Trebuchet MS" panose="020B0603020202020204" pitchFamily="34" charset="0"/>
              </a:rPr>
              <a:t>define MAX_STACK_SIZE 100	// </a:t>
            </a:r>
            <a:r>
              <a:rPr lang="ko-KR" altLang="en-US" sz="1400" dirty="0">
                <a:latin typeface="Trebuchet MS" panose="020B0603020202020204" pitchFamily="34" charset="0"/>
              </a:rPr>
              <a:t>스택의 최대 크기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		// </a:t>
            </a:r>
            <a:r>
              <a:rPr lang="ko-KR" altLang="en-US" sz="1400" dirty="0">
                <a:latin typeface="Trebuchet MS" panose="020B0603020202020204" pitchFamily="34" charset="0"/>
              </a:rPr>
              <a:t>데이터의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자료형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 stack[MAX_STACK_SIZE]; // 1</a:t>
            </a:r>
            <a:r>
              <a:rPr lang="ko-KR" altLang="en-US" sz="1400" dirty="0">
                <a:latin typeface="Trebuchet MS" panose="020B0603020202020204" pitchFamily="34" charset="0"/>
              </a:rPr>
              <a:t>차원 배열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top = -1;		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(top == -1);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(top == (MAX_STACK_SIZE - 1));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전역 변수로 구현하는 방법</a:t>
            </a:r>
            <a:endParaRPr lang="ko-KR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push(element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스택 포화 에러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 stack[++top]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pop()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스택 공백 에러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 return stack[top--];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전역 변수로 구현하는 방법</a:t>
            </a:r>
            <a:endParaRPr lang="ko-KR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75" y="4329100"/>
            <a:ext cx="7043738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구조체 배열 사용하기</a:t>
            </a:r>
            <a:endParaRPr lang="ko-KR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46575" y="862513"/>
            <a:ext cx="7043738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#</a:t>
            </a:r>
            <a:r>
              <a:rPr lang="en-US" altLang="ko-KR" sz="1400" dirty="0">
                <a:latin typeface="Trebuchet MS" panose="020B0603020202020204" pitchFamily="34" charset="0"/>
              </a:rPr>
              <a:t>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data[MAX_STACK_SIZE];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top;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스택 초기화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s-&gt;top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(s-&gt;top == -1);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(s-&gt;top == (MAX_STACK_SIZE - 1));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  <p:sp>
        <p:nvSpPr>
          <p:cNvPr id="15365" name="AutoShape 6"/>
          <p:cNvSpPr>
            <a:spLocks/>
          </p:cNvSpPr>
          <p:nvPr/>
        </p:nvSpPr>
        <p:spPr bwMode="auto">
          <a:xfrm>
            <a:off x="4930143" y="1993287"/>
            <a:ext cx="2232025" cy="474663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62306"/>
              <a:gd name="adj5" fmla="val -8028"/>
              <a:gd name="adj6" fmla="val -12347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배열의 요소는 </a:t>
            </a:r>
            <a:r>
              <a:rPr lang="en-US" altLang="ko-KR" sz="1200">
                <a:solidFill>
                  <a:srgbClr val="FF3300"/>
                </a:solidFill>
              </a:rPr>
              <a:t>element</a:t>
            </a:r>
            <a:r>
              <a:rPr lang="ko-KR" altLang="en-US" sz="1200">
                <a:solidFill>
                  <a:srgbClr val="FF3300"/>
                </a:solidFill>
              </a:rPr>
              <a:t>타입으로 선언</a:t>
            </a:r>
          </a:p>
        </p:txBody>
      </p:sp>
      <p:sp>
        <p:nvSpPr>
          <p:cNvPr id="15366" name="AutoShape 7"/>
          <p:cNvSpPr>
            <a:spLocks/>
          </p:cNvSpPr>
          <p:nvPr/>
        </p:nvSpPr>
        <p:spPr bwMode="auto">
          <a:xfrm>
            <a:off x="5022050" y="3293985"/>
            <a:ext cx="2232025" cy="474662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120912"/>
              <a:gd name="adj5" fmla="val -85282"/>
              <a:gd name="adj6" fmla="val -14850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관련 데이터를 구조체로 묶어서 함수의 파라미터로 전달</a:t>
            </a:r>
          </a:p>
        </p:txBody>
      </p:sp>
    </p:spTree>
    <p:extLst>
      <p:ext uri="{BB962C8B-B14F-4D97-AF65-F5344CB8AC3E}">
        <p14:creationId xmlns:p14="http://schemas.microsoft.com/office/powerpoint/2010/main" val="3349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 사용하기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971600" y="1493785"/>
            <a:ext cx="7043737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  <a:ea typeface="+mj-ea"/>
              </a:rPr>
              <a:t>삽입함수</a:t>
            </a:r>
            <a:endParaRPr lang="ko-KR" altLang="en-US" sz="1400" dirty="0">
              <a:latin typeface="Trebuchet MS" panose="020B0603020202020204" pitchFamily="34" charset="0"/>
              <a:ea typeface="+mj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void push(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 *s,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  <a:ea typeface="+mj-ea"/>
              </a:rPr>
              <a:t>스택 포화 에러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else s-&gt;data[++(s-&gt;top)]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  <a:ea typeface="+mj-ea"/>
              </a:rPr>
              <a:t>삭제함수</a:t>
            </a:r>
            <a:endParaRPr lang="ko-KR" altLang="en-US" sz="1400" dirty="0">
              <a:latin typeface="Trebuchet MS" panose="020B0603020202020204" pitchFamily="34" charset="0"/>
              <a:ea typeface="+mj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element pop(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  <a:ea typeface="+mj-ea"/>
              </a:rPr>
              <a:t>스택 공백 에러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else return s-&gt;data[(s-&gt;top)--];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  <a:ea typeface="+mj-ea"/>
              </a:rPr>
              <a:t>}</a:t>
            </a:r>
            <a:endParaRPr lang="en-US" altLang="ko-KR" sz="1400" dirty="0">
              <a:latin typeface="Trebuchet MS" panose="020B0603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 사용하기</a:t>
            </a:r>
            <a:endParaRPr lang="ko-KR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315163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</a:rPr>
              <a:t>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push(&amp;s,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push</a:t>
            </a:r>
            <a:r>
              <a:rPr lang="en-US" altLang="ko-KR" sz="1400" dirty="0">
                <a:latin typeface="Trebuchet MS" panose="020B0603020202020204" pitchFamily="34" charset="0"/>
              </a:rPr>
              <a:t>(&amp;s,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push(&amp;s,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648" y="5168112"/>
            <a:ext cx="7043738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스택</a:t>
            </a:r>
            <a:endParaRPr lang="ko-KR" altLang="en-US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836585" y="1755219"/>
            <a:ext cx="704373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 *s;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+mj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s = 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push(s,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push(s,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push(s,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("%d\n", pop(s));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("%d\n", pop(s));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+mj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("%d\n", pop(s));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free(s);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스택이란</a:t>
            </a:r>
            <a:r>
              <a:rPr lang="en-US" altLang="ko-KR" smtClean="0"/>
              <a:t>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smtClean="0"/>
              <a:t>스택</a:t>
            </a:r>
            <a:r>
              <a:rPr kumimoji="0" lang="en-US" altLang="ko-KR" smtClean="0"/>
              <a:t>(stack): </a:t>
            </a:r>
            <a:r>
              <a:rPr kumimoji="0" lang="ko-KR" altLang="en-US" smtClean="0"/>
              <a:t>쌓아놓은 더미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571750"/>
            <a:ext cx="611505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 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/>
              <a:t>()</a:t>
            </a:r>
            <a:r>
              <a:rPr lang="ko-KR" altLang="en-US" dirty="0"/>
              <a:t>을 호출하여서 실행 시간에 메모리를 할당 </a:t>
            </a:r>
            <a:r>
              <a:rPr lang="ko-KR" altLang="en-US" dirty="0" smtClean="0"/>
              <a:t>받아서 스택을 생성한다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2708920"/>
            <a:ext cx="7043737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*data;		// data</a:t>
            </a:r>
            <a:r>
              <a:rPr lang="ko-KR" altLang="en-US" sz="1400" dirty="0">
                <a:latin typeface="Trebuchet MS" panose="020B0603020202020204" pitchFamily="34" charset="0"/>
              </a:rPr>
              <a:t>은 포인터로 정의된다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capacity;		// </a:t>
            </a:r>
            <a:r>
              <a:rPr lang="ko-KR" altLang="en-US" sz="1400" dirty="0">
                <a:latin typeface="Trebuchet MS" panose="020B0603020202020204" pitchFamily="34" charset="0"/>
              </a:rPr>
              <a:t>현재 크기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top;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832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 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6838" y="1673805"/>
            <a:ext cx="8145905" cy="23760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push(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s-&gt;capacity *= 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s-&gt;data 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(element *)</a:t>
            </a:r>
            <a:r>
              <a:rPr lang="en-US" altLang="ko-KR" sz="1400" dirty="0" err="1">
                <a:latin typeface="Trebuchet MS" panose="020B0603020202020204" pitchFamily="34" charset="0"/>
              </a:rPr>
              <a:t>realloc</a:t>
            </a:r>
            <a:r>
              <a:rPr lang="en-US" altLang="ko-KR" sz="1400" dirty="0">
                <a:latin typeface="Trebuchet MS" panose="020B0603020202020204" pitchFamily="34" charset="0"/>
              </a:rPr>
              <a:t>(s-&gt;data, s-&gt;capacity * 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(element));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s-&gt;data[++(s-&gt;top)]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19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응용</a:t>
            </a:r>
            <a:r>
              <a:rPr lang="en-US" altLang="ko-KR" smtClean="0"/>
              <a:t>: </a:t>
            </a:r>
            <a:r>
              <a:rPr lang="ko-KR" altLang="en-US" smtClean="0"/>
              <a:t>괄호검사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ko-KR" altLang="en-US" sz="2000" dirty="0" smtClean="0"/>
              <a:t>괄호의 종류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대괄호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[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]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중괄호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{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}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소괄호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)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)</a:t>
            </a:r>
          </a:p>
          <a:p>
            <a:pPr algn="just" eaLnBrk="1" hangingPunct="1">
              <a:lnSpc>
                <a:spcPct val="130000"/>
              </a:lnSpc>
            </a:pPr>
            <a:r>
              <a:rPr lang="ko-KR" altLang="en-US" sz="2000" dirty="0" smtClean="0"/>
              <a:t>조건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 smtClean="0"/>
              <a:t>왼쪽 괄호의 개수와 오른쪽 괄호의 개수가 같아야 한다</a:t>
            </a:r>
            <a:r>
              <a:rPr lang="en-US" altLang="ko-KR" sz="1900" dirty="0" smtClean="0"/>
              <a:t>.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 smtClean="0"/>
              <a:t>같은 괄호에서 왼쪽 괄호는 오른쪽 괄호보다 먼저 나와야 한다</a:t>
            </a:r>
            <a:r>
              <a:rPr lang="en-US" altLang="ko-KR" sz="1900" dirty="0" smtClean="0"/>
              <a:t>.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 smtClean="0"/>
              <a:t>괄호 사이에는 포함 관계만 존재한다</a:t>
            </a:r>
            <a:r>
              <a:rPr lang="en-US" altLang="ko-KR" sz="1900" dirty="0" smtClean="0"/>
              <a:t>.</a:t>
            </a:r>
          </a:p>
          <a:p>
            <a:pPr algn="just" eaLnBrk="1" hangingPunct="1">
              <a:lnSpc>
                <a:spcPct val="170000"/>
              </a:lnSpc>
            </a:pPr>
            <a:r>
              <a:rPr lang="ko-KR" altLang="en-US" sz="2000" dirty="0" smtClean="0"/>
              <a:t>잘못된 괄호 사용의 예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900" dirty="0" smtClean="0"/>
              <a:t>	</a:t>
            </a:r>
            <a:r>
              <a:rPr lang="ko-KR" altLang="en-US" sz="1900" b="1" dirty="0" smtClean="0">
                <a:solidFill>
                  <a:srgbClr val="FF3300"/>
                </a:solidFill>
              </a:rPr>
              <a:t>	</a:t>
            </a:r>
            <a:r>
              <a:rPr lang="en-US" altLang="ko-KR" sz="1900" b="1" dirty="0" smtClean="0">
                <a:solidFill>
                  <a:srgbClr val="FF3300"/>
                </a:solidFill>
              </a:rPr>
              <a:t>(a(b)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900" b="1" dirty="0" smtClean="0">
                <a:solidFill>
                  <a:srgbClr val="FF3300"/>
                </a:solidFill>
              </a:rPr>
              <a:t>		a(b)c)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900" b="1" dirty="0" smtClean="0">
                <a:solidFill>
                  <a:srgbClr val="FF3300"/>
                </a:solidFill>
              </a:rPr>
              <a:t>		a{b(c[d]e}f)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스택을 이용한 괄호 검사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1538790"/>
            <a:ext cx="5625625" cy="509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000000"/>
                </a:solidFill>
              </a:rPr>
              <a:t>알고리즘의 개요</a:t>
            </a:r>
          </a:p>
          <a:p>
            <a:pPr lvl="1" eaLnBrk="1" hangingPunct="1"/>
            <a:r>
              <a:rPr lang="ko-KR" altLang="en-US" sz="1900" dirty="0" smtClean="0">
                <a:solidFill>
                  <a:srgbClr val="000000"/>
                </a:solidFill>
              </a:rPr>
              <a:t>문자열에 있는 괄호를 차례대로 조사하면서 왼쪽 괄호를 만나면 </a:t>
            </a:r>
            <a:endParaRPr lang="en-US" altLang="ko-KR" sz="19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900" dirty="0" smtClean="0">
                <a:solidFill>
                  <a:srgbClr val="000000"/>
                </a:solidFill>
              </a:rPr>
              <a:t>	</a:t>
            </a:r>
            <a:r>
              <a:rPr lang="ko-KR" altLang="en-US" sz="1900" dirty="0" err="1" smtClean="0">
                <a:solidFill>
                  <a:srgbClr val="000000"/>
                </a:solidFill>
              </a:rPr>
              <a:t>스택에</a:t>
            </a:r>
            <a:r>
              <a:rPr lang="ko-KR" altLang="en-US" sz="1900" dirty="0" smtClean="0">
                <a:solidFill>
                  <a:srgbClr val="000000"/>
                </a:solidFill>
              </a:rPr>
              <a:t> 삽입하고</a:t>
            </a:r>
            <a:r>
              <a:rPr lang="en-US" altLang="ko-KR" sz="1900" dirty="0" smtClean="0">
                <a:solidFill>
                  <a:srgbClr val="000000"/>
                </a:solidFill>
              </a:rPr>
              <a:t>,</a:t>
            </a:r>
            <a:r>
              <a:rPr lang="ko-KR" altLang="en-US" sz="1900" dirty="0" smtClean="0">
                <a:solidFill>
                  <a:srgbClr val="000000"/>
                </a:solidFill>
              </a:rPr>
              <a:t>오른쪽 괄호를 만나면 </a:t>
            </a:r>
            <a:r>
              <a:rPr lang="ko-KR" altLang="en-US" sz="1900" dirty="0" err="1" smtClean="0">
                <a:solidFill>
                  <a:srgbClr val="000000"/>
                </a:solidFill>
              </a:rPr>
              <a:t>스택에서</a:t>
            </a:r>
            <a:r>
              <a:rPr lang="ko-KR" altLang="en-US" sz="1900" dirty="0" smtClean="0">
                <a:solidFill>
                  <a:srgbClr val="000000"/>
                </a:solidFill>
              </a:rPr>
              <a:t> </a:t>
            </a:r>
            <a:r>
              <a:rPr lang="en-US" altLang="ko-KR" sz="1900" dirty="0" smtClean="0">
                <a:solidFill>
                  <a:srgbClr val="000000"/>
                </a:solidFill>
              </a:rPr>
              <a:t>top </a:t>
            </a:r>
            <a:r>
              <a:rPr lang="ko-KR" altLang="en-US" sz="1900" dirty="0" smtClean="0">
                <a:solidFill>
                  <a:srgbClr val="000000"/>
                </a:solidFill>
              </a:rPr>
              <a:t>괄호를 삭제한 후 오른쪽 괄호와 짝이 맞는지를 검사한다</a:t>
            </a:r>
            <a:r>
              <a:rPr lang="en-US" altLang="ko-KR" sz="1900" dirty="0" smtClean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ko-KR" altLang="en-US" sz="1900" dirty="0" smtClean="0">
                <a:solidFill>
                  <a:srgbClr val="000000"/>
                </a:solidFill>
              </a:rPr>
              <a:t>이 때</a:t>
            </a:r>
            <a:r>
              <a:rPr lang="en-US" altLang="ko-KR" sz="1900" dirty="0" smtClean="0">
                <a:solidFill>
                  <a:srgbClr val="000000"/>
                </a:solidFill>
              </a:rPr>
              <a:t>, </a:t>
            </a:r>
            <a:r>
              <a:rPr lang="ko-KR" altLang="en-US" sz="1900" dirty="0" err="1" smtClean="0">
                <a:solidFill>
                  <a:srgbClr val="000000"/>
                </a:solidFill>
              </a:rPr>
              <a:t>스택이</a:t>
            </a:r>
            <a:r>
              <a:rPr lang="ko-KR" altLang="en-US" sz="1900" dirty="0" smtClean="0">
                <a:solidFill>
                  <a:srgbClr val="000000"/>
                </a:solidFill>
              </a:rPr>
              <a:t> 비어 있으면 조건 </a:t>
            </a:r>
            <a:r>
              <a:rPr lang="en-US" altLang="ko-KR" sz="1900" dirty="0" smtClean="0">
                <a:solidFill>
                  <a:srgbClr val="000000"/>
                </a:solidFill>
              </a:rPr>
              <a:t>1 </a:t>
            </a:r>
            <a:r>
              <a:rPr lang="ko-KR" altLang="en-US" sz="1900" dirty="0" smtClean="0">
                <a:solidFill>
                  <a:srgbClr val="000000"/>
                </a:solidFill>
              </a:rPr>
              <a:t>또는 조건 </a:t>
            </a:r>
            <a:r>
              <a:rPr lang="en-US" altLang="ko-KR" sz="1900" dirty="0" smtClean="0">
                <a:solidFill>
                  <a:srgbClr val="000000"/>
                </a:solidFill>
              </a:rPr>
              <a:t>2 </a:t>
            </a:r>
            <a:r>
              <a:rPr lang="ko-KR" altLang="en-US" sz="1900" dirty="0" smtClean="0">
                <a:solidFill>
                  <a:srgbClr val="000000"/>
                </a:solidFill>
              </a:rPr>
              <a:t>등을 위배하게 되고 괄호의 짝이 맞지 않으면 조건 </a:t>
            </a:r>
            <a:r>
              <a:rPr lang="en-US" altLang="ko-KR" sz="1900" dirty="0" smtClean="0">
                <a:solidFill>
                  <a:srgbClr val="000000"/>
                </a:solidFill>
              </a:rPr>
              <a:t>3 </a:t>
            </a:r>
            <a:r>
              <a:rPr lang="ko-KR" altLang="en-US" sz="1900" dirty="0" smtClean="0">
                <a:solidFill>
                  <a:srgbClr val="000000"/>
                </a:solidFill>
              </a:rPr>
              <a:t>등에 위배된다</a:t>
            </a:r>
            <a:r>
              <a:rPr lang="en-US" altLang="ko-KR" sz="1900" dirty="0" smtClean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ko-KR" altLang="en-US" sz="1900" dirty="0" smtClean="0">
                <a:solidFill>
                  <a:srgbClr val="000000"/>
                </a:solidFill>
              </a:rPr>
              <a:t>마지막 괄호까지를 조사한 후에도 </a:t>
            </a:r>
            <a:r>
              <a:rPr lang="ko-KR" altLang="en-US" sz="1900" dirty="0" err="1" smtClean="0">
                <a:solidFill>
                  <a:srgbClr val="000000"/>
                </a:solidFill>
              </a:rPr>
              <a:t>스택에</a:t>
            </a:r>
            <a:r>
              <a:rPr lang="ko-KR" altLang="en-US" sz="1900" dirty="0" smtClean="0">
                <a:solidFill>
                  <a:srgbClr val="000000"/>
                </a:solidFill>
              </a:rPr>
              <a:t> 괄호가 남아 있으면 </a:t>
            </a:r>
            <a:endParaRPr lang="en-US" altLang="ko-KR" sz="19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900" dirty="0" smtClean="0">
                <a:solidFill>
                  <a:srgbClr val="000000"/>
                </a:solidFill>
              </a:rPr>
              <a:t>	</a:t>
            </a:r>
            <a:r>
              <a:rPr lang="ko-KR" altLang="en-US" sz="1900" dirty="0" smtClean="0">
                <a:solidFill>
                  <a:srgbClr val="000000"/>
                </a:solidFill>
              </a:rPr>
              <a:t>조건 </a:t>
            </a:r>
            <a:r>
              <a:rPr lang="en-US" altLang="ko-KR" sz="1900" dirty="0" smtClean="0">
                <a:solidFill>
                  <a:srgbClr val="000000"/>
                </a:solidFill>
              </a:rPr>
              <a:t>1</a:t>
            </a:r>
            <a:r>
              <a:rPr lang="ko-KR" altLang="en-US" sz="1900" dirty="0" smtClean="0">
                <a:solidFill>
                  <a:srgbClr val="000000"/>
                </a:solidFill>
              </a:rPr>
              <a:t>에 위배되므로 </a:t>
            </a:r>
            <a:r>
              <a:rPr lang="en-US" altLang="ko-KR" sz="1900" dirty="0" smtClean="0">
                <a:solidFill>
                  <a:srgbClr val="000000"/>
                </a:solidFill>
              </a:rPr>
              <a:t>0(</a:t>
            </a:r>
            <a:r>
              <a:rPr lang="ko-KR" altLang="en-US" sz="1900" dirty="0" smtClean="0">
                <a:solidFill>
                  <a:srgbClr val="000000"/>
                </a:solidFill>
              </a:rPr>
              <a:t>거짓</a:t>
            </a:r>
            <a:r>
              <a:rPr lang="en-US" altLang="ko-KR" sz="1900" dirty="0" smtClean="0">
                <a:solidFill>
                  <a:srgbClr val="000000"/>
                </a:solidFill>
              </a:rPr>
              <a:t>)</a:t>
            </a:r>
            <a:r>
              <a:rPr lang="ko-KR" altLang="en-US" sz="1900" dirty="0" smtClean="0">
                <a:solidFill>
                  <a:srgbClr val="000000"/>
                </a:solidFill>
              </a:rPr>
              <a:t>을 반환하고</a:t>
            </a:r>
            <a:r>
              <a:rPr lang="en-US" altLang="ko-KR" sz="1900" dirty="0" smtClean="0">
                <a:solidFill>
                  <a:srgbClr val="000000"/>
                </a:solidFill>
              </a:rPr>
              <a:t>, </a:t>
            </a:r>
            <a:r>
              <a:rPr lang="ko-KR" altLang="en-US" sz="1900" dirty="0" smtClean="0">
                <a:solidFill>
                  <a:srgbClr val="000000"/>
                </a:solidFill>
              </a:rPr>
              <a:t>그렇지 않으면 </a:t>
            </a:r>
            <a:r>
              <a:rPr lang="en-US" altLang="ko-KR" sz="1900" dirty="0" smtClean="0">
                <a:solidFill>
                  <a:srgbClr val="000000"/>
                </a:solidFill>
              </a:rPr>
              <a:t>1(</a:t>
            </a:r>
            <a:r>
              <a:rPr lang="ko-KR" altLang="en-US" sz="1900" dirty="0" smtClean="0">
                <a:solidFill>
                  <a:srgbClr val="000000"/>
                </a:solidFill>
              </a:rPr>
              <a:t>참</a:t>
            </a:r>
            <a:r>
              <a:rPr lang="en-US" altLang="ko-KR" sz="1900" dirty="0" smtClean="0">
                <a:solidFill>
                  <a:srgbClr val="000000"/>
                </a:solidFill>
              </a:rPr>
              <a:t>)</a:t>
            </a:r>
            <a:r>
              <a:rPr lang="ko-KR" altLang="en-US" sz="1900" dirty="0" smtClean="0">
                <a:solidFill>
                  <a:srgbClr val="000000"/>
                </a:solidFill>
              </a:rPr>
              <a:t>을 반환한다</a:t>
            </a:r>
            <a:r>
              <a:rPr lang="en-US" altLang="ko-KR" sz="1900" dirty="0" smtClean="0">
                <a:solidFill>
                  <a:srgbClr val="000000"/>
                </a:solidFill>
              </a:rPr>
              <a:t>.</a:t>
            </a:r>
            <a:r>
              <a:rPr lang="en-US" altLang="ko-KR" sz="1800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괄호 검사 알고리즘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049338" y="1584325"/>
            <a:ext cx="7043737" cy="46597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i="1" dirty="0" err="1">
                <a:latin typeface="Trebuchet MS" panose="020B0603020202020204" pitchFamily="34" charset="0"/>
              </a:rPr>
              <a:t>check_matching</a:t>
            </a:r>
            <a:r>
              <a:rPr lang="en-US" altLang="ko-KR" sz="1400" b="1" i="1" dirty="0">
                <a:latin typeface="Trebuchet MS" panose="020B0603020202020204" pitchFamily="34" charset="0"/>
              </a:rPr>
              <a:t>(expr)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: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/>
            </a:r>
            <a:br>
              <a:rPr lang="en-US" altLang="ko-KR" sz="1400" dirty="0">
                <a:latin typeface="Trebuchet MS" panose="020B0603020202020204" pitchFamily="34" charset="0"/>
              </a:rPr>
            </a:br>
            <a:endParaRPr lang="en-US" altLang="ko-KR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while</a:t>
            </a:r>
            <a:r>
              <a:rPr lang="en-US" altLang="ko-KR" sz="1400" dirty="0">
                <a:latin typeface="Trebuchet MS" panose="020B0603020202020204" pitchFamily="34" charset="0"/>
              </a:rPr>
              <a:t> (</a:t>
            </a:r>
            <a:r>
              <a:rPr lang="ko-KR" altLang="en-US" sz="1400" dirty="0">
                <a:latin typeface="Trebuchet MS" panose="020B0603020202020204" pitchFamily="34" charset="0"/>
              </a:rPr>
              <a:t>입력 </a:t>
            </a:r>
            <a:r>
              <a:rPr lang="en-US" altLang="ko-KR" sz="1400" dirty="0">
                <a:latin typeface="Trebuchet MS" panose="020B0603020202020204" pitchFamily="34" charset="0"/>
              </a:rPr>
              <a:t>expr</a:t>
            </a:r>
            <a:r>
              <a:rPr lang="ko-KR" altLang="en-US" sz="1400" dirty="0">
                <a:latin typeface="Trebuchet MS" panose="020B0603020202020204" pitchFamily="34" charset="0"/>
              </a:rPr>
              <a:t>의 끝이 아니면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← expr</a:t>
            </a:r>
            <a:r>
              <a:rPr lang="ko-KR" altLang="en-US" sz="1400" dirty="0">
                <a:latin typeface="Trebuchet MS" panose="020B0603020202020204" pitchFamily="34" charset="0"/>
              </a:rPr>
              <a:t>의 다음 글자 </a:t>
            </a:r>
            <a:endParaRPr lang="ko-KR" altLang="en-US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b="1" dirty="0">
                <a:latin typeface="Trebuchet MS" panose="020B0603020202020204" pitchFamily="34" charset="0"/>
              </a:rPr>
              <a:t>  </a:t>
            </a:r>
            <a:r>
              <a:rPr lang="en-US" altLang="ko-KR" sz="1400" b="1" dirty="0">
                <a:latin typeface="Trebuchet MS" panose="020B0603020202020204" pitchFamily="34" charset="0"/>
              </a:rPr>
              <a:t>switch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'(':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'[':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'{':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ko-KR" altLang="en-US" sz="1400" dirty="0">
                <a:latin typeface="Trebuchet MS" panose="020B0603020202020204" pitchFamily="34" charset="0"/>
              </a:rPr>
              <a:t>를 스택에 삽입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')':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']':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']':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</a:rPr>
              <a:t> ( </a:t>
            </a:r>
            <a:r>
              <a:rPr lang="ko-KR" altLang="en-US" sz="1400" dirty="0">
                <a:latin typeface="Trebuchet MS" panose="020B0603020202020204" pitchFamily="34" charset="0"/>
              </a:rPr>
              <a:t>스택이 비어 있으면 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then </a:t>
            </a:r>
            <a:r>
              <a:rPr lang="ko-KR" altLang="en-US" sz="1400" dirty="0">
                <a:latin typeface="Trebuchet MS" panose="020B0603020202020204" pitchFamily="34" charset="0"/>
              </a:rPr>
              <a:t>오류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else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스택에서 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ko-KR" altLang="en-US" sz="1400" dirty="0">
                <a:latin typeface="Trebuchet MS" panose="020B0603020202020204" pitchFamily="34" charset="0"/>
              </a:rPr>
              <a:t>를 꺼낸다 </a:t>
            </a:r>
            <a:endParaRPr lang="ko-KR" altLang="en-US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b="1" dirty="0">
                <a:latin typeface="Trebuchet MS" panose="020B0603020202020204" pitchFamily="34" charset="0"/>
              </a:rPr>
              <a:t>             </a:t>
            </a:r>
            <a:r>
              <a:rPr lang="en-US" altLang="ko-KR" sz="1400" b="1" dirty="0">
                <a:latin typeface="Trebuchet MS" panose="020B0603020202020204" pitchFamily="34" charset="0"/>
              </a:rPr>
              <a:t>if 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와 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ko-KR" altLang="en-US" sz="1400" dirty="0">
                <a:latin typeface="Trebuchet MS" panose="020B0603020202020204" pitchFamily="34" charset="0"/>
              </a:rPr>
              <a:t>가 같은 짝이 아니면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then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 보고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endParaRPr lang="en-US" altLang="ko-KR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</a:rPr>
              <a:t>( </a:t>
            </a:r>
            <a:r>
              <a:rPr lang="ko-KR" altLang="en-US" sz="1400" dirty="0">
                <a:latin typeface="Trebuchet MS" panose="020B0603020202020204" pitchFamily="34" charset="0"/>
              </a:rPr>
              <a:t>스택이 비어 있지 않으면 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  <a:r>
              <a:rPr lang="en-US" altLang="ko-KR" sz="1400" b="1" dirty="0">
                <a:latin typeface="Trebuchet MS" panose="020B0603020202020204" pitchFamily="34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  then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</a:p>
        </p:txBody>
      </p:sp>
      <p:sp>
        <p:nvSpPr>
          <p:cNvPr id="24580" name="AutoShape 5"/>
          <p:cNvSpPr>
            <a:spLocks/>
          </p:cNvSpPr>
          <p:nvPr/>
        </p:nvSpPr>
        <p:spPr bwMode="auto">
          <a:xfrm>
            <a:off x="6867255" y="2067904"/>
            <a:ext cx="1677987" cy="474663"/>
          </a:xfrm>
          <a:prstGeom prst="borderCallout2">
            <a:avLst>
              <a:gd name="adj1" fmla="val 24079"/>
              <a:gd name="adj2" fmla="val -5241"/>
              <a:gd name="adj3" fmla="val 24079"/>
              <a:gd name="adj4" fmla="val -105458"/>
              <a:gd name="adj5" fmla="val 232778"/>
              <a:gd name="adj6" fmla="val -209500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왼쪽 괄호이면 스택에 삽입</a:t>
            </a:r>
          </a:p>
        </p:txBody>
      </p:sp>
      <p:sp>
        <p:nvSpPr>
          <p:cNvPr id="24581" name="AutoShape 6"/>
          <p:cNvSpPr>
            <a:spLocks/>
          </p:cNvSpPr>
          <p:nvPr/>
        </p:nvSpPr>
        <p:spPr bwMode="auto">
          <a:xfrm>
            <a:off x="5967142" y="3914193"/>
            <a:ext cx="1800225" cy="474662"/>
          </a:xfrm>
          <a:prstGeom prst="borderCallout2">
            <a:avLst>
              <a:gd name="adj1" fmla="val 24079"/>
              <a:gd name="adj2" fmla="val -4231"/>
              <a:gd name="adj3" fmla="val 24079"/>
              <a:gd name="adj4" fmla="val -66667"/>
              <a:gd name="adj5" fmla="val 26755"/>
              <a:gd name="adj6" fmla="val -131569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오른쪽 괄호이면 스택에서 삭제비교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괄호 검사 프로그램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049338" y="1584325"/>
            <a:ext cx="7043737" cy="34101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int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 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check_matching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const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 char *in)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StackType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	char 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, 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open_ch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int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 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, n = 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strlen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(in);  	// n= </a:t>
            </a:r>
            <a:r>
              <a:rPr lang="ko-KR" altLang="en-US" sz="1400" dirty="0">
                <a:latin typeface="Trebuchet MS" pitchFamily="34" charset="0"/>
                <a:ea typeface="HY엽서M" pitchFamily="18" charset="-127"/>
              </a:rPr>
              <a:t>문자열의 길이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init_stack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(&amp;s);			// </a:t>
            </a:r>
            <a:r>
              <a:rPr lang="ko-KR" altLang="en-US" sz="1400" dirty="0">
                <a:latin typeface="Trebuchet MS" pitchFamily="34" charset="0"/>
                <a:ea typeface="HY엽서M" pitchFamily="18" charset="-127"/>
              </a:rPr>
              <a:t>스택의 초기화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>
              <a:latin typeface="Trebuchet MS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for (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 = 0; 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 &lt; n; 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 = in[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];		// 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 = </a:t>
            </a:r>
            <a:r>
              <a:rPr lang="ko-KR" altLang="en-US" sz="1400" dirty="0">
                <a:latin typeface="Trebuchet MS" pitchFamily="34" charset="0"/>
                <a:ea typeface="HY엽서M" pitchFamily="18" charset="-127"/>
              </a:rPr>
              <a:t>다음 문자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itchFamily="34" charset="0"/>
                <a:ea typeface="HY엽서M" pitchFamily="18" charset="-127"/>
              </a:rPr>
              <a:t>		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switch (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		case '(':   case '[':    case '{':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			push(&amp;s, </a:t>
            </a:r>
            <a:r>
              <a:rPr lang="en-US" altLang="ko-KR" sz="14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itchFamily="34" charset="0"/>
                <a:ea typeface="HY엽서M" pitchFamily="18" charset="-127"/>
              </a:rPr>
              <a:t>			break;</a:t>
            </a:r>
            <a:endParaRPr lang="en-US" altLang="ko-KR" sz="1400" dirty="0">
              <a:latin typeface="Trebuchet MS" pitchFamily="34" charset="0"/>
              <a:ea typeface="HY엽서M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673805"/>
            <a:ext cx="758379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case ')':   case ']':    case '}':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(&amp;s))  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else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en-US" altLang="ko-KR" sz="1400" dirty="0">
                <a:latin typeface="Trebuchet MS" panose="020B0603020202020204" pitchFamily="34" charset="0"/>
              </a:rPr>
              <a:t>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if ((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en-US" altLang="ko-KR" sz="1400" dirty="0">
                <a:latin typeface="Trebuchet MS" panose="020B0603020202020204" pitchFamily="34" charset="0"/>
              </a:rPr>
              <a:t> == '(' &amp;&amp;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')') ||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	(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en-US" altLang="ko-KR" sz="1400" dirty="0">
                <a:latin typeface="Trebuchet MS" panose="020B0603020202020204" pitchFamily="34" charset="0"/>
              </a:rPr>
              <a:t> == '[' &amp;&amp;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']') ||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	(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en-US" altLang="ko-KR" sz="1400" dirty="0">
                <a:latin typeface="Trebuchet MS" panose="020B0603020202020204" pitchFamily="34" charset="0"/>
              </a:rPr>
              <a:t> == '{' &amp;&amp;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'}'))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(&amp;s)) return 0; // </a:t>
            </a:r>
            <a:r>
              <a:rPr lang="ko-KR" altLang="en-US" sz="1400" dirty="0">
                <a:latin typeface="Trebuchet MS" panose="020B0603020202020204" pitchFamily="34" charset="0"/>
              </a:rPr>
              <a:t>스택에 남아있으면 오류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583795"/>
            <a:ext cx="7043737" cy="23760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char *p = "{ A[(i+1)]=0; }";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check_matching</a:t>
            </a:r>
            <a:r>
              <a:rPr lang="en-US" altLang="ko-KR" sz="1400" dirty="0">
                <a:latin typeface="Trebuchet MS" panose="020B0603020202020204" pitchFamily="34" charset="0"/>
              </a:rPr>
              <a:t>(p) == 1)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("%s </a:t>
            </a:r>
            <a:r>
              <a:rPr lang="ko-KR" altLang="en-US" sz="1400" dirty="0">
                <a:latin typeface="Trebuchet MS" panose="020B0603020202020204" pitchFamily="34" charset="0"/>
              </a:rPr>
              <a:t>괄호검사성공</a:t>
            </a:r>
            <a:r>
              <a:rPr lang="en-US" altLang="ko-KR" sz="1400" dirty="0">
                <a:latin typeface="Trebuchet MS" panose="020B0603020202020204" pitchFamily="34" charset="0"/>
              </a:rPr>
              <a:t>\n", 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("%s </a:t>
            </a:r>
            <a:r>
              <a:rPr lang="ko-KR" altLang="en-US" sz="1400" dirty="0">
                <a:latin typeface="Trebuchet MS" panose="020B0603020202020204" pitchFamily="34" charset="0"/>
              </a:rPr>
              <a:t>괄호검사실패</a:t>
            </a:r>
            <a:r>
              <a:rPr lang="en-US" altLang="ko-KR" sz="1400" dirty="0">
                <a:latin typeface="Trebuchet MS" panose="020B0603020202020204" pitchFamily="34" charset="0"/>
              </a:rPr>
              <a:t>\n", 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1580" y="4284095"/>
            <a:ext cx="7043738" cy="30777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{ A[(i+1)]=0; }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괄호검사성공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62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수식의 계산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smtClean="0"/>
              <a:t>수식의 </a:t>
            </a:r>
            <a:r>
              <a:rPr lang="ko-KR" altLang="en-US" dirty="0" err="1" smtClean="0"/>
              <a:t>표기방법</a:t>
            </a:r>
            <a:r>
              <a:rPr lang="en-US" altLang="ko-KR" dirty="0" smtClean="0"/>
              <a:t>: </a:t>
            </a:r>
          </a:p>
          <a:p>
            <a:pPr lvl="1" eaLnBrk="1" hangingPunct="1"/>
            <a:r>
              <a:rPr lang="ko-KR" altLang="en-US" dirty="0" smtClean="0"/>
              <a:t>전위</a:t>
            </a:r>
            <a:r>
              <a:rPr lang="en-US" altLang="ko-KR" dirty="0" smtClean="0"/>
              <a:t>(prefix), </a:t>
            </a:r>
            <a:r>
              <a:rPr lang="ko-KR" altLang="en-US" dirty="0" smtClean="0"/>
              <a:t>중위</a:t>
            </a:r>
            <a:r>
              <a:rPr lang="en-US" altLang="ko-KR" dirty="0" smtClean="0"/>
              <a:t>(infix), </a:t>
            </a:r>
            <a:r>
              <a:rPr lang="ko-KR" altLang="en-US" dirty="0" smtClean="0"/>
              <a:t>후위</a:t>
            </a:r>
            <a:r>
              <a:rPr lang="en-US" altLang="ko-KR" dirty="0" smtClean="0"/>
              <a:t>(postfix)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컴퓨터에서의 수식 </a:t>
            </a:r>
            <a:r>
              <a:rPr lang="ko-KR" altLang="en-US" dirty="0" err="1" smtClean="0"/>
              <a:t>계산순서</a:t>
            </a:r>
            <a:endParaRPr lang="ko-KR" altLang="en-US" dirty="0" smtClean="0"/>
          </a:p>
          <a:p>
            <a:pPr lvl="1" eaLnBrk="1" hangingPunct="1"/>
            <a:r>
              <a:rPr lang="ko-KR" altLang="en-US" dirty="0" err="1" smtClean="0"/>
              <a:t>중위표기식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후위표기식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계산</a:t>
            </a:r>
          </a:p>
          <a:p>
            <a:pPr lvl="1" eaLnBrk="1" hangingPunct="1"/>
            <a:r>
              <a:rPr lang="en-US" altLang="ko-KR" dirty="0" smtClean="0"/>
              <a:t>2+3*4 -&gt; 234*+ -&gt; 14</a:t>
            </a:r>
          </a:p>
          <a:p>
            <a:pPr lvl="1" eaLnBrk="1" hangingPunct="1"/>
            <a:r>
              <a:rPr lang="ko-KR" altLang="en-US" dirty="0" smtClean="0"/>
              <a:t>모두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사용</a:t>
            </a:r>
          </a:p>
          <a:p>
            <a:pPr lvl="1" eaLnBrk="1" hangingPunct="1"/>
            <a:r>
              <a:rPr lang="ko-KR" altLang="en-US" dirty="0" smtClean="0"/>
              <a:t>먼저 </a:t>
            </a:r>
            <a:r>
              <a:rPr lang="ko-KR" altLang="en-US" dirty="0" err="1" smtClean="0"/>
              <a:t>후위표기식의</a:t>
            </a:r>
            <a:r>
              <a:rPr lang="ko-KR" altLang="en-US" dirty="0" smtClean="0"/>
              <a:t> 계산법을 알아보자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75" name="Rectangle 81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" y="2393885"/>
            <a:ext cx="87820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특징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후입선출</a:t>
            </a:r>
            <a:r>
              <a:rPr lang="en-US" altLang="ko-KR" b="1" smtClean="0"/>
              <a:t>(LIFO:Last-In First-Out)</a:t>
            </a:r>
            <a:r>
              <a:rPr lang="en-US" altLang="ko-KR" smtClean="0"/>
              <a:t>: </a:t>
            </a:r>
            <a:r>
              <a:rPr lang="ko-KR" altLang="en-US" smtClean="0"/>
              <a:t>가장 최근에 들어온 데이터가 가장 먼저 나감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2933945"/>
            <a:ext cx="6429375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표기식의 계산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700588" cy="4525963"/>
          </a:xfrm>
        </p:spPr>
        <p:txBody>
          <a:bodyPr/>
          <a:lstStyle/>
          <a:p>
            <a:pPr eaLnBrk="1" hangingPunct="1"/>
            <a:r>
              <a:rPr lang="ko-KR" altLang="en-US" smtClean="0"/>
              <a:t>수식을 왼쪽에서 오른쪽으로 스캔하여 피연산자이면 스택에 저장하고 연산자이면 필요한 수만큼의 피연산자를 스택에서 꺼내 연산을 실행하고 연산의 결과를 다시 스택에 저장</a:t>
            </a:r>
          </a:p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en-US" altLang="ko-KR" smtClean="0">
                <a:latin typeface="Arial" charset="0"/>
              </a:rPr>
              <a:t> </a:t>
            </a:r>
            <a:r>
              <a:rPr lang="en-US" altLang="ko-KR" smtClean="0"/>
              <a:t>82/3-32*+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86283" name="Group 5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97736"/>
              </p:ext>
            </p:extLst>
          </p:nvPr>
        </p:nvGraphicFramePr>
        <p:xfrm>
          <a:off x="5472113" y="1811338"/>
          <a:ext cx="2957512" cy="2698750"/>
        </p:xfrm>
        <a:graphic>
          <a:graphicData uri="http://schemas.openxmlformats.org/drawingml/2006/table">
            <a:tbl>
              <a:tblPr/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토큰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스택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[0]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[1]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[2]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[3]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[4]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[5]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[6]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/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-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*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6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+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7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780" name="Rectangle 567"/>
          <p:cNvSpPr>
            <a:spLocks noChangeArrowheads="1"/>
          </p:cNvSpPr>
          <p:nvPr/>
        </p:nvSpPr>
        <p:spPr bwMode="auto">
          <a:xfrm>
            <a:off x="0" y="4686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323655"/>
            <a:ext cx="6581775" cy="629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9338" y="1673225"/>
            <a:ext cx="7043737" cy="29977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 err="1">
                <a:latin typeface="+mn-lt"/>
              </a:rPr>
              <a:t>스택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s</a:t>
            </a:r>
            <a:r>
              <a:rPr lang="ko-KR" altLang="en-US" sz="1600" dirty="0">
                <a:latin typeface="+mn-lt"/>
              </a:rPr>
              <a:t>를 생성하고 초기화한다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for </a:t>
            </a:r>
            <a:r>
              <a:rPr lang="ko-KR" altLang="en-US" sz="1600" dirty="0">
                <a:latin typeface="+mn-lt"/>
              </a:rPr>
              <a:t>항목 </a:t>
            </a:r>
            <a:r>
              <a:rPr lang="en-US" altLang="ko-KR" sz="1600" dirty="0">
                <a:latin typeface="+mn-lt"/>
              </a:rPr>
              <a:t>in </a:t>
            </a:r>
            <a:r>
              <a:rPr lang="ko-KR" altLang="en-US" sz="1600" dirty="0" err="1">
                <a:latin typeface="+mn-lt"/>
              </a:rPr>
              <a:t>후위표기식</a:t>
            </a:r>
            <a:r>
              <a:rPr lang="ko-KR" altLang="en-US" sz="1600" dirty="0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  </a:t>
            </a:r>
            <a:r>
              <a:rPr lang="en-US" altLang="ko-KR" sz="1600" dirty="0">
                <a:latin typeface="+mn-lt"/>
              </a:rPr>
              <a:t>do if (</a:t>
            </a:r>
            <a:r>
              <a:rPr lang="ko-KR" altLang="en-US" sz="1600" dirty="0">
                <a:latin typeface="+mn-lt"/>
              </a:rPr>
              <a:t>항목이 </a:t>
            </a:r>
            <a:r>
              <a:rPr lang="ko-KR" altLang="en-US" sz="1600" dirty="0" err="1">
                <a:latin typeface="+mn-lt"/>
              </a:rPr>
              <a:t>피연산자이면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 push(s, item)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if (</a:t>
            </a:r>
            <a:r>
              <a:rPr lang="ko-KR" altLang="en-US" sz="1600" dirty="0">
                <a:latin typeface="+mn-lt"/>
              </a:rPr>
              <a:t>항목이 연산자 </a:t>
            </a:r>
            <a:r>
              <a:rPr lang="en-US" altLang="ko-KR" sz="1600" dirty="0">
                <a:latin typeface="+mn-lt"/>
              </a:rPr>
              <a:t>op</a:t>
            </a:r>
            <a:r>
              <a:rPr lang="ko-KR" altLang="en-US" sz="1600" dirty="0">
                <a:latin typeface="+mn-lt"/>
              </a:rPr>
              <a:t>이면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then second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     </a:t>
            </a:r>
            <a:r>
              <a:rPr lang="en-US" altLang="ko-KR" sz="1600" dirty="0" smtClean="0">
                <a:latin typeface="+mn-lt"/>
              </a:rPr>
              <a:t>  first </a:t>
            </a:r>
            <a:r>
              <a:rPr lang="en-US" altLang="ko-KR" sz="1600" dirty="0">
                <a:latin typeface="+mn-lt"/>
              </a:rPr>
              <a:t>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      </a:t>
            </a:r>
            <a:r>
              <a:rPr lang="en-US" altLang="ko-KR" sz="1600" dirty="0" smtClean="0">
                <a:latin typeface="+mn-lt"/>
              </a:rPr>
              <a:t> result </a:t>
            </a:r>
            <a:r>
              <a:rPr lang="en-US" altLang="ko-KR" sz="1600" dirty="0">
                <a:latin typeface="+mn-lt"/>
              </a:rPr>
              <a:t>← first </a:t>
            </a:r>
            <a:r>
              <a:rPr lang="en-US" altLang="ko-KR" sz="1600" i="1" dirty="0">
                <a:latin typeface="+mn-lt"/>
              </a:rPr>
              <a:t>op</a:t>
            </a:r>
            <a:r>
              <a:rPr lang="en-US" altLang="ko-KR" sz="1600" dirty="0">
                <a:latin typeface="+mn-lt"/>
              </a:rPr>
              <a:t> second // </a:t>
            </a:r>
            <a:r>
              <a:rPr lang="en-US" altLang="ko-KR" sz="1600" i="1" dirty="0">
                <a:latin typeface="+mn-lt"/>
              </a:rPr>
              <a:t>op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는 </a:t>
            </a:r>
            <a:r>
              <a:rPr lang="en-US" altLang="ko-KR" sz="1600" dirty="0">
                <a:latin typeface="+mn-lt"/>
              </a:rPr>
              <a:t>+-*/</a:t>
            </a:r>
            <a:r>
              <a:rPr lang="ko-KR" altLang="en-US" sz="1600" dirty="0">
                <a:latin typeface="+mn-lt"/>
              </a:rPr>
              <a:t>중의 하나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            </a:t>
            </a:r>
            <a:r>
              <a:rPr lang="ko-KR" altLang="en-US" sz="1600" dirty="0" smtClean="0">
                <a:latin typeface="+mn-lt"/>
              </a:rPr>
              <a:t>  </a:t>
            </a:r>
            <a:r>
              <a:rPr lang="en-US" altLang="ko-KR" sz="1600" dirty="0" smtClean="0">
                <a:latin typeface="+mn-lt"/>
              </a:rPr>
              <a:t>push(s</a:t>
            </a:r>
            <a:r>
              <a:rPr lang="en-US" altLang="ko-KR" sz="1600" dirty="0">
                <a:latin typeface="+mn-lt"/>
              </a:rPr>
              <a:t>, result)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 err="1">
                <a:latin typeface="+mn-lt"/>
              </a:rPr>
              <a:t>final_result</a:t>
            </a:r>
            <a:r>
              <a:rPr lang="en-US" altLang="ko-KR" sz="1600" dirty="0">
                <a:latin typeface="+mn-lt"/>
              </a:rPr>
              <a:t> ← pop(s); 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표기식 계산 알고리즘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673805"/>
            <a:ext cx="758379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ko-KR" altLang="en-US" sz="1400" dirty="0">
                <a:latin typeface="Trebuchet MS" panose="020B0603020202020204" pitchFamily="34" charset="0"/>
              </a:rPr>
              <a:t>에서 스택 코드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char element;		// </a:t>
            </a:r>
            <a:r>
              <a:rPr lang="ko-KR" altLang="en-US" sz="1400" dirty="0">
                <a:latin typeface="Trebuchet MS" panose="020B0603020202020204" pitchFamily="34" charset="0"/>
              </a:rPr>
              <a:t>교체</a:t>
            </a:r>
            <a:r>
              <a:rPr lang="en-US" altLang="ko-KR" sz="1400" dirty="0">
                <a:latin typeface="Trebuchet MS" panose="020B0603020202020204" pitchFamily="34" charset="0"/>
              </a:rPr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...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ko-KR" altLang="en-US" sz="1400" dirty="0">
                <a:latin typeface="Trebuchet MS" panose="020B0603020202020204" pitchFamily="34" charset="0"/>
              </a:rPr>
              <a:t>에서 스택 코드 추가 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후위 표기 수식 계산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eval</a:t>
            </a:r>
            <a:r>
              <a:rPr lang="en-US" altLang="ko-KR" sz="1400" dirty="0">
                <a:latin typeface="Trebuchet MS" panose="020B0603020202020204" pitchFamily="34" charset="0"/>
              </a:rPr>
              <a:t>(char 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op1, op2, value,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len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strlen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char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s;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표기식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855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46575" y="1358770"/>
            <a:ext cx="7583797" cy="52198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</a:rPr>
              <a:t>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</a:t>
            </a:r>
            <a:r>
              <a:rPr lang="en-US" altLang="ko-KR" sz="1400" dirty="0" err="1">
                <a:latin typeface="Trebuchet MS" panose="020B0603020202020204" pitchFamily="34" charset="0"/>
              </a:rPr>
              <a:t>len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'+' &amp;&amp;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'-' &amp;&amp;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'*' &amp;&amp;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'/')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value =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- '0';	// </a:t>
            </a:r>
            <a:r>
              <a:rPr lang="ko-KR" altLang="en-US" sz="1400" dirty="0">
                <a:latin typeface="Trebuchet MS" panose="020B0603020202020204" pitchFamily="34" charset="0"/>
              </a:rPr>
              <a:t>입력이 피연산자이면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push(&amp;s, value);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{	//</a:t>
            </a:r>
            <a:r>
              <a:rPr lang="ko-KR" altLang="en-US" sz="1400" dirty="0">
                <a:latin typeface="Trebuchet MS" panose="020B0603020202020204" pitchFamily="34" charset="0"/>
              </a:rPr>
              <a:t>연산자이면 </a:t>
            </a:r>
            <a:r>
              <a:rPr lang="ko-KR" altLang="en-US" sz="1400" dirty="0" err="1">
                <a:latin typeface="Trebuchet MS" panose="020B0603020202020204" pitchFamily="34" charset="0"/>
              </a:rPr>
              <a:t>피연산자를</a:t>
            </a:r>
            <a:r>
              <a:rPr lang="ko-KR" altLang="en-US" sz="1400" dirty="0">
                <a:latin typeface="Trebuchet MS" panose="020B0603020202020204" pitchFamily="34" charset="0"/>
              </a:rPr>
              <a:t> 스택에서 제거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op2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op1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switch 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 { //</a:t>
            </a:r>
            <a:r>
              <a:rPr lang="ko-KR" altLang="en-US" sz="1400" dirty="0">
                <a:latin typeface="Trebuchet MS" panose="020B0603020202020204" pitchFamily="34" charset="0"/>
              </a:rPr>
              <a:t>연산을 수행하고 스택에 저장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case '+': push(&amp;s, op1 + op2);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case '-': push(&amp;s, op1 - op2);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case '*': push(&amp;s, op1 * op2);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case '/': push(&amp;s, op1 / op2);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표기식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42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583795"/>
            <a:ext cx="7043737" cy="23760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result;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후위표기식은 </a:t>
            </a:r>
            <a:r>
              <a:rPr lang="en-US" altLang="ko-KR" sz="1400" dirty="0">
                <a:latin typeface="Trebuchet MS" panose="020B0603020202020204" pitchFamily="34" charset="0"/>
              </a:rPr>
              <a:t>82/3-32*+\n");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result = </a:t>
            </a:r>
            <a:r>
              <a:rPr lang="en-US" altLang="ko-KR" sz="1400" dirty="0" err="1">
                <a:latin typeface="Trebuchet MS" panose="020B0603020202020204" pitchFamily="34" charset="0"/>
              </a:rPr>
              <a:t>eval</a:t>
            </a:r>
            <a:r>
              <a:rPr lang="en-US" altLang="ko-KR" sz="1400" dirty="0">
                <a:latin typeface="Trebuchet MS" panose="020B0603020202020204" pitchFamily="34" charset="0"/>
              </a:rPr>
              <a:t>("82/3-32*+");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결과값은 </a:t>
            </a:r>
            <a:r>
              <a:rPr lang="en-US" altLang="ko-KR" sz="1400" dirty="0">
                <a:latin typeface="Trebuchet MS" panose="020B0603020202020204" pitchFamily="34" charset="0"/>
              </a:rPr>
              <a:t>%d\n", result);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1580" y="4284095"/>
            <a:ext cx="7043738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후위표기식은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82/3-32*+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결과값은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7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71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중위표기식</a:t>
            </a:r>
            <a:r>
              <a:rPr lang="en-US" altLang="ko-KR" smtClean="0"/>
              <a:t>-&gt;</a:t>
            </a:r>
            <a:r>
              <a:rPr lang="ko-KR" altLang="en-US" smtClean="0"/>
              <a:t>후위표기식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latin typeface="Arial" charset="0"/>
              </a:rPr>
              <a:t> </a:t>
            </a:r>
            <a:r>
              <a:rPr lang="ko-KR" altLang="en-US" dirty="0" err="1" smtClean="0"/>
              <a:t>중위표기와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후위표기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중위 표기법과 후위 표기법의 공통점은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순서는 동일</a:t>
            </a:r>
          </a:p>
          <a:p>
            <a:pPr lvl="1" eaLnBrk="1" hangingPunct="1"/>
            <a:r>
              <a:rPr lang="ko-KR" altLang="en-US" dirty="0" smtClean="0"/>
              <a:t>연산자들의 순서만 다름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우선순위순서</a:t>
            </a:r>
            <a:r>
              <a:rPr lang="en-US" altLang="ko-KR" dirty="0" smtClean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    -&gt;</a:t>
            </a:r>
            <a:r>
              <a:rPr lang="ko-KR" altLang="en-US" dirty="0" smtClean="0"/>
              <a:t>연산자만 스택에 저장했다가 출력하면 된다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smtClean="0"/>
              <a:t>2+3*4  -&gt;  234*+</a:t>
            </a:r>
          </a:p>
          <a:p>
            <a:pPr lvl="1"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4" y="3848100"/>
            <a:ext cx="8801100" cy="16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3810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3805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3806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601663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8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4828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4833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834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835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4829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4830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4831" name="Line 18"/>
          <p:cNvSpPr>
            <a:spLocks noChangeShapeType="1"/>
          </p:cNvSpPr>
          <p:nvPr/>
        </p:nvSpPr>
        <p:spPr bwMode="auto">
          <a:xfrm>
            <a:off x="1112838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2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5858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59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60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5853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5854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5855" name="Line 18"/>
          <p:cNvSpPr>
            <a:spLocks noChangeShapeType="1"/>
          </p:cNvSpPr>
          <p:nvPr/>
        </p:nvSpPr>
        <p:spPr bwMode="auto">
          <a:xfrm>
            <a:off x="1655763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6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5857" name="AutoShape 20"/>
          <p:cNvSpPr>
            <a:spLocks noChangeArrowheads="1"/>
          </p:cNvSpPr>
          <p:nvPr/>
        </p:nvSpPr>
        <p:spPr bwMode="auto">
          <a:xfrm>
            <a:off x="4465638" y="38608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구조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862263" y="1763713"/>
            <a:ext cx="1152525" cy="3743325"/>
            <a:chOff x="930" y="2115"/>
            <a:chExt cx="453" cy="1315"/>
          </a:xfrm>
        </p:grpSpPr>
        <p:sp>
          <p:nvSpPr>
            <p:cNvPr id="6195" name="Line 5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6196" name="Line 6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6197" name="Line 7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148" name="Group 15"/>
          <p:cNvGrpSpPr>
            <a:grpSpLocks/>
          </p:cNvGrpSpPr>
          <p:nvPr/>
        </p:nvGrpSpPr>
        <p:grpSpPr bwMode="auto">
          <a:xfrm>
            <a:off x="2933700" y="4572000"/>
            <a:ext cx="935038" cy="792163"/>
            <a:chOff x="2336" y="2568"/>
            <a:chExt cx="567" cy="552"/>
          </a:xfrm>
        </p:grpSpPr>
        <p:grpSp>
          <p:nvGrpSpPr>
            <p:cNvPr id="6183" name="Group 16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85" name="Freeform 1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6" name="Freeform 1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7" name="Freeform 1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8" name="Freeform 2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9" name="Freeform 2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0" name="Freeform 2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1" name="Freeform 2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2" name="Freeform 2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3" name="Freeform 2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4" name="Freeform 2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84" name="Text Box 27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6149" name="Group 28"/>
          <p:cNvGrpSpPr>
            <a:grpSpLocks/>
          </p:cNvGrpSpPr>
          <p:nvPr/>
        </p:nvGrpSpPr>
        <p:grpSpPr bwMode="auto">
          <a:xfrm>
            <a:off x="2906713" y="3878263"/>
            <a:ext cx="935037" cy="792162"/>
            <a:chOff x="2336" y="2568"/>
            <a:chExt cx="567" cy="552"/>
          </a:xfrm>
        </p:grpSpPr>
        <p:grpSp>
          <p:nvGrpSpPr>
            <p:cNvPr id="6171" name="Group 29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73" name="Freeform 30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4" name="Freeform 31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5" name="Freeform 32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6" name="Freeform 33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7" name="Freeform 34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8" name="Freeform 35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9" name="Freeform 36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0" name="Freeform 37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1" name="Freeform 38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2" name="Freeform 39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72" name="Text Box 40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6150" name="Group 41"/>
          <p:cNvGrpSpPr>
            <a:grpSpLocks/>
          </p:cNvGrpSpPr>
          <p:nvPr/>
        </p:nvGrpSpPr>
        <p:grpSpPr bwMode="auto">
          <a:xfrm>
            <a:off x="2951163" y="3203575"/>
            <a:ext cx="935037" cy="792163"/>
            <a:chOff x="2336" y="2568"/>
            <a:chExt cx="567" cy="552"/>
          </a:xfrm>
        </p:grpSpPr>
        <p:grpSp>
          <p:nvGrpSpPr>
            <p:cNvPr id="6159" name="Group 42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61" name="Freeform 43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2" name="Freeform 44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3" name="Freeform 45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4" name="Freeform 46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5" name="Freeform 47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6" name="Freeform 48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7" name="Freeform 49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8" name="Freeform 50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9" name="Freeform 51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0" name="Freeform 52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60" name="Text Box 53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6151" name="Text Box 80"/>
          <p:cNvSpPr txBox="1">
            <a:spLocks noChangeArrowheads="1"/>
          </p:cNvSpPr>
          <p:nvPr/>
        </p:nvSpPr>
        <p:spPr bwMode="auto">
          <a:xfrm>
            <a:off x="4167188" y="3384550"/>
            <a:ext cx="1709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 err="1">
                <a:latin typeface="+mn-lt"/>
              </a:rPr>
              <a:t>스택</a:t>
            </a:r>
            <a:r>
              <a:rPr lang="ko-KR" altLang="en-US" dirty="0">
                <a:latin typeface="+mn-lt"/>
              </a:rPr>
              <a:t> 상단</a:t>
            </a:r>
            <a:r>
              <a:rPr lang="en-US" altLang="ko-KR" dirty="0">
                <a:latin typeface="+mn-lt"/>
              </a:rPr>
              <a:t>(top)</a:t>
            </a:r>
          </a:p>
        </p:txBody>
      </p:sp>
      <p:sp>
        <p:nvSpPr>
          <p:cNvPr id="6152" name="Text Box 81"/>
          <p:cNvSpPr txBox="1">
            <a:spLocks noChangeArrowheads="1"/>
          </p:cNvSpPr>
          <p:nvPr/>
        </p:nvSpPr>
        <p:spPr bwMode="auto">
          <a:xfrm>
            <a:off x="4167188" y="4824413"/>
            <a:ext cx="2119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+mn-lt"/>
              </a:rPr>
              <a:t>스택 하단</a:t>
            </a:r>
            <a:r>
              <a:rPr lang="en-US" altLang="ko-KR">
                <a:latin typeface="+mn-lt"/>
              </a:rPr>
              <a:t>(bottom)</a:t>
            </a:r>
          </a:p>
        </p:txBody>
      </p:sp>
      <p:sp>
        <p:nvSpPr>
          <p:cNvPr id="6153" name="Text Box 294"/>
          <p:cNvSpPr txBox="1">
            <a:spLocks noChangeArrowheads="1"/>
          </p:cNvSpPr>
          <p:nvPr/>
        </p:nvSpPr>
        <p:spPr bwMode="auto">
          <a:xfrm>
            <a:off x="3222625" y="48402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A</a:t>
            </a:r>
          </a:p>
        </p:txBody>
      </p:sp>
      <p:sp>
        <p:nvSpPr>
          <p:cNvPr id="6154" name="Text Box 295"/>
          <p:cNvSpPr txBox="1">
            <a:spLocks noChangeArrowheads="1"/>
          </p:cNvSpPr>
          <p:nvPr/>
        </p:nvSpPr>
        <p:spPr bwMode="auto">
          <a:xfrm>
            <a:off x="3176588" y="41941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B</a:t>
            </a:r>
          </a:p>
        </p:txBody>
      </p:sp>
      <p:sp>
        <p:nvSpPr>
          <p:cNvPr id="6155" name="Text Box 296"/>
          <p:cNvSpPr txBox="1">
            <a:spLocks noChangeArrowheads="1"/>
          </p:cNvSpPr>
          <p:nvPr/>
        </p:nvSpPr>
        <p:spPr bwMode="auto">
          <a:xfrm>
            <a:off x="3222625" y="35194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C</a:t>
            </a:r>
          </a:p>
        </p:txBody>
      </p:sp>
      <p:sp>
        <p:nvSpPr>
          <p:cNvPr id="6156" name="Freeform 297"/>
          <p:cNvSpPr>
            <a:spLocks/>
          </p:cNvSpPr>
          <p:nvPr/>
        </p:nvSpPr>
        <p:spPr bwMode="auto">
          <a:xfrm>
            <a:off x="3492500" y="1223963"/>
            <a:ext cx="773113" cy="1979612"/>
          </a:xfrm>
          <a:custGeom>
            <a:avLst/>
            <a:gdLst>
              <a:gd name="T0" fmla="*/ 2147483647 w 431"/>
              <a:gd name="T1" fmla="*/ 2147483647 h 1633"/>
              <a:gd name="T2" fmla="*/ 2147483647 w 431"/>
              <a:gd name="T3" fmla="*/ 2147483647 h 1633"/>
              <a:gd name="T4" fmla="*/ 2147483647 w 431"/>
              <a:gd name="T5" fmla="*/ 0 h 1633"/>
              <a:gd name="T6" fmla="*/ 0 60000 65536"/>
              <a:gd name="T7" fmla="*/ 0 60000 65536"/>
              <a:gd name="T8" fmla="*/ 0 60000 65536"/>
              <a:gd name="T9" fmla="*/ 0 w 431"/>
              <a:gd name="T10" fmla="*/ 0 h 1633"/>
              <a:gd name="T11" fmla="*/ 431 w 431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1633">
                <a:moveTo>
                  <a:pt x="23" y="1633"/>
                </a:moveTo>
                <a:cubicBezTo>
                  <a:pt x="11" y="1202"/>
                  <a:pt x="0" y="771"/>
                  <a:pt x="68" y="499"/>
                </a:cubicBezTo>
                <a:cubicBezTo>
                  <a:pt x="136" y="227"/>
                  <a:pt x="283" y="113"/>
                  <a:pt x="431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7" name="Freeform 298"/>
          <p:cNvSpPr>
            <a:spLocks/>
          </p:cNvSpPr>
          <p:nvPr/>
        </p:nvSpPr>
        <p:spPr bwMode="auto">
          <a:xfrm flipH="1">
            <a:off x="2681288" y="1358900"/>
            <a:ext cx="585787" cy="1873250"/>
          </a:xfrm>
          <a:custGeom>
            <a:avLst/>
            <a:gdLst>
              <a:gd name="T0" fmla="*/ 2147483647 w 454"/>
              <a:gd name="T1" fmla="*/ 0 h 1180"/>
              <a:gd name="T2" fmla="*/ 2147483647 w 454"/>
              <a:gd name="T3" fmla="*/ 2147483647 h 1180"/>
              <a:gd name="T4" fmla="*/ 0 w 454"/>
              <a:gd name="T5" fmla="*/ 2147483647 h 1180"/>
              <a:gd name="T6" fmla="*/ 0 60000 65536"/>
              <a:gd name="T7" fmla="*/ 0 60000 65536"/>
              <a:gd name="T8" fmla="*/ 0 60000 65536"/>
              <a:gd name="T9" fmla="*/ 0 w 454"/>
              <a:gd name="T10" fmla="*/ 0 h 1180"/>
              <a:gd name="T11" fmla="*/ 454 w 454"/>
              <a:gd name="T12" fmla="*/ 1180 h 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180">
                <a:moveTo>
                  <a:pt x="454" y="0"/>
                </a:moveTo>
                <a:cubicBezTo>
                  <a:pt x="310" y="128"/>
                  <a:pt x="167" y="257"/>
                  <a:pt x="91" y="454"/>
                </a:cubicBezTo>
                <a:cubicBezTo>
                  <a:pt x="15" y="651"/>
                  <a:pt x="7" y="915"/>
                  <a:pt x="0" y="118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8" name="AutoShape 299"/>
          <p:cNvSpPr>
            <a:spLocks/>
          </p:cNvSpPr>
          <p:nvPr/>
        </p:nvSpPr>
        <p:spPr bwMode="auto">
          <a:xfrm>
            <a:off x="6178550" y="1604963"/>
            <a:ext cx="2308225" cy="338137"/>
          </a:xfrm>
          <a:prstGeom prst="borderCallout2">
            <a:avLst>
              <a:gd name="adj1" fmla="val 33801"/>
              <a:gd name="adj2" fmla="val -3301"/>
              <a:gd name="adj3" fmla="val 33801"/>
              <a:gd name="adj4" fmla="val -56880"/>
              <a:gd name="adj5" fmla="val 566199"/>
              <a:gd name="adj6" fmla="val -11251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>
                <a:latin typeface="+mn-lt"/>
              </a:rPr>
              <a:t>요소</a:t>
            </a:r>
            <a:r>
              <a:rPr lang="en-US" altLang="ko-KR">
                <a:latin typeface="+mn-lt"/>
              </a:rPr>
              <a:t>(element)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6882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3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4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6877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6878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6879" name="Line 18"/>
          <p:cNvSpPr>
            <a:spLocks noChangeShapeType="1"/>
          </p:cNvSpPr>
          <p:nvPr/>
        </p:nvSpPr>
        <p:spPr bwMode="auto">
          <a:xfrm>
            <a:off x="2152650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0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6881" name="AutoShape 20"/>
          <p:cNvSpPr>
            <a:spLocks noChangeArrowheads="1"/>
          </p:cNvSpPr>
          <p:nvPr/>
        </p:nvSpPr>
        <p:spPr bwMode="auto">
          <a:xfrm>
            <a:off x="4465638" y="38608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7904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5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6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7901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7902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7903" name="Line 18"/>
          <p:cNvSpPr>
            <a:spLocks noChangeShapeType="1"/>
          </p:cNvSpPr>
          <p:nvPr/>
        </p:nvSpPr>
        <p:spPr bwMode="auto">
          <a:xfrm>
            <a:off x="2649538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8924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8929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8930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8925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8926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8927" name="Line 18"/>
          <p:cNvSpPr>
            <a:spLocks noChangeShapeType="1"/>
          </p:cNvSpPr>
          <p:nvPr/>
        </p:nvSpPr>
        <p:spPr bwMode="auto">
          <a:xfrm>
            <a:off x="3146425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8" name="AutoShape 19"/>
          <p:cNvSpPr>
            <a:spLocks noChangeArrowheads="1"/>
          </p:cNvSpPr>
          <p:nvPr/>
        </p:nvSpPr>
        <p:spPr bwMode="auto">
          <a:xfrm>
            <a:off x="4446588" y="432435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9948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9953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9954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9955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9949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9950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9951" name="Line 18"/>
          <p:cNvSpPr>
            <a:spLocks noChangeShapeType="1"/>
          </p:cNvSpPr>
          <p:nvPr/>
        </p:nvSpPr>
        <p:spPr bwMode="auto">
          <a:xfrm>
            <a:off x="3657600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2" name="AutoShape 19"/>
          <p:cNvSpPr>
            <a:spLocks noChangeArrowheads="1"/>
          </p:cNvSpPr>
          <p:nvPr/>
        </p:nvSpPr>
        <p:spPr bwMode="auto">
          <a:xfrm>
            <a:off x="4446588" y="432435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40976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7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8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0973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40974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40975" name="Line 18"/>
          <p:cNvSpPr>
            <a:spLocks noChangeShapeType="1"/>
          </p:cNvSpPr>
          <p:nvPr/>
        </p:nvSpPr>
        <p:spPr bwMode="auto">
          <a:xfrm>
            <a:off x="4081463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926595" y="143635"/>
            <a:ext cx="7043737" cy="64694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infix_to_postfix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: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/>
            </a:r>
            <a:br>
              <a:rPr lang="en-US" altLang="ko-KR" sz="1400" dirty="0">
                <a:latin typeface="Trebuchet MS" panose="020B0603020202020204" pitchFamily="34" charset="0"/>
              </a:rPr>
            </a:b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스택 </a:t>
            </a:r>
            <a:r>
              <a:rPr lang="en-US" altLang="ko-KR" sz="1400" dirty="0">
                <a:latin typeface="Trebuchet MS" panose="020B0603020202020204" pitchFamily="34" charset="0"/>
              </a:rPr>
              <a:t>s</a:t>
            </a:r>
            <a:r>
              <a:rPr lang="ko-KR" altLang="en-US" sz="1400" dirty="0">
                <a:latin typeface="Trebuchet MS" panose="020B0603020202020204" pitchFamily="34" charset="0"/>
              </a:rPr>
              <a:t>를 생성하고 초기화 </a:t>
            </a:r>
            <a:endParaRPr lang="ko-KR" altLang="en-US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while</a:t>
            </a:r>
            <a:r>
              <a:rPr lang="en-US" altLang="ko-KR" sz="1400" dirty="0">
                <a:latin typeface="Trebuchet MS" panose="020B0603020202020204" pitchFamily="34" charset="0"/>
              </a:rPr>
              <a:t> (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ko-KR" altLang="en-US" sz="1400" dirty="0">
                <a:latin typeface="Trebuchet MS" panose="020B0603020202020204" pitchFamily="34" charset="0"/>
              </a:rPr>
              <a:t>에 처리할 문자가 남아 있으면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← </a:t>
            </a:r>
            <a:r>
              <a:rPr lang="ko-KR" altLang="en-US" sz="1400" dirty="0">
                <a:latin typeface="Trebuchet MS" panose="020B0603020202020204" pitchFamily="34" charset="0"/>
              </a:rPr>
              <a:t>다음에 처리할 문자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</a:t>
            </a:r>
            <a:r>
              <a:rPr lang="en-US" altLang="ko-KR" sz="1400" b="1" dirty="0">
                <a:latin typeface="Trebuchet MS" panose="020B0603020202020204" pitchFamily="34" charset="0"/>
              </a:rPr>
              <a:t>switch 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연산자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while</a:t>
            </a:r>
            <a:r>
              <a:rPr lang="en-US" altLang="ko-KR" sz="1400" dirty="0">
                <a:latin typeface="Trebuchet MS" panose="020B0603020202020204" pitchFamily="34" charset="0"/>
              </a:rPr>
              <a:t> ( peek(s)</a:t>
            </a:r>
            <a:r>
              <a:rPr lang="ko-KR" altLang="en-US" sz="1400" dirty="0">
                <a:latin typeface="Trebuchet MS" panose="020B0603020202020204" pitchFamily="34" charset="0"/>
              </a:rPr>
              <a:t>의 우선순위 ≥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ko-KR" altLang="en-US" sz="1400" dirty="0">
                <a:latin typeface="Trebuchet MS" panose="020B0603020202020204" pitchFamily="34" charset="0"/>
              </a:rPr>
              <a:t>의 우선순위 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do</a:t>
            </a:r>
            <a:r>
              <a:rPr lang="en-US" altLang="ko-KR" sz="1400" dirty="0">
                <a:latin typeface="Trebuchet MS" panose="020B0603020202020204" pitchFamily="34" charset="0"/>
              </a:rPr>
              <a:t> e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     e</a:t>
            </a:r>
            <a:r>
              <a:rPr lang="ko-KR" altLang="en-US" sz="1400" dirty="0">
                <a:latin typeface="Trebuchet MS" panose="020B0603020202020204" pitchFamily="34" charset="0"/>
              </a:rPr>
              <a:t>를 출력       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   </a:t>
            </a:r>
            <a:r>
              <a:rPr lang="en-US" altLang="ko-KR" sz="1400" dirty="0">
                <a:latin typeface="Trebuchet MS" panose="020B0603020202020204" pitchFamily="34" charset="0"/>
              </a:rPr>
              <a:t>push(s,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왼쪽 괄호</a:t>
            </a:r>
            <a:r>
              <a:rPr lang="en-US" altLang="ko-KR" sz="1400" dirty="0">
                <a:latin typeface="Trebuchet MS" panose="020B0603020202020204" pitchFamily="34" charset="0"/>
              </a:rPr>
              <a:t>: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push(s,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오른쪽 괄호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e ← pop(s);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while</a:t>
            </a:r>
            <a:r>
              <a:rPr lang="en-US" altLang="ko-KR" sz="1400" dirty="0">
                <a:latin typeface="Trebuchet MS" panose="020B0603020202020204" pitchFamily="34" charset="0"/>
              </a:rPr>
              <a:t>( e ≠ </a:t>
            </a:r>
            <a:r>
              <a:rPr lang="ko-KR" altLang="en-US" sz="1400" dirty="0" err="1">
                <a:latin typeface="Trebuchet MS" panose="020B0603020202020204" pitchFamily="34" charset="0"/>
              </a:rPr>
              <a:t>왼쪽괄호</a:t>
            </a: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do</a:t>
            </a:r>
            <a:r>
              <a:rPr lang="en-US" altLang="ko-KR" sz="1400" dirty="0">
                <a:latin typeface="Trebuchet MS" panose="020B0603020202020204" pitchFamily="34" charset="0"/>
              </a:rPr>
              <a:t> e</a:t>
            </a:r>
            <a:r>
              <a:rPr lang="ko-KR" altLang="en-US" sz="1400" dirty="0">
                <a:latin typeface="Trebuchet MS" panose="020B0603020202020204" pitchFamily="34" charset="0"/>
              </a:rPr>
              <a:t>를 출력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        </a:t>
            </a:r>
            <a:r>
              <a:rPr lang="en-US" altLang="ko-KR" sz="1400" dirty="0">
                <a:latin typeface="Trebuchet MS" panose="020B0603020202020204" pitchFamily="34" charset="0"/>
              </a:rPr>
              <a:t>e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latin typeface="Trebuchet MS" panose="020B0603020202020204" pitchFamily="34" charset="0"/>
              </a:rPr>
              <a:t>피연산자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ko-KR" altLang="en-US" sz="1400" dirty="0">
                <a:latin typeface="Trebuchet MS" panose="020B0603020202020204" pitchFamily="34" charset="0"/>
              </a:rPr>
              <a:t>를 출력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endParaRPr lang="en-US" altLang="ko-KR" sz="1400" b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881590" y="1808820"/>
            <a:ext cx="7043737" cy="82484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 smtClean="0">
                <a:latin typeface="Trebuchet MS" panose="020B0603020202020204" pitchFamily="34" charset="0"/>
              </a:rPr>
              <a:t>while</a:t>
            </a:r>
            <a:r>
              <a:rPr lang="en-US" altLang="ko-KR" sz="1400" dirty="0">
                <a:latin typeface="Trebuchet MS" panose="020B0603020202020204" pitchFamily="34" charset="0"/>
              </a:rPr>
              <a:t>( </a:t>
            </a:r>
            <a:r>
              <a:rPr lang="en-US" altLang="ko-KR" sz="1400" b="1" dirty="0">
                <a:latin typeface="Trebuchet MS" panose="020B0603020202020204" pitchFamily="34" charset="0"/>
              </a:rPr>
              <a:t>not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(s) )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do</a:t>
            </a:r>
            <a:r>
              <a:rPr lang="en-US" altLang="ko-KR" sz="1400" dirty="0">
                <a:latin typeface="Trebuchet MS" panose="020B0603020202020204" pitchFamily="34" charset="0"/>
              </a:rPr>
              <a:t> e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e</a:t>
            </a:r>
            <a:r>
              <a:rPr lang="ko-KR" altLang="en-US" sz="1400" dirty="0">
                <a:latin typeface="Trebuchet MS" panose="020B0603020202020204" pitchFamily="34" charset="0"/>
              </a:rPr>
              <a:t>를 출력 </a:t>
            </a:r>
          </a:p>
        </p:txBody>
      </p:sp>
    </p:spTree>
    <p:extLst>
      <p:ext uri="{BB962C8B-B14F-4D97-AF65-F5344CB8AC3E}">
        <p14:creationId xmlns:p14="http://schemas.microsoft.com/office/powerpoint/2010/main" val="12517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836585" y="1448780"/>
            <a:ext cx="7043737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ko-KR" altLang="en-US" sz="1400" dirty="0">
                <a:latin typeface="Trebuchet MS" panose="020B0603020202020204" pitchFamily="34" charset="0"/>
              </a:rPr>
              <a:t>에서 스택 코드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char element;		// </a:t>
            </a:r>
            <a:r>
              <a:rPr lang="ko-KR" altLang="en-US" sz="1400" dirty="0">
                <a:latin typeface="Trebuchet MS" panose="020B0603020202020204" pitchFamily="34" charset="0"/>
              </a:rPr>
              <a:t>교체</a:t>
            </a:r>
            <a:r>
              <a:rPr lang="en-US" altLang="ko-KR" sz="1400" dirty="0">
                <a:latin typeface="Trebuchet MS" panose="020B0603020202020204" pitchFamily="34" charset="0"/>
              </a:rPr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...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ko-KR" altLang="en-US" sz="1400" dirty="0">
                <a:latin typeface="Trebuchet MS" panose="020B0603020202020204" pitchFamily="34" charset="0"/>
              </a:rPr>
              <a:t>에서 스택 코드 추가 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연산자의 우선순위를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prec</a:t>
            </a:r>
            <a:r>
              <a:rPr lang="en-US" altLang="ko-KR" sz="1400" dirty="0">
                <a:latin typeface="Trebuchet MS" panose="020B0603020202020204" pitchFamily="34" charset="0"/>
              </a:rPr>
              <a:t>(char op)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switch (op)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case '(': case ')': 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case '+': case '-': 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case '*': case '/': return 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ko-KR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791580" y="1219200"/>
            <a:ext cx="7043737" cy="51337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중위 표기 수식 </a:t>
            </a:r>
            <a:r>
              <a:rPr lang="en-US" altLang="ko-KR" sz="1400" dirty="0">
                <a:latin typeface="Trebuchet MS" panose="020B0603020202020204" pitchFamily="34" charset="0"/>
              </a:rPr>
              <a:t>-&gt; </a:t>
            </a:r>
            <a:r>
              <a:rPr lang="ko-KR" altLang="en-US" sz="1400" dirty="0">
                <a:latin typeface="Trebuchet MS" panose="020B0603020202020204" pitchFamily="34" charset="0"/>
              </a:rPr>
              <a:t>후위 표기 수식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infix_to_postfix</a:t>
            </a:r>
            <a:r>
              <a:rPr lang="en-US" altLang="ko-KR" sz="1400" dirty="0">
                <a:latin typeface="Trebuchet MS" panose="020B0603020202020204" pitchFamily="34" charset="0"/>
              </a:rPr>
              <a:t>(char 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char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</a:rPr>
              <a:t>top_op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len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strlen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</a:rPr>
              <a:t>(&amp;s);			// </a:t>
            </a:r>
            <a:r>
              <a:rPr lang="ko-KR" altLang="en-US" sz="1400" dirty="0">
                <a:latin typeface="Trebuchet MS" panose="020B0603020202020204" pitchFamily="34" charset="0"/>
              </a:rPr>
              <a:t>스택 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</a:t>
            </a:r>
            <a:r>
              <a:rPr lang="en-US" altLang="ko-KR" sz="1400" dirty="0" err="1">
                <a:latin typeface="Trebuchet MS" panose="020B0603020202020204" pitchFamily="34" charset="0"/>
              </a:rPr>
              <a:t>len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switch 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case '+': case '-': case '*': case '/': // </a:t>
            </a:r>
            <a:r>
              <a:rPr lang="ko-KR" altLang="en-US" sz="1400" dirty="0">
                <a:latin typeface="Trebuchet MS" panose="020B0603020202020204" pitchFamily="34" charset="0"/>
              </a:rPr>
              <a:t>연산자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				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스택에 있는 연산자의 우선순위가 더 크거나 같으면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(&amp;s) &amp;&amp; (</a:t>
            </a:r>
            <a:r>
              <a:rPr lang="en-US" altLang="ko-KR" sz="1400" dirty="0" err="1">
                <a:latin typeface="Trebuchet MS" panose="020B0603020202020204" pitchFamily="34" charset="0"/>
              </a:rPr>
              <a:t>prec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 &lt;= </a:t>
            </a:r>
            <a:r>
              <a:rPr lang="en-US" altLang="ko-KR" sz="1400" dirty="0" err="1">
                <a:latin typeface="Trebuchet MS" panose="020B0603020202020204" pitchFamily="34" charset="0"/>
              </a:rPr>
              <a:t>prec</a:t>
            </a:r>
            <a:r>
              <a:rPr lang="en-US" altLang="ko-KR" sz="1400" dirty="0">
                <a:latin typeface="Trebuchet MS" panose="020B0603020202020204" pitchFamily="34" charset="0"/>
              </a:rPr>
              <a:t>(peek(&amp;s))))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("%c",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push(&amp;s,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break;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791580" y="1219200"/>
            <a:ext cx="7043737" cy="51337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case '(':	// </a:t>
            </a:r>
            <a:r>
              <a:rPr lang="ko-KR" altLang="en-US" sz="1400" dirty="0">
                <a:latin typeface="Trebuchet MS" panose="020B0603020202020204" pitchFamily="34" charset="0"/>
              </a:rPr>
              <a:t>왼쪽 괄호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push(&amp;s,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case ')':	// </a:t>
            </a:r>
            <a:r>
              <a:rPr lang="ko-KR" altLang="en-US" sz="1400" dirty="0">
                <a:latin typeface="Trebuchet MS" panose="020B0603020202020204" pitchFamily="34" charset="0"/>
              </a:rPr>
              <a:t>오른쪽 괄호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top_op</a:t>
            </a:r>
            <a:r>
              <a:rPr lang="en-US" altLang="ko-KR" sz="1400" dirty="0">
                <a:latin typeface="Trebuchet MS" panose="020B0603020202020204" pitchFamily="34" charset="0"/>
              </a:rPr>
              <a:t>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// </a:t>
            </a:r>
            <a:r>
              <a:rPr lang="ko-KR" altLang="en-US" sz="1400" dirty="0">
                <a:latin typeface="Trebuchet MS" panose="020B0603020202020204" pitchFamily="34" charset="0"/>
              </a:rPr>
              <a:t>왼쪽 괄호를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만날때까지</a:t>
            </a:r>
            <a:r>
              <a:rPr lang="ko-KR" altLang="en-US" sz="1400" dirty="0">
                <a:latin typeface="Trebuchet MS" panose="020B0603020202020204" pitchFamily="34" charset="0"/>
              </a:rPr>
              <a:t>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while (</a:t>
            </a:r>
            <a:r>
              <a:rPr lang="en-US" altLang="ko-KR" sz="1400" dirty="0" err="1">
                <a:latin typeface="Trebuchet MS" panose="020B0603020202020204" pitchFamily="34" charset="0"/>
              </a:rPr>
              <a:t>top_op</a:t>
            </a:r>
            <a:r>
              <a:rPr lang="en-US" altLang="ko-KR" sz="1400" dirty="0">
                <a:latin typeface="Trebuchet MS" panose="020B0603020202020204" pitchFamily="34" charset="0"/>
              </a:rPr>
              <a:t> != '(')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("%c", </a:t>
            </a:r>
            <a:r>
              <a:rPr lang="en-US" altLang="ko-KR" sz="1400" dirty="0" err="1">
                <a:latin typeface="Trebuchet MS" panose="020B0603020202020204" pitchFamily="34" charset="0"/>
              </a:rPr>
              <a:t>top_op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top_op</a:t>
            </a:r>
            <a:r>
              <a:rPr lang="en-US" altLang="ko-KR" sz="1400" dirty="0">
                <a:latin typeface="Trebuchet MS" panose="020B0603020202020204" pitchFamily="34" charset="0"/>
              </a:rPr>
              <a:t>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default:		// </a:t>
            </a:r>
            <a:r>
              <a:rPr lang="ko-KR" altLang="en-US" sz="1400" dirty="0" err="1">
                <a:latin typeface="Trebuchet MS" panose="020B0603020202020204" pitchFamily="34" charset="0"/>
              </a:rPr>
              <a:t>피연산자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("%c",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(&amp;s))	// </a:t>
            </a:r>
            <a:r>
              <a:rPr lang="ko-KR" altLang="en-US" sz="1400" dirty="0">
                <a:latin typeface="Trebuchet MS" panose="020B0603020202020204" pitchFamily="34" charset="0"/>
              </a:rPr>
              <a:t>스택에 저장된 연산자들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("%c",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8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시스템 스택을 이용한 함수 호출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673805"/>
            <a:ext cx="2731060" cy="26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9" y="4307587"/>
            <a:ext cx="65246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6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583795"/>
            <a:ext cx="7043737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char *s = "(2+3)*4+9";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중위표시수식 </a:t>
            </a:r>
            <a:r>
              <a:rPr lang="en-US" altLang="ko-KR" sz="1400" dirty="0">
                <a:latin typeface="Trebuchet MS" panose="020B0603020202020204" pitchFamily="34" charset="0"/>
              </a:rPr>
              <a:t>%s \n", 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후위표시수식 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infix_to_postfix</a:t>
            </a:r>
            <a:r>
              <a:rPr lang="en-US" altLang="ko-KR" sz="1400" dirty="0">
                <a:latin typeface="Trebuchet MS" panose="020B0603020202020204" pitchFamily="34" charset="0"/>
              </a:rPr>
              <a:t>(s);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1580" y="4284095"/>
            <a:ext cx="7043738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중위표시수식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(2+3)*4+9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후위표시수식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23+4*9+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22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미로탐색문제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체계적인 방법 필요</a:t>
            </a:r>
          </a:p>
          <a:p>
            <a:pPr eaLnBrk="1" hangingPunct="1"/>
            <a:r>
              <a:rPr lang="ko-KR" altLang="en-US" smtClean="0"/>
              <a:t>현재의 위치에서 가능한 방향을 스택에 저장해놓았다가 막다른 길을 만나면 스택에서 다음 탐색 위치를 꺼낸다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3068960"/>
            <a:ext cx="50292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98630"/>
            <a:ext cx="4557438" cy="639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미로탐색 알고리즘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373062" y="1898830"/>
            <a:ext cx="8397875" cy="2374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스택 </a:t>
            </a:r>
            <a:r>
              <a:rPr lang="en-US" altLang="ko-KR" sz="1400">
                <a:latin typeface="Trebuchet MS" panose="020B0603020202020204" pitchFamily="34" charset="0"/>
              </a:rPr>
              <a:t>s</a:t>
            </a:r>
            <a:r>
              <a:rPr lang="ko-KR" altLang="en-US" sz="1400">
                <a:latin typeface="Trebuchet MS" panose="020B0603020202020204" pitchFamily="34" charset="0"/>
              </a:rPr>
              <a:t>과 출구의 위치 </a:t>
            </a:r>
            <a:r>
              <a:rPr lang="en-US" altLang="ko-KR" sz="1400">
                <a:latin typeface="Trebuchet MS" panose="020B0603020202020204" pitchFamily="34" charset="0"/>
              </a:rPr>
              <a:t>x, </a:t>
            </a:r>
            <a:r>
              <a:rPr lang="ko-KR" altLang="en-US" sz="1400">
                <a:latin typeface="Trebuchet MS" panose="020B0603020202020204" pitchFamily="34" charset="0"/>
              </a:rPr>
              <a:t>현재 생쥐의 위치를 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while( </a:t>
            </a:r>
            <a:r>
              <a:rPr lang="ko-KR" altLang="en-US" sz="1400">
                <a:latin typeface="Trebuchet MS" panose="020B0603020202020204" pitchFamily="34" charset="0"/>
              </a:rPr>
              <a:t>현재의 위치가 출구가 아니면 </a:t>
            </a:r>
            <a:r>
              <a:rPr lang="en-US" altLang="ko-KR" sz="140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  do  </a:t>
            </a:r>
            <a:r>
              <a:rPr lang="ko-KR" altLang="en-US" sz="1400">
                <a:latin typeface="Trebuchet MS" panose="020B0603020202020204" pitchFamily="34" charset="0"/>
              </a:rPr>
              <a:t>현재위치를 방문한 것으로 표기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      </a:t>
            </a:r>
            <a:r>
              <a:rPr lang="en-US" altLang="ko-KR" sz="1400">
                <a:latin typeface="Trebuchet MS" panose="020B0603020202020204" pitchFamily="34" charset="0"/>
              </a:rPr>
              <a:t>if( </a:t>
            </a:r>
            <a:r>
              <a:rPr lang="ko-KR" altLang="en-US" sz="1400">
                <a:latin typeface="Trebuchet MS" panose="020B0603020202020204" pitchFamily="34" charset="0"/>
              </a:rPr>
              <a:t>현재위치의 위</a:t>
            </a:r>
            <a:r>
              <a:rPr lang="en-US" altLang="ko-KR" sz="1400">
                <a:latin typeface="Trebuchet MS" panose="020B0603020202020204" pitchFamily="34" charset="0"/>
              </a:rPr>
              <a:t>, </a:t>
            </a:r>
            <a:r>
              <a:rPr lang="ko-KR" altLang="en-US" sz="1400">
                <a:latin typeface="Trebuchet MS" panose="020B0603020202020204" pitchFamily="34" charset="0"/>
              </a:rPr>
              <a:t>아래</a:t>
            </a:r>
            <a:r>
              <a:rPr lang="en-US" altLang="ko-KR" sz="1400">
                <a:latin typeface="Trebuchet MS" panose="020B0603020202020204" pitchFamily="34" charset="0"/>
              </a:rPr>
              <a:t>, </a:t>
            </a:r>
            <a:r>
              <a:rPr lang="ko-KR" altLang="en-US" sz="1400">
                <a:latin typeface="Trebuchet MS" panose="020B0603020202020204" pitchFamily="34" charset="0"/>
              </a:rPr>
              <a:t>왼쪽</a:t>
            </a:r>
            <a:r>
              <a:rPr lang="en-US" altLang="ko-KR" sz="1400">
                <a:latin typeface="Trebuchet MS" panose="020B0603020202020204" pitchFamily="34" charset="0"/>
              </a:rPr>
              <a:t>, </a:t>
            </a:r>
            <a:r>
              <a:rPr lang="ko-KR" altLang="en-US" sz="1400">
                <a:latin typeface="Trebuchet MS" panose="020B0603020202020204" pitchFamily="34" charset="0"/>
              </a:rPr>
              <a:t>오른쪽 위치가 아직 방문되지 않았고 갈수 있으면 </a:t>
            </a:r>
            <a:r>
              <a:rPr lang="en-US" altLang="ko-KR" sz="140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        then </a:t>
            </a:r>
            <a:r>
              <a:rPr lang="ko-KR" altLang="en-US" sz="1400">
                <a:latin typeface="Trebuchet MS" panose="020B0603020202020204" pitchFamily="34" charset="0"/>
              </a:rPr>
              <a:t>그 위치들을 스택에 </a:t>
            </a:r>
            <a:r>
              <a:rPr lang="en-US" altLang="ko-KR" sz="1400">
                <a:latin typeface="Trebuchet MS" panose="020B0603020202020204" pitchFamily="34" charset="0"/>
              </a:rPr>
              <a:t>push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      if( is_empty(s) 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         then </a:t>
            </a:r>
            <a:r>
              <a:rPr lang="ko-KR" altLang="en-US" sz="1400">
                <a:latin typeface="Trebuchet MS" panose="020B0603020202020204" pitchFamily="34" charset="0"/>
              </a:rPr>
              <a:t>실패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         </a:t>
            </a:r>
            <a:r>
              <a:rPr lang="en-US" altLang="ko-KR" sz="1400">
                <a:latin typeface="Trebuchet MS" panose="020B0603020202020204" pitchFamily="34" charset="0"/>
              </a:rPr>
              <a:t>else </a:t>
            </a:r>
            <a:r>
              <a:rPr lang="ko-KR" altLang="en-US" sz="1400">
                <a:latin typeface="Trebuchet MS" panose="020B0603020202020204" pitchFamily="34" charset="0"/>
              </a:rPr>
              <a:t>스택에서 하나의 위치를 꺼내어 현재 위치로 만든다</a:t>
            </a:r>
            <a:r>
              <a:rPr lang="en-US" altLang="ko-KR" sz="1400">
                <a:latin typeface="Trebuchet MS" panose="020B0603020202020204" pitchFamily="34" charset="0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성공</a:t>
            </a:r>
            <a:r>
              <a:rPr lang="en-US" altLang="ko-KR" sz="1400">
                <a:latin typeface="Trebuchet MS" panose="020B0603020202020204" pitchFamily="34" charset="0"/>
              </a:rPr>
              <a:t>;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프로그램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90410" y="1496687"/>
            <a:ext cx="8397875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ko-KR" altLang="en-US" sz="1400" dirty="0">
                <a:latin typeface="Trebuchet MS" panose="020B0603020202020204" pitchFamily="34" charset="0"/>
              </a:rPr>
              <a:t>에서 스택 코드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...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		// </a:t>
            </a:r>
            <a:r>
              <a:rPr lang="ko-KR" altLang="en-US" sz="1400" dirty="0">
                <a:latin typeface="Trebuchet MS" panose="020B0603020202020204" pitchFamily="34" charset="0"/>
              </a:rPr>
              <a:t>교체</a:t>
            </a:r>
            <a:r>
              <a:rPr lang="en-US" altLang="ko-KR" sz="1400" dirty="0">
                <a:latin typeface="Trebuchet MS" panose="020B0603020202020204" pitchFamily="34" charset="0"/>
              </a:rPr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short 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short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ko-KR" altLang="en-US" sz="1400" dirty="0">
                <a:latin typeface="Trebuchet MS" panose="020B0603020202020204" pitchFamily="34" charset="0"/>
              </a:rPr>
              <a:t>에서 스택 코드 추가 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here = { 1,0 }, entry = { 1,0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char maze[MAZE_SIZE][MAZE_SIZE] =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{ '1', '1', '1', '1', '1', '1' 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 'e', '0', '1', '0', '0', '1' 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 '1', '0', '0', '0', '1', '1' 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 '1', '0', '1', '0', '1', '1' 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 '1', '0', '1', '0', '0', 'x' 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 '1', '1', '1', '1', '1', '1' 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프로그램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598484" y="979622"/>
            <a:ext cx="8397875" cy="57369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위치를 스택에 삽입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push_loc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c)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(r &lt; 0 || c &lt; 0) 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(maze[r][c] != '1' &amp;&amp; maze[r][c] != '.')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tmp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tmp.r</a:t>
            </a:r>
            <a:r>
              <a:rPr lang="en-US" altLang="ko-KR" sz="1400" dirty="0">
                <a:latin typeface="Trebuchet MS" panose="020B0603020202020204" pitchFamily="34" charset="0"/>
              </a:rPr>
              <a:t> = 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tmp.c</a:t>
            </a:r>
            <a:r>
              <a:rPr lang="en-US" altLang="ko-KR" sz="1400" dirty="0">
                <a:latin typeface="Trebuchet MS" panose="020B0603020202020204" pitchFamily="34" charset="0"/>
              </a:rPr>
              <a:t> =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push(s, </a:t>
            </a:r>
            <a:r>
              <a:rPr lang="en-US" altLang="ko-KR" sz="1400" dirty="0" err="1">
                <a:latin typeface="Trebuchet MS" panose="020B0603020202020204" pitchFamily="34" charset="0"/>
              </a:rPr>
              <a:t>tmp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미로를 화면에 출력한다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maze_print</a:t>
            </a:r>
            <a:r>
              <a:rPr lang="en-US" altLang="ko-KR" sz="1400" dirty="0">
                <a:latin typeface="Trebuchet MS" panose="020B0603020202020204" pitchFamily="34" charset="0"/>
              </a:rPr>
              <a:t>(char maze[MAZE_SIZE][MAZE_SIZE])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 = 0; r &lt; MAZE_SIZE; r++)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c = 0; c &lt; MAZE_SIZE;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c++</a:t>
            </a:r>
            <a:r>
              <a:rPr lang="en-US" altLang="ko-KR" sz="1400" dirty="0">
                <a:latin typeface="Trebuchet MS" panose="020B0603020202020204" pitchFamily="34" charset="0"/>
              </a:rPr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("%c", maze[r][c]);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프로그램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90410" y="1448780"/>
            <a:ext cx="8397875" cy="41862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r,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</a:rPr>
              <a:t>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here = entry;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(maze[</a:t>
            </a:r>
            <a:r>
              <a:rPr lang="en-US" altLang="ko-KR" sz="1400" dirty="0" err="1">
                <a:latin typeface="Trebuchet MS" panose="020B0603020202020204" pitchFamily="34" charset="0"/>
              </a:rPr>
              <a:t>here.r</a:t>
            </a:r>
            <a:r>
              <a:rPr lang="en-US" altLang="ko-KR" sz="1400" dirty="0">
                <a:latin typeface="Trebuchet MS" panose="020B0603020202020204" pitchFamily="34" charset="0"/>
              </a:rPr>
              <a:t>][</a:t>
            </a:r>
            <a:r>
              <a:rPr lang="en-US" altLang="ko-KR" sz="1400" dirty="0" err="1">
                <a:latin typeface="Trebuchet MS" panose="020B0603020202020204" pitchFamily="34" charset="0"/>
              </a:rPr>
              <a:t>here.c</a:t>
            </a:r>
            <a:r>
              <a:rPr lang="en-US" altLang="ko-KR" sz="1400" dirty="0">
                <a:latin typeface="Trebuchet MS" panose="020B0603020202020204" pitchFamily="34" charset="0"/>
              </a:rPr>
              <a:t>] != 'x')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 = </a:t>
            </a:r>
            <a:r>
              <a:rPr lang="en-US" altLang="ko-KR" sz="1400" dirty="0" err="1">
                <a:latin typeface="Trebuchet MS" panose="020B0603020202020204" pitchFamily="34" charset="0"/>
              </a:rPr>
              <a:t>here.r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c = </a:t>
            </a:r>
            <a:r>
              <a:rPr lang="en-US" altLang="ko-KR" sz="1400" dirty="0" err="1">
                <a:latin typeface="Trebuchet MS" panose="020B0603020202020204" pitchFamily="34" charset="0"/>
              </a:rPr>
              <a:t>here.c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maze[r][c] = '.';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maze_print</a:t>
            </a:r>
            <a:r>
              <a:rPr lang="en-US" altLang="ko-KR" sz="1400" dirty="0">
                <a:latin typeface="Trebuchet MS" panose="020B0603020202020204" pitchFamily="34" charset="0"/>
              </a:rPr>
              <a:t>(maze);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push_loc</a:t>
            </a:r>
            <a:r>
              <a:rPr lang="en-US" altLang="ko-KR" sz="1400" dirty="0">
                <a:latin typeface="Trebuchet MS" panose="020B0603020202020204" pitchFamily="34" charset="0"/>
              </a:rPr>
              <a:t>(&amp;s, r - 1, 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push_loc</a:t>
            </a:r>
            <a:r>
              <a:rPr lang="en-US" altLang="ko-KR" sz="1400" dirty="0">
                <a:latin typeface="Trebuchet MS" panose="020B0603020202020204" pitchFamily="34" charset="0"/>
              </a:rPr>
              <a:t>(&amp;s, r + 1, 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push_loc</a:t>
            </a:r>
            <a:r>
              <a:rPr lang="en-US" altLang="ko-KR" sz="1400" dirty="0">
                <a:latin typeface="Trebuchet MS" panose="020B0603020202020204" pitchFamily="34" charset="0"/>
              </a:rPr>
              <a:t>(&amp;s, r, c - 1);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push_loc</a:t>
            </a:r>
            <a:r>
              <a:rPr lang="en-US" altLang="ko-KR" sz="1400" dirty="0">
                <a:latin typeface="Trebuchet MS" panose="020B0603020202020204" pitchFamily="34" charset="0"/>
              </a:rPr>
              <a:t>(&amp;s, r, c + 1);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프로그램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90410" y="1718810"/>
            <a:ext cx="8397875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실패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here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성공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11760" y="1853825"/>
            <a:ext cx="35147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7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 추상데이터타입</a:t>
            </a:r>
            <a:r>
              <a:rPr lang="en-US" altLang="ko-KR" smtClean="0"/>
              <a:t>(ADT)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76545" y="1448780"/>
            <a:ext cx="8145463" cy="49244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600" dirty="0">
                <a:latin typeface="Trebuchet MS" panose="020B0603020202020204" pitchFamily="34" charset="0"/>
              </a:rPr>
              <a:t>∙객체</a:t>
            </a:r>
            <a:r>
              <a:rPr lang="en-US" altLang="ko-KR" sz="1600" dirty="0">
                <a:latin typeface="Trebuchet MS" panose="020B0603020202020204" pitchFamily="34" charset="0"/>
              </a:rPr>
              <a:t>: 0</a:t>
            </a:r>
            <a:r>
              <a:rPr lang="ko-KR" altLang="en-US" sz="1600" dirty="0">
                <a:latin typeface="Trebuchet MS" panose="020B0603020202020204" pitchFamily="34" charset="0"/>
              </a:rPr>
              <a:t>개 이상의 원소를 가지는 유한 선형 리스트</a:t>
            </a:r>
          </a:p>
          <a:p>
            <a:r>
              <a:rPr lang="ko-KR" altLang="en-US" sz="1600" dirty="0">
                <a:latin typeface="Trebuchet MS" panose="020B0603020202020204" pitchFamily="34" charset="0"/>
              </a:rPr>
              <a:t>∙연산</a:t>
            </a:r>
            <a:r>
              <a:rPr lang="en-US" altLang="ko-KR" sz="1600" dirty="0">
                <a:latin typeface="Trebuchet MS" panose="020B0603020202020204" pitchFamily="34" charset="0"/>
              </a:rPr>
              <a:t>: 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create(size) ::= </a:t>
            </a:r>
            <a:r>
              <a:rPr lang="ko-KR" altLang="en-US" sz="1600" dirty="0">
                <a:latin typeface="Trebuchet MS" panose="020B0603020202020204" pitchFamily="34" charset="0"/>
              </a:rPr>
              <a:t>최대 크기가 </a:t>
            </a:r>
            <a:r>
              <a:rPr lang="en-US" altLang="ko-KR" sz="1600" dirty="0">
                <a:latin typeface="Trebuchet MS" panose="020B0603020202020204" pitchFamily="34" charset="0"/>
              </a:rPr>
              <a:t>size</a:t>
            </a:r>
            <a:r>
              <a:rPr lang="ko-KR" altLang="en-US" sz="1600" dirty="0">
                <a:latin typeface="Trebuchet MS" panose="020B0603020202020204" pitchFamily="34" charset="0"/>
              </a:rPr>
              <a:t>인 공백 스택을 생성한다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(s)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</a:t>
            </a:r>
            <a:r>
              <a:rPr lang="ko-KR" altLang="en-US" sz="1600" dirty="0">
                <a:latin typeface="Trebuchet MS" panose="020B0603020202020204" pitchFamily="34" charset="0"/>
              </a:rPr>
              <a:t>스택의 </a:t>
            </a:r>
            <a:r>
              <a:rPr lang="ko-KR" altLang="en-US" sz="1600" dirty="0" err="1">
                <a:latin typeface="Trebuchet MS" panose="020B0603020202020204" pitchFamily="34" charset="0"/>
              </a:rPr>
              <a:t>원소수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== size) return TRUE;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return FALSE;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(s)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</a:t>
            </a:r>
            <a:r>
              <a:rPr lang="ko-KR" altLang="en-US" sz="1600" dirty="0">
                <a:latin typeface="Trebuchet MS" panose="020B0603020202020204" pitchFamily="34" charset="0"/>
              </a:rPr>
              <a:t>스택의 </a:t>
            </a:r>
            <a:r>
              <a:rPr lang="ko-KR" altLang="en-US" sz="1600" dirty="0" err="1">
                <a:latin typeface="Trebuchet MS" panose="020B0603020202020204" pitchFamily="34" charset="0"/>
              </a:rPr>
              <a:t>원소수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== 0) return TRUE;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return FALSE;</a:t>
            </a:r>
          </a:p>
          <a:p>
            <a:endParaRPr lang="en-US" altLang="ko-KR" sz="1600" dirty="0">
              <a:latin typeface="Trebuchet MS" panose="020B0603020202020204" pitchFamily="34" charset="0"/>
            </a:endParaRP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push(s, item)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 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(s) ) return ERROR_STACKFULL;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</a:t>
            </a:r>
            <a:r>
              <a:rPr lang="ko-KR" altLang="en-US" sz="1600" dirty="0">
                <a:latin typeface="Trebuchet MS" panose="020B0603020202020204" pitchFamily="34" charset="0"/>
              </a:rPr>
              <a:t>스택의 맨 위에 </a:t>
            </a:r>
            <a:r>
              <a:rPr lang="en-US" altLang="ko-KR" sz="1600" dirty="0">
                <a:latin typeface="Trebuchet MS" panose="020B0603020202020204" pitchFamily="34" charset="0"/>
              </a:rPr>
              <a:t>item</a:t>
            </a:r>
            <a:r>
              <a:rPr lang="ko-KR" altLang="en-US" sz="1600" dirty="0">
                <a:latin typeface="Trebuchet MS" panose="020B0603020202020204" pitchFamily="34" charset="0"/>
              </a:rPr>
              <a:t>을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pop(s)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(s) ) return ERROR_STACKEMPTY;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</a:t>
            </a:r>
            <a:r>
              <a:rPr lang="ko-KR" altLang="en-US" sz="1600" dirty="0">
                <a:latin typeface="Trebuchet MS" panose="020B0603020202020204" pitchFamily="34" charset="0"/>
              </a:rPr>
              <a:t>스택의 맨 위의 원소를 제거해서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peek(s)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(s) ) return ERROR_STACKEMPTY;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</a:t>
            </a:r>
            <a:r>
              <a:rPr lang="ko-KR" altLang="en-US" sz="1600" dirty="0">
                <a:latin typeface="Trebuchet MS" panose="020B0603020202020204" pitchFamily="34" charset="0"/>
              </a:rPr>
              <a:t>스택의 맨 위의 원소를 제거하지 않고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연산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push(): </a:t>
            </a:r>
            <a:r>
              <a:rPr lang="ko-KR" altLang="en-US" smtClean="0"/>
              <a:t>스택에</a:t>
            </a:r>
            <a:r>
              <a:rPr lang="en-US" altLang="ko-KR" smtClean="0"/>
              <a:t> </a:t>
            </a:r>
            <a:r>
              <a:rPr lang="ko-KR" altLang="en-US" smtClean="0"/>
              <a:t>데이터를 추가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pop(): </a:t>
            </a:r>
            <a:r>
              <a:rPr lang="ko-KR" altLang="en-US" smtClean="0"/>
              <a:t>스택에서 데이터를 삭제</a:t>
            </a:r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023955"/>
            <a:ext cx="781050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연산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is_empty</a:t>
            </a:r>
            <a:r>
              <a:rPr lang="en-US" altLang="ko-KR" dirty="0" smtClean="0"/>
              <a:t>(s): </a:t>
            </a:r>
            <a:r>
              <a:rPr lang="ko-KR" altLang="en-US" dirty="0" smtClean="0"/>
              <a:t>스택이 공백상태인지 검사</a:t>
            </a:r>
          </a:p>
          <a:p>
            <a:pPr eaLnBrk="1" hangingPunct="1"/>
            <a:r>
              <a:rPr lang="en-US" altLang="ko-KR" dirty="0" err="1" smtClean="0"/>
              <a:t>is_full</a:t>
            </a:r>
            <a:r>
              <a:rPr lang="en-US" altLang="ko-KR" dirty="0" smtClean="0"/>
              <a:t>(s): </a:t>
            </a:r>
            <a:r>
              <a:rPr lang="ko-KR" altLang="en-US" dirty="0" smtClean="0"/>
              <a:t>스택이 포화상태인지 검사</a:t>
            </a:r>
          </a:p>
          <a:p>
            <a:pPr eaLnBrk="1" hangingPunct="1"/>
            <a:r>
              <a:rPr lang="en-US" altLang="ko-KR" dirty="0" smtClean="0"/>
              <a:t>create(): </a:t>
            </a:r>
            <a:r>
              <a:rPr lang="ko-KR" altLang="en-US" dirty="0" smtClean="0"/>
              <a:t>스택을 생성 </a:t>
            </a:r>
          </a:p>
          <a:p>
            <a:pPr eaLnBrk="1" hangingPunct="1"/>
            <a:r>
              <a:rPr lang="en-US" altLang="ko-KR" dirty="0" smtClean="0"/>
              <a:t>peek(s): </a:t>
            </a:r>
            <a:r>
              <a:rPr lang="ko-KR" altLang="en-US" dirty="0" smtClean="0"/>
              <a:t>요소를 스택에서 삭제하지 않고 보기만 하는 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		       </a:t>
            </a:r>
            <a:r>
              <a:rPr lang="ko-KR" altLang="en-US" dirty="0" smtClean="0"/>
              <a:t>연산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)pop </a:t>
            </a:r>
            <a:r>
              <a:rPr lang="ko-KR" altLang="en-US" dirty="0" smtClean="0"/>
              <a:t>연산은 요소를 스택에서 완전히 삭제하면서 가져온다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배열을 이용한 스택의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배열 </a:t>
            </a:r>
            <a:r>
              <a:rPr lang="en-US" altLang="ko-KR" sz="2000" dirty="0" smtClean="0"/>
              <a:t>stack[ ]</a:t>
            </a:r>
          </a:p>
          <a:p>
            <a:pPr eaLnBrk="1" hangingPunct="1"/>
            <a:r>
              <a:rPr lang="ko-KR" altLang="en-US" sz="2000" dirty="0" smtClean="0"/>
              <a:t>스택에서 가장 최근에 입력되었던 자료를 가리키는 </a:t>
            </a:r>
            <a:r>
              <a:rPr lang="en-US" altLang="ko-KR" sz="2000" dirty="0" smtClean="0"/>
              <a:t>top </a:t>
            </a:r>
            <a:r>
              <a:rPr lang="ko-KR" altLang="en-US" sz="2000" dirty="0" smtClean="0"/>
              <a:t>변수</a:t>
            </a:r>
          </a:p>
          <a:p>
            <a:pPr eaLnBrk="1" hangingPunct="1"/>
            <a:r>
              <a:rPr lang="ko-KR" altLang="en-US" sz="2000" dirty="0" smtClean="0"/>
              <a:t>가장 먼저 들어온 요소는 </a:t>
            </a:r>
            <a:r>
              <a:rPr lang="en-US" altLang="ko-KR" sz="2000" dirty="0" smtClean="0"/>
              <a:t>stack[0]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가장 최근에 들어온 요소는 </a:t>
            </a:r>
            <a:endParaRPr lang="en-US" altLang="ko-KR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	stack[top]</a:t>
            </a:r>
            <a:r>
              <a:rPr lang="ko-KR" altLang="en-US" sz="2000" dirty="0" smtClean="0"/>
              <a:t>에 저장</a:t>
            </a:r>
          </a:p>
          <a:p>
            <a:pPr eaLnBrk="1" hangingPunct="1"/>
            <a:r>
              <a:rPr lang="ko-KR" altLang="en-US" sz="2000" dirty="0" smtClean="0"/>
              <a:t>스택이 공백상태이면 </a:t>
            </a:r>
            <a:r>
              <a:rPr lang="en-US" altLang="ko-KR" sz="2000" dirty="0" smtClean="0"/>
              <a:t>top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-1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55" y="3203975"/>
            <a:ext cx="32385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15557</TotalTime>
  <Words>814</Words>
  <Application>Microsoft Office PowerPoint</Application>
  <PresentationFormat>화면 슬라이드 쇼(4:3)</PresentationFormat>
  <Paragraphs>729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1" baseType="lpstr">
      <vt:lpstr>HY얕은샘물M</vt:lpstr>
      <vt:lpstr>HY엽서L</vt:lpstr>
      <vt:lpstr>HY엽서M</vt:lpstr>
      <vt:lpstr>굴림</vt:lpstr>
      <vt:lpstr>한컴바탕</vt:lpstr>
      <vt:lpstr>Arial</vt:lpstr>
      <vt:lpstr>Lucida Console</vt:lpstr>
      <vt:lpstr>Symbol</vt:lpstr>
      <vt:lpstr>Trebuchet MS</vt:lpstr>
      <vt:lpstr>Tw Cen MT</vt:lpstr>
      <vt:lpstr>Wingdings</vt:lpstr>
      <vt:lpstr>Wingdings 2</vt:lpstr>
      <vt:lpstr>가을</vt:lpstr>
      <vt:lpstr>4장  스택</vt:lpstr>
      <vt:lpstr>스택이란?</vt:lpstr>
      <vt:lpstr>스택의 특징</vt:lpstr>
      <vt:lpstr>스택의 구조</vt:lpstr>
      <vt:lpstr>예제: 시스템 스택을 이용한 함수 호출</vt:lpstr>
      <vt:lpstr>스택 추상데이터타입(ADT)</vt:lpstr>
      <vt:lpstr>스택의 연산</vt:lpstr>
      <vt:lpstr>스택의 연산</vt:lpstr>
      <vt:lpstr>배열을 이용한 스택의 구현</vt:lpstr>
      <vt:lpstr>is_empty, is_full 연산의 구현</vt:lpstr>
      <vt:lpstr>push 연산</vt:lpstr>
      <vt:lpstr>pop 연산</vt:lpstr>
      <vt:lpstr>전역 변수로 구현하는 방법</vt:lpstr>
      <vt:lpstr>전역 변수로 구현하는 방법</vt:lpstr>
      <vt:lpstr>전역 변수로 구현하는 방법</vt:lpstr>
      <vt:lpstr>구조체 배열 사용하기</vt:lpstr>
      <vt:lpstr>구조체 배열 사용하기</vt:lpstr>
      <vt:lpstr>구조체 배열 사용하기</vt:lpstr>
      <vt:lpstr>동적 스택</vt:lpstr>
      <vt:lpstr>동적 배열 스택</vt:lpstr>
      <vt:lpstr>동적 배열 스택</vt:lpstr>
      <vt:lpstr>스택의 응용: 괄호검사</vt:lpstr>
      <vt:lpstr>스택을 이용한 괄호 검사</vt:lpstr>
      <vt:lpstr>알고리즘</vt:lpstr>
      <vt:lpstr>괄호 검사 알고리즘</vt:lpstr>
      <vt:lpstr>괄호 검사 프로그램</vt:lpstr>
      <vt:lpstr>PowerPoint 프레젠테이션</vt:lpstr>
      <vt:lpstr>PowerPoint 프레젠테이션</vt:lpstr>
      <vt:lpstr>수식의 계산</vt:lpstr>
      <vt:lpstr>후위 표기식의 계산</vt:lpstr>
      <vt:lpstr>PowerPoint 프레젠테이션</vt:lpstr>
      <vt:lpstr>후위 표기식 계산 알고리즘</vt:lpstr>
      <vt:lpstr>후위 표기식 계산</vt:lpstr>
      <vt:lpstr>후위 표기식 계산</vt:lpstr>
      <vt:lpstr>PowerPoint 프레젠테이션</vt:lpstr>
      <vt:lpstr>중위표기식-&gt;후위표기식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프로그램</vt:lpstr>
      <vt:lpstr>프로그램</vt:lpstr>
      <vt:lpstr>프로그램</vt:lpstr>
      <vt:lpstr>PowerPoint 프레젠테이션</vt:lpstr>
      <vt:lpstr>미로탐색문제</vt:lpstr>
      <vt:lpstr>PowerPoint 프레젠테이션</vt:lpstr>
      <vt:lpstr>미로탐색 알고리즘</vt:lpstr>
      <vt:lpstr>미로 프로그램</vt:lpstr>
      <vt:lpstr>미로 프로그램</vt:lpstr>
      <vt:lpstr>미로 프로그램</vt:lpstr>
      <vt:lpstr>미로 프로그램</vt:lpstr>
      <vt:lpstr>실행결과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Windows 사용자</cp:lastModifiedBy>
  <cp:revision>224</cp:revision>
  <dcterms:created xsi:type="dcterms:W3CDTF">2004-02-19T02:52:38Z</dcterms:created>
  <dcterms:modified xsi:type="dcterms:W3CDTF">2019-02-20T01:19:25Z</dcterms:modified>
</cp:coreProperties>
</file>