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92" r:id="rId2"/>
    <p:sldId id="287" r:id="rId3"/>
    <p:sldId id="315" r:id="rId4"/>
    <p:sldId id="316" r:id="rId5"/>
    <p:sldId id="319" r:id="rId6"/>
    <p:sldId id="320" r:id="rId7"/>
    <p:sldId id="32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26" r:id="rId16"/>
    <p:sldId id="327" r:id="rId17"/>
    <p:sldId id="380" r:id="rId18"/>
    <p:sldId id="328" r:id="rId19"/>
    <p:sldId id="381" r:id="rId20"/>
    <p:sldId id="329" r:id="rId21"/>
    <p:sldId id="330" r:id="rId22"/>
    <p:sldId id="382" r:id="rId23"/>
    <p:sldId id="383" r:id="rId24"/>
    <p:sldId id="384" r:id="rId25"/>
    <p:sldId id="385" r:id="rId26"/>
    <p:sldId id="386" r:id="rId27"/>
    <p:sldId id="361" r:id="rId28"/>
    <p:sldId id="387" r:id="rId29"/>
    <p:sldId id="331" r:id="rId30"/>
    <p:sldId id="388" r:id="rId31"/>
    <p:sldId id="342" r:id="rId32"/>
    <p:sldId id="389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352" r:id="rId45"/>
    <p:sldId id="402" r:id="rId46"/>
    <p:sldId id="353" r:id="rId47"/>
    <p:sldId id="354" r:id="rId48"/>
    <p:sldId id="355" r:id="rId49"/>
    <p:sldId id="403" r:id="rId50"/>
    <p:sldId id="404" r:id="rId51"/>
    <p:sldId id="362" r:id="rId52"/>
    <p:sldId id="363" r:id="rId53"/>
    <p:sldId id="364" r:id="rId54"/>
    <p:sldId id="365" r:id="rId55"/>
    <p:sldId id="366" r:id="rId56"/>
    <p:sldId id="40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E1C48F"/>
    <a:srgbClr val="3366F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CF83F-DA66-4138-B198-06FD521D36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43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75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333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3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574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46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8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4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5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113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6</a:t>
            </a:r>
            <a:r>
              <a:rPr lang="ko-KR" altLang="en-US" dirty="0" smtClean="0">
                <a:latin typeface="+mj-ea"/>
              </a:rPr>
              <a:t>장 연결 리스트 </a:t>
            </a:r>
            <a:r>
              <a:rPr lang="en-US" altLang="ko-KR" dirty="0" smtClean="0">
                <a:latin typeface="+mj-ea"/>
              </a:rPr>
              <a:t>I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160043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if( L-&gt;size &gt;= MAX_LIST_SIZE 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리스트 </a:t>
            </a:r>
            <a:r>
              <a:rPr lang="ko-KR" altLang="en-US" sz="1400" dirty="0" err="1">
                <a:latin typeface="Trebuchet MS" panose="020B0603020202020204" pitchFamily="34" charset="0"/>
              </a:rPr>
              <a:t>오버플로우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L-&gt;array[L-&gt;size++]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2031325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insert(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, element item)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(L) &amp;&amp;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0) &amp;&amp;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&lt;= L-&gt;size))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(L-&gt;size - 1);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&gt;=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--)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+ 1]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 =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L-&gt;size++;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70" y="3848100"/>
            <a:ext cx="3171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267765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delete(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 0 ||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위치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&lt;(L-&gt;size - 1);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L-&gt;size--;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60" y="4653694"/>
            <a:ext cx="3076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정적으로 생성하고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ko-KR" altLang="en-US" sz="1400" dirty="0">
                <a:latin typeface="Trebuchet MS" panose="020B0603020202020204" pitchFamily="34" charset="0"/>
              </a:rPr>
              <a:t>를 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가리키는 포인터를 함수의 매개변수로 전달한다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list;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	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insert(&amp;list, 0, 10);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10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20);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20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insert(&amp;list, 0, 30);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위치에 </a:t>
            </a:r>
            <a:r>
              <a:rPr lang="en-US" altLang="ko-KR" sz="1400" dirty="0">
                <a:latin typeface="Trebuchet MS" panose="020B0603020202020204" pitchFamily="34" charset="0"/>
              </a:rPr>
              <a:t>30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</a:rPr>
              <a:t>(&amp;list, 40);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</a:t>
            </a:r>
            <a:r>
              <a:rPr lang="ko-KR" altLang="en-US" sz="1400" dirty="0">
                <a:latin typeface="Trebuchet MS" panose="020B0603020202020204" pitchFamily="34" charset="0"/>
              </a:rPr>
              <a:t>맨 끝에 </a:t>
            </a:r>
            <a:r>
              <a:rPr lang="en-US" altLang="ko-KR" sz="1400" dirty="0">
                <a:latin typeface="Trebuchet MS" panose="020B0603020202020204" pitchFamily="34" charset="0"/>
              </a:rPr>
              <a:t>40 </a:t>
            </a:r>
            <a:r>
              <a:rPr lang="ko-KR" altLang="en-US" sz="1400" dirty="0">
                <a:latin typeface="Trebuchet MS" panose="020B0603020202020204" pitchFamily="34" charset="0"/>
              </a:rPr>
              <a:t>추가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delete(&amp;list, 0);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(&amp;list);	// 0</a:t>
            </a:r>
            <a:r>
              <a:rPr lang="ko-KR" altLang="en-US" sz="1400" dirty="0">
                <a:latin typeface="Trebuchet MS" panose="020B0603020202020204" pitchFamily="34" charset="0"/>
              </a:rPr>
              <a:t>번째 항목 삭제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return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1169551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30-&gt;20-&gt;10-&gt;40-&gt;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20-&gt;10-&gt;40-&gt;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4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연결된 표현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리스트의 항목들을 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 하는 곳에 분산하여 저장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노드는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필드와 링크 필드로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/>
              <a:t>데이타</a:t>
            </a:r>
            <a:r>
              <a:rPr lang="ko-KR" altLang="en-US" dirty="0" smtClean="0"/>
              <a:t>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리스트의 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값을 저장하는 곳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링크 필드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노드의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저장하는 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837820"/>
            <a:ext cx="3916183" cy="2454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삽입과 삭제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832155"/>
            <a:ext cx="3633047" cy="2324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21" y="1839904"/>
            <a:ext cx="3508543" cy="216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연결된 표현의 장단점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800" y="1719263"/>
            <a:ext cx="4454525" cy="3870325"/>
          </a:xfrm>
        </p:spPr>
        <p:txBody>
          <a:bodyPr/>
          <a:lstStyle/>
          <a:p>
            <a:pPr eaLnBrk="1" hangingPunct="1"/>
            <a:r>
              <a:rPr lang="ko-KR" altLang="en-US" smtClean="0"/>
              <a:t>장점</a:t>
            </a:r>
          </a:p>
          <a:p>
            <a:pPr lvl="1" eaLnBrk="1" hangingPunct="1"/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삭제가 보다 용이하다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연속된 메모리 공간이 필요 없다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크기 제한이 없다</a:t>
            </a:r>
          </a:p>
          <a:p>
            <a:pPr eaLnBrk="1" hangingPunct="1"/>
            <a:r>
              <a:rPr lang="ko-KR" altLang="en-US" smtClean="0"/>
              <a:t>단점</a:t>
            </a:r>
          </a:p>
          <a:p>
            <a:pPr lvl="1" eaLnBrk="1" hangingPunct="1"/>
            <a:r>
              <a:rPr lang="ko-KR" altLang="en-US" smtClean="0"/>
              <a:t>구현이 어렵다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오류가 발생하기 쉽다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노드의 구조</a:t>
            </a:r>
            <a:endParaRPr lang="ko-KR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노드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 필드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 필드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528900"/>
            <a:ext cx="442912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헤드 포인터와 노드의 생성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1620" y="1853825"/>
            <a:ext cx="5991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리스트란</a:t>
            </a:r>
            <a:r>
              <a:rPr lang="en-US" altLang="ko-KR" smtClean="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일상생활에서의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438890"/>
            <a:ext cx="5131181" cy="3531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리스트의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808820"/>
            <a:ext cx="770572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하나의 링크 필드를 이용하여 연결</a:t>
            </a:r>
          </a:p>
          <a:p>
            <a:pPr eaLnBrk="1" hangingPunct="1"/>
            <a:r>
              <a:rPr lang="ko-KR" altLang="en-US" smtClean="0"/>
              <a:t>마지막 노드의 링크 값은 </a:t>
            </a:r>
            <a:r>
              <a:rPr lang="en-US" altLang="ko-KR" smtClean="0"/>
              <a:t>NULL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4" name="Group 37"/>
          <p:cNvGrpSpPr>
            <a:grpSpLocks/>
          </p:cNvGrpSpPr>
          <p:nvPr/>
        </p:nvGrpSpPr>
        <p:grpSpPr bwMode="auto">
          <a:xfrm>
            <a:off x="523875" y="3563938"/>
            <a:ext cx="7497763" cy="561975"/>
            <a:chOff x="527" y="1338"/>
            <a:chExt cx="4723" cy="354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auto">
            <a:xfrm>
              <a:off x="527" y="1338"/>
              <a:ext cx="854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latin typeface="+mn-lt"/>
                  <a:ea typeface="굴림" panose="020B0600000101010101" pitchFamily="50" charset="-127"/>
                </a:rPr>
                <a:t>헤드포인터 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305" y="1534"/>
              <a:ext cx="2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1526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1795" y="1375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905" y="1459"/>
              <a:ext cx="389" cy="134"/>
              <a:chOff x="3581" y="1032"/>
              <a:chExt cx="591" cy="134"/>
            </a:xfrm>
          </p:grpSpPr>
          <p:sp>
            <p:nvSpPr>
              <p:cNvPr id="20514" name="Freeform 10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5" name="Freeform 11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6" name="Freeform 12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0" name="AutoShape 13"/>
            <p:cNvSpPr>
              <a:spLocks noChangeArrowheads="1"/>
            </p:cNvSpPr>
            <p:nvPr/>
          </p:nvSpPr>
          <p:spPr bwMode="auto">
            <a:xfrm>
              <a:off x="2294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491" name="AutoShape 14"/>
            <p:cNvSpPr>
              <a:spLocks noChangeArrowheads="1"/>
            </p:cNvSpPr>
            <p:nvPr/>
          </p:nvSpPr>
          <p:spPr bwMode="auto">
            <a:xfrm>
              <a:off x="2562" y="1384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3148" y="1443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grpSp>
          <p:nvGrpSpPr>
            <p:cNvPr id="20493" name="Group 16"/>
            <p:cNvGrpSpPr>
              <a:grpSpLocks/>
            </p:cNvGrpSpPr>
            <p:nvPr/>
          </p:nvGrpSpPr>
          <p:grpSpPr bwMode="auto">
            <a:xfrm>
              <a:off x="2673" y="1468"/>
              <a:ext cx="389" cy="134"/>
              <a:chOff x="3581" y="1032"/>
              <a:chExt cx="591" cy="134"/>
            </a:xfrm>
          </p:grpSpPr>
          <p:sp>
            <p:nvSpPr>
              <p:cNvPr id="20511" name="Freeform 17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2" name="Freeform 18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3" name="Freeform 19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>
              <a:off x="3079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20495" name="AutoShape 21"/>
            <p:cNvSpPr>
              <a:spLocks noChangeArrowheads="1"/>
            </p:cNvSpPr>
            <p:nvPr/>
          </p:nvSpPr>
          <p:spPr bwMode="auto">
            <a:xfrm>
              <a:off x="3348" y="1375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496" name="Group 22"/>
            <p:cNvGrpSpPr>
              <a:grpSpLocks/>
            </p:cNvGrpSpPr>
            <p:nvPr/>
          </p:nvGrpSpPr>
          <p:grpSpPr bwMode="auto">
            <a:xfrm>
              <a:off x="3458" y="1459"/>
              <a:ext cx="389" cy="134"/>
              <a:chOff x="3581" y="1032"/>
              <a:chExt cx="591" cy="134"/>
            </a:xfrm>
          </p:grpSpPr>
          <p:sp>
            <p:nvSpPr>
              <p:cNvPr id="20508" name="Freeform 23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9" name="Freeform 24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10" name="Freeform 25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20497" name="Text Box 26"/>
            <p:cNvSpPr txBox="1">
              <a:spLocks noChangeArrowheads="1"/>
            </p:cNvSpPr>
            <p:nvPr/>
          </p:nvSpPr>
          <p:spPr bwMode="auto">
            <a:xfrm>
              <a:off x="4728" y="1427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498" name="AutoShape 27"/>
            <p:cNvSpPr>
              <a:spLocks noChangeArrowheads="1"/>
            </p:cNvSpPr>
            <p:nvPr/>
          </p:nvSpPr>
          <p:spPr bwMode="auto">
            <a:xfrm>
              <a:off x="4660" y="1359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20499" name="AutoShape 28"/>
            <p:cNvSpPr>
              <a:spLocks noChangeArrowheads="1"/>
            </p:cNvSpPr>
            <p:nvPr/>
          </p:nvSpPr>
          <p:spPr bwMode="auto">
            <a:xfrm>
              <a:off x="4929" y="1359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20500" name="Text Box 29"/>
            <p:cNvSpPr txBox="1">
              <a:spLocks noChangeArrowheads="1"/>
            </p:cNvSpPr>
            <p:nvPr/>
          </p:nvSpPr>
          <p:spPr bwMode="auto">
            <a:xfrm>
              <a:off x="4908" y="1472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1" name="Text Box 30"/>
            <p:cNvSpPr txBox="1">
              <a:spLocks noChangeArrowheads="1"/>
            </p:cNvSpPr>
            <p:nvPr/>
          </p:nvSpPr>
          <p:spPr bwMode="auto">
            <a:xfrm>
              <a:off x="3934" y="1434"/>
              <a:ext cx="3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20502" name="AutoShape 31"/>
            <p:cNvSpPr>
              <a:spLocks noChangeArrowheads="1"/>
            </p:cNvSpPr>
            <p:nvPr/>
          </p:nvSpPr>
          <p:spPr bwMode="auto">
            <a:xfrm>
              <a:off x="3866" y="1366"/>
              <a:ext cx="319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+mn-lt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20503" name="AutoShape 32"/>
            <p:cNvSpPr>
              <a:spLocks noChangeArrowheads="1"/>
            </p:cNvSpPr>
            <p:nvPr/>
          </p:nvSpPr>
          <p:spPr bwMode="auto">
            <a:xfrm>
              <a:off x="4134" y="1366"/>
              <a:ext cx="320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+mn-lt"/>
                <a:ea typeface="굴림" panose="020B0600000101010101" pitchFamily="50" charset="-127"/>
              </a:endParaRPr>
            </a:p>
          </p:txBody>
        </p:sp>
        <p:grpSp>
          <p:nvGrpSpPr>
            <p:cNvPr id="20504" name="Group 33"/>
            <p:cNvGrpSpPr>
              <a:grpSpLocks/>
            </p:cNvGrpSpPr>
            <p:nvPr/>
          </p:nvGrpSpPr>
          <p:grpSpPr bwMode="auto">
            <a:xfrm>
              <a:off x="4244" y="1450"/>
              <a:ext cx="389" cy="134"/>
              <a:chOff x="3581" y="1032"/>
              <a:chExt cx="591" cy="134"/>
            </a:xfrm>
          </p:grpSpPr>
          <p:sp>
            <p:nvSpPr>
              <p:cNvPr id="20505" name="Freeform 34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6" name="Freeform 35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  <p:sp>
            <p:nvSpPr>
              <p:cNvPr id="20507" name="Freeform 36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lt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정의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element;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</a:rPr>
              <a:t>노드 타입을 구조체로 정의한다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element data;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*link;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;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25" y="3564015"/>
            <a:ext cx="2171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569660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*head = NULL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 = 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 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ListNode</a:t>
            </a:r>
            <a:r>
              <a:rPr lang="en-US" altLang="ko-KR" sz="1600" dirty="0"/>
              <a:t>)); </a:t>
            </a: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600" dirty="0" smtClean="0"/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smtClean="0"/>
              <a:t>head-</a:t>
            </a:r>
            <a:r>
              <a:rPr lang="en-US" altLang="ko-KR" sz="1600" dirty="0"/>
              <a:t>&gt;data = 10;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/>
              <a:t>head-&gt;link = NULL;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3793432"/>
            <a:ext cx="2990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노드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1077218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*p;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 = 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</a:rPr>
              <a:t>)); 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p-&gt;data = 20;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p-&gt;link = NULL;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132023"/>
            <a:ext cx="6124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노드의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895" y="1673805"/>
            <a:ext cx="8102860" cy="338554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head-&gt;link = p;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53209"/>
            <a:ext cx="6124575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3607856"/>
            <a:ext cx="44386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연결 리스트의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insert_first</a:t>
            </a:r>
            <a:r>
              <a:rPr lang="en-US" altLang="ko-KR" dirty="0"/>
              <a:t>(): </a:t>
            </a:r>
            <a:r>
              <a:rPr lang="ko-KR" altLang="en-US" dirty="0"/>
              <a:t>리스트의 시작 부분에 항목을 삽입하는 함수</a:t>
            </a:r>
          </a:p>
          <a:p>
            <a:r>
              <a:rPr lang="en-US" altLang="ko-KR" dirty="0" smtClean="0"/>
              <a:t>insert</a:t>
            </a:r>
            <a:r>
              <a:rPr lang="en-US" altLang="ko-KR" dirty="0"/>
              <a:t>(): </a:t>
            </a:r>
            <a:r>
              <a:rPr lang="ko-KR" altLang="en-US" dirty="0"/>
              <a:t>리스트의 중간 부분에 항목을 삽입하는 함수</a:t>
            </a:r>
          </a:p>
          <a:p>
            <a:r>
              <a:rPr lang="en-US" altLang="ko-KR" dirty="0" err="1" smtClean="0"/>
              <a:t>delete_first</a:t>
            </a:r>
            <a:r>
              <a:rPr lang="en-US" altLang="ko-KR" dirty="0"/>
              <a:t>(): </a:t>
            </a:r>
            <a:r>
              <a:rPr lang="ko-KR" altLang="en-US" dirty="0"/>
              <a:t>리스트의 첫 번째 항목을 삭제하는 함수</a:t>
            </a:r>
          </a:p>
          <a:p>
            <a:r>
              <a:rPr lang="en-US" altLang="ko-KR" dirty="0" smtClean="0"/>
              <a:t>delete</a:t>
            </a:r>
            <a:r>
              <a:rPr lang="en-US" altLang="ko-KR" dirty="0"/>
              <a:t>(): </a:t>
            </a:r>
            <a:r>
              <a:rPr lang="ko-KR" altLang="en-US" dirty="0"/>
              <a:t>리스트의 중간 항목을 삭제하는 함수</a:t>
            </a:r>
            <a:r>
              <a:rPr lang="en-US" altLang="ko-KR" dirty="0"/>
              <a:t>(</a:t>
            </a:r>
            <a:r>
              <a:rPr lang="ko-KR" altLang="en-US" dirty="0"/>
              <a:t>도전 문제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print_list</a:t>
            </a:r>
            <a:r>
              <a:rPr lang="en-US" altLang="ko-KR" dirty="0"/>
              <a:t>(): </a:t>
            </a:r>
            <a:r>
              <a:rPr lang="ko-KR" altLang="en-US" dirty="0"/>
              <a:t>리스트를 방문하여 모든 항목을 출력하는 함수</a:t>
            </a:r>
          </a:p>
        </p:txBody>
      </p:sp>
    </p:spTree>
    <p:extLst>
      <p:ext uri="{BB962C8B-B14F-4D97-AF65-F5344CB8AC3E}">
        <p14:creationId xmlns:p14="http://schemas.microsoft.com/office/powerpoint/2010/main" val="326843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삽입연산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5490610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insert_first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int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value)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*p 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=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 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 *)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malloc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sizeof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));//(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1)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p-&gt;data = value;					// (2)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p-&gt;link = head;	</a:t>
            </a:r>
            <a:r>
              <a:rPr lang="ko-KR" altLang="en-US" sz="14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//(3)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head = p;	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//(</a:t>
            </a:r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4)</a:t>
            </a:r>
          </a:p>
          <a:p>
            <a:pPr algn="just" eaLnBrk="1" hangingPunct="1"/>
            <a:r>
              <a:rPr lang="en-US" altLang="ko-KR" sz="1400" dirty="0">
                <a:latin typeface="Trebuchet MS" pitchFamily="34" charset="0"/>
                <a:ea typeface="바탕" pitchFamily="18" charset="-127"/>
              </a:rPr>
              <a:t>	return head</a:t>
            </a:r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;</a:t>
            </a:r>
          </a:p>
          <a:p>
            <a:pPr algn="just" eaLnBrk="1" hangingPunct="1"/>
            <a:r>
              <a:rPr lang="en-US" altLang="ko-KR" sz="1400" dirty="0" smtClean="0">
                <a:latin typeface="Trebuchet MS" pitchFamily="34" charset="0"/>
                <a:ea typeface="바탕" pitchFamily="18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Trebuchet MS" pitchFamily="34" charset="0"/>
              <a:ea typeface="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1493785"/>
            <a:ext cx="4424825" cy="513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0" y="2523428"/>
            <a:ext cx="4619132" cy="4334572"/>
          </a:xfrm>
          <a:prstGeom prst="rect">
            <a:avLst/>
          </a:prstGeom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단순 연결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삽입연산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161510" y="1628800"/>
            <a:ext cx="5490610" cy="224676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pre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뒤에 새로운 노드 삽입</a:t>
            </a:r>
          </a:p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 insert(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*pre, element value)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//(2)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pre-&gt;link;	//(3)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pre-&gt;link = p;		//(4)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	//(5)	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rgbClr val="8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1808820"/>
            <a:ext cx="6605588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delete_first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if (head == NULL) return NULL;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removed = head;	// (1)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head = removed-&gt;link;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free(removed);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return head;		// (4)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}</a:t>
            </a:r>
            <a:endParaRPr lang="en-US" altLang="ko-KR" sz="1600" dirty="0">
              <a:latin typeface="Trebuchet MS" pitchFamily="34" charset="0"/>
              <a:ea typeface="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13" y="3338990"/>
            <a:ext cx="4818735" cy="3282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리스트의 기본 연산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7547" y="2798930"/>
            <a:ext cx="8153400" cy="2441975"/>
          </a:xfrm>
        </p:spPr>
        <p:txBody>
          <a:bodyPr/>
          <a:lstStyle/>
          <a:p>
            <a:r>
              <a:rPr lang="ko-KR" altLang="en-US" dirty="0" smtClean="0"/>
              <a:t>리스트에 </a:t>
            </a:r>
            <a:r>
              <a:rPr lang="ko-KR" altLang="en-US" dirty="0"/>
              <a:t>새로운 항목을 추가한다</a:t>
            </a:r>
            <a:r>
              <a:rPr lang="en-US" altLang="ko-KR" dirty="0"/>
              <a:t>(</a:t>
            </a:r>
            <a:r>
              <a:rPr lang="ko-KR" altLang="en-US" dirty="0"/>
              <a:t>삽입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항목을 삭제한다</a:t>
            </a:r>
            <a:r>
              <a:rPr lang="en-US" altLang="ko-KR" dirty="0"/>
              <a:t>(</a:t>
            </a:r>
            <a:r>
              <a:rPr lang="ko-KR" altLang="en-US" dirty="0"/>
              <a:t>삭제 연산</a:t>
            </a:r>
            <a:r>
              <a:rPr lang="en-US" altLang="ko-KR" dirty="0"/>
              <a:t>).</a:t>
            </a:r>
          </a:p>
          <a:p>
            <a:r>
              <a:rPr lang="ko-KR" altLang="en-US" dirty="0" smtClean="0"/>
              <a:t>리스트에서 </a:t>
            </a:r>
            <a:r>
              <a:rPr lang="ko-KR" altLang="en-US" dirty="0"/>
              <a:t>특정한 항목을 찾는다</a:t>
            </a:r>
            <a:r>
              <a:rPr lang="en-US" altLang="ko-KR" dirty="0"/>
              <a:t>(</a:t>
            </a:r>
            <a:r>
              <a:rPr lang="ko-KR" altLang="en-US" dirty="0"/>
              <a:t>탐색 연산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53825"/>
            <a:ext cx="44196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연결 리스트</a:t>
            </a:r>
            <a:r>
              <a:rPr lang="en-US" altLang="ko-KR" smtClean="0"/>
              <a:t>(</a:t>
            </a:r>
            <a:r>
              <a:rPr lang="ko-KR" altLang="en-US" smtClean="0"/>
              <a:t>삭제연산</a:t>
            </a:r>
            <a:r>
              <a:rPr lang="en-US" altLang="ko-KR" smtClean="0"/>
              <a:t>)</a:t>
            </a:r>
          </a:p>
        </p:txBody>
      </p:sp>
      <p:sp>
        <p:nvSpPr>
          <p:cNvPr id="22532" name="Rectangle 48"/>
          <p:cNvSpPr>
            <a:spLocks noChangeArrowheads="1"/>
          </p:cNvSpPr>
          <p:nvPr/>
        </p:nvSpPr>
        <p:spPr bwMode="auto">
          <a:xfrm>
            <a:off x="206515" y="1808820"/>
            <a:ext cx="6605588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// pre</a:t>
            </a:r>
            <a:r>
              <a:rPr lang="ko-KR" altLang="en-US" sz="1600" dirty="0">
                <a:latin typeface="Trebuchet MS" pitchFamily="34" charset="0"/>
                <a:ea typeface="바탕" pitchFamily="18" charset="-127"/>
              </a:rPr>
              <a:t>가 가리키는 노드의 다음 노드를 삭제한다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. </a:t>
            </a:r>
          </a:p>
          <a:p>
            <a:pPr algn="just" eaLnBrk="1" hangingPunct="1"/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* delete(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*head, 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*pre)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 *removed;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removed = pre-&gt;link;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pre-&gt;link = removed-&gt;link;		// (2)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free(removed);			// (3)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	return head;			// (4)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바탕" pitchFamily="18" charset="-127"/>
              </a:rPr>
              <a:t>}</a:t>
            </a:r>
            <a:endParaRPr lang="en-US" altLang="ko-KR" sz="1600" dirty="0">
              <a:latin typeface="Trebuchet MS" pitchFamily="34" charset="0"/>
              <a:ea typeface="바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65" y="3912168"/>
            <a:ext cx="5448783" cy="2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방문 연산 코드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void 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print_list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 *head)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for (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ListNode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 *p = head; p != NULL; p = p-&gt;link)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	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("%d-&gt;", p-&gt;data);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	</a:t>
            </a:r>
            <a:r>
              <a:rPr lang="en-US" altLang="en-US" sz="1600" dirty="0" err="1">
                <a:latin typeface="Trebuchet MS" pitchFamily="34" charset="0"/>
                <a:ea typeface="바탕" pitchFamily="18" charset="-127"/>
              </a:rPr>
              <a:t>printf</a:t>
            </a:r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("NULL \n");</a:t>
            </a:r>
          </a:p>
          <a:p>
            <a:pPr algn="just"/>
            <a:r>
              <a:rPr lang="en-US" altLang="en-US" sz="1600" dirty="0">
                <a:latin typeface="Trebuchet MS" pitchFamily="34" charset="0"/>
                <a:ea typeface="바탕" pitchFamily="18" charset="-127"/>
              </a:rPr>
              <a:t>}</a:t>
            </a:r>
            <a:endParaRPr lang="en-US" altLang="en-US" sz="1600" dirty="0">
              <a:latin typeface="Trebuchet MS" pitchFamily="34" charset="0"/>
              <a:ea typeface="바탕" pitchFamily="18" charset="-127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5025" y="1525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delete_first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1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4-&gt;3-&gt;2-&gt;1-&gt;0-&gt;NULL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1-&gt;0-&gt;NULL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55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단어들을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있는 </a:t>
            </a:r>
            <a:r>
              <a:rPr lang="ko-KR" altLang="en-US" dirty="0" err="1" smtClean="0"/>
              <a:t>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KIWI-&gt;APPLE-&gt;NULL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BANANA-&gt;KIWI-&gt;APPLE-&gt;NULL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6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name[100];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element;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오류 처리 함수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3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708944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value)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	//(1)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p-&gt;data = value;					// (2)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p-&gt;link =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포인터의 값을 복사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//(3)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p;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포인터 변경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//(4)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 p != NULL; p = p-&gt;link)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("%s-&gt;", p-&gt;data.name);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73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6575" y="1493785"/>
            <a:ext cx="7605713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"APPLE");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"KIWI");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(data.name, "BANANA");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data);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72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특정한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탐색하는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95410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20-&gt;10-&gt;NULL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리스트에서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을 찾았습니다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86491" y="368660"/>
            <a:ext cx="7605713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*head, element x)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*p = head;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while (p != NULL) 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if (p-&gt;data == x) return p;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NULL;	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탐색 실패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테스트 프로그램</a:t>
            </a:r>
          </a:p>
          <a:p>
            <a:pPr algn="just"/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/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10);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20);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search_list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 != NULL)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찾았습니다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리스트에서 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30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을 찾지 못했습니다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 \n");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 </a:t>
            </a:r>
            <a:r>
              <a:rPr lang="en-US" altLang="ko-KR" smtClean="0"/>
              <a:t>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102860" cy="3293209"/>
          </a:xfr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객체</a:t>
            </a:r>
            <a:r>
              <a:rPr lang="en-US" altLang="ko-KR" sz="1600" dirty="0">
                <a:latin typeface="Trebuchet MS" panose="020B0603020202020204" pitchFamily="34" charset="0"/>
              </a:rPr>
              <a:t>: n</a:t>
            </a:r>
            <a:r>
              <a:rPr lang="ko-KR" altLang="en-US" sz="1600" dirty="0">
                <a:latin typeface="Trebuchet MS" panose="020B0603020202020204" pitchFamily="34" charset="0"/>
              </a:rPr>
              <a:t>개의 </a:t>
            </a:r>
            <a:r>
              <a:rPr lang="en-US" altLang="ko-KR" sz="1600" dirty="0">
                <a:latin typeface="Trebuchet MS" panose="020B0603020202020204" pitchFamily="34" charset="0"/>
              </a:rPr>
              <a:t>element</a:t>
            </a:r>
            <a:r>
              <a:rPr lang="ko-KR" altLang="en-US" sz="1600" dirty="0">
                <a:latin typeface="Trebuchet MS" panose="020B0603020202020204" pitchFamily="34" charset="0"/>
              </a:rPr>
              <a:t>형으로 구성된 순서 있는 모임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∙ 연산</a:t>
            </a:r>
            <a:r>
              <a:rPr lang="en-US" altLang="ko-KR" sz="1600" dirty="0">
                <a:latin typeface="Trebuchet MS" panose="020B0603020202020204" pitchFamily="34" charset="0"/>
              </a:rPr>
              <a:t>: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endParaRPr lang="en-US" altLang="ko-KR" sz="1600" dirty="0" smtClean="0">
              <a:latin typeface="Trebuchet MS" panose="020B0603020202020204" pitchFamily="34" charset="0"/>
            </a:endParaRP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smtClean="0">
                <a:latin typeface="Trebuchet MS" panose="020B0603020202020204" pitchFamily="34" charset="0"/>
              </a:rPr>
              <a:t>insert(list</a:t>
            </a:r>
            <a:r>
              <a:rPr lang="en-US" altLang="ko-KR" sz="1600" dirty="0"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, item)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insert_last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끝에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insert_first</a:t>
            </a:r>
            <a:r>
              <a:rPr lang="en-US" altLang="ko-KR" sz="1600" dirty="0">
                <a:latin typeface="Trebuchet MS" panose="020B0603020202020204" pitchFamily="34" charset="0"/>
              </a:rPr>
              <a:t>(list, item) ::= </a:t>
            </a:r>
            <a:r>
              <a:rPr lang="ko-KR" altLang="en-US" sz="1600" dirty="0">
                <a:latin typeface="Trebuchet MS" panose="020B0603020202020204" pitchFamily="34" charset="0"/>
              </a:rPr>
              <a:t>맨 처음에 요소를 추가한다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delete(list,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clear(list)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제거한다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600" dirty="0">
                <a:latin typeface="Trebuchet MS" panose="020B0603020202020204" pitchFamily="34" charset="0"/>
              </a:rPr>
              <a:t>(list,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) ::= </a:t>
            </a:r>
            <a:r>
              <a:rPr lang="en-US" altLang="ko-KR" sz="1600" dirty="0" err="1">
                <a:latin typeface="Trebuchet MS" panose="020B0603020202020204" pitchFamily="34" charset="0"/>
              </a:rPr>
              <a:t>pos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latin typeface="Trebuchet MS" panose="020B0603020202020204" pitchFamily="34" charset="0"/>
              </a:rPr>
              <a:t>위치의 요소를 반환한다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get_length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길이를 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</a:t>
            </a:r>
            <a:r>
              <a:rPr lang="ko-KR" altLang="en-US" sz="1600" dirty="0" err="1">
                <a:latin typeface="Trebuchet MS" panose="020B0603020202020204" pitchFamily="34" charset="0"/>
              </a:rPr>
              <a:t>비었는지를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리스트가 꽉 </a:t>
            </a:r>
            <a:r>
              <a:rPr lang="ko-KR" altLang="en-US" sz="1600" dirty="0" err="1">
                <a:latin typeface="Trebuchet MS" panose="020B0603020202020204" pitchFamily="34" charset="0"/>
              </a:rPr>
              <a:t>찼는지를</a:t>
            </a:r>
            <a:r>
              <a:rPr lang="ko-KR" altLang="en-US" sz="1600" dirty="0">
                <a:latin typeface="Trebuchet MS" panose="020B0603020202020204" pitchFamily="34" charset="0"/>
              </a:rPr>
              <a:t> 검사한다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pPr marL="0" indent="0" algn="just">
              <a:spcBef>
                <a:spcPct val="0"/>
              </a:spcBef>
              <a:buClrTx/>
              <a:buSzTx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600" dirty="0">
                <a:latin typeface="Trebuchet MS" panose="020B0603020202020204" pitchFamily="34" charset="0"/>
              </a:rPr>
              <a:t>(list) ::= </a:t>
            </a:r>
            <a:r>
              <a:rPr lang="ko-KR" altLang="en-US" sz="1600" dirty="0">
                <a:latin typeface="Trebuchet MS" panose="020B0603020202020204" pitchFamily="34" charset="0"/>
              </a:rPr>
              <a:t>리스트의 모든 요소를 표시한다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en-US" altLang="ko-KR" sz="16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2</a:t>
            </a:r>
            <a:r>
              <a:rPr lang="ko-KR" altLang="en-US" dirty="0"/>
              <a:t>개의 리스트를 합하는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738664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50-&gt;40-&gt;NULL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30-&gt;20-&gt;10-&gt;50-&gt;40-&gt;NULL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023955"/>
            <a:ext cx="5905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570" y="1853825"/>
            <a:ext cx="7605713" cy="32932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concat_list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*head1,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*head2)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(head1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if (head2 == NULL) return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while (p-&gt;link != NULL)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p-&gt;link = head2;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head1;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10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리스트를 역순으로 만드는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52322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30-&gt;20-&gt;10-&gt;NULL</a:t>
            </a:r>
          </a:p>
          <a:p>
            <a:r>
              <a:rPr lang="it-IT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10-&gt;20-&gt;30-&gt;NULL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662237"/>
            <a:ext cx="7981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99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570" y="1853825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reverse(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*head)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순회 포인터로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p, q,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을 사용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*p, *q, *r;</a:t>
            </a:r>
          </a:p>
          <a:p>
            <a:pPr algn="just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 = head;         // 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리스트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 = NULL;  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역순으로 만들 노드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while (p != NULL) {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 = q;          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역순으로 된 리스트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   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// r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q,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p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차례로 따라간다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 = p;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q-&gt;link = r;      // q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의 링크 방향을 바꾼다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q;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연결리스트의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다항식을 컴퓨터로 처리하기 위한 자료구조</a:t>
            </a:r>
          </a:p>
          <a:p>
            <a:pPr lvl="1" eaLnBrk="1" hangingPunct="1"/>
            <a:r>
              <a:rPr lang="ko-KR" altLang="en-US" dirty="0" smtClean="0"/>
              <a:t>다항식의 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…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하나의 다항식을 하나의 연결리스트로 표현</a:t>
            </a:r>
          </a:p>
          <a:p>
            <a:pPr lvl="1" eaLnBrk="1" hangingPunct="1"/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grpSp>
        <p:nvGrpSpPr>
          <p:cNvPr id="44036" name="Group 29"/>
          <p:cNvGrpSpPr>
            <a:grpSpLocks/>
          </p:cNvGrpSpPr>
          <p:nvPr/>
        </p:nvGrpSpPr>
        <p:grpSpPr bwMode="auto">
          <a:xfrm>
            <a:off x="1241630" y="3969060"/>
            <a:ext cx="5514975" cy="484187"/>
            <a:chOff x="174" y="1131"/>
            <a:chExt cx="4267" cy="377"/>
          </a:xfrm>
        </p:grpSpPr>
        <p:sp>
          <p:nvSpPr>
            <p:cNvPr id="44038" name="AutoShape 4"/>
            <p:cNvSpPr>
              <a:spLocks noChangeArrowheads="1"/>
            </p:cNvSpPr>
            <p:nvPr/>
          </p:nvSpPr>
          <p:spPr bwMode="auto">
            <a:xfrm>
              <a:off x="174" y="1131"/>
              <a:ext cx="349" cy="317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A </a:t>
              </a:r>
            </a:p>
          </p:txBody>
        </p:sp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918" y="1153"/>
              <a:ext cx="1230" cy="308"/>
              <a:chOff x="1014" y="3483"/>
              <a:chExt cx="1230" cy="308"/>
            </a:xfrm>
          </p:grpSpPr>
          <p:sp>
            <p:nvSpPr>
              <p:cNvPr id="44056" name="AutoShape 6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44057" name="AutoShape 7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12</a:t>
                </a:r>
              </a:p>
            </p:txBody>
          </p:sp>
          <p:sp>
            <p:nvSpPr>
              <p:cNvPr id="44058" name="AutoShape 8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9" name="Group 9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60" name="Freeform 10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1" name="Freeform 11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62" name="Freeform 12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44040" name="Group 13"/>
            <p:cNvGrpSpPr>
              <a:grpSpLocks/>
            </p:cNvGrpSpPr>
            <p:nvPr/>
          </p:nvGrpSpPr>
          <p:grpSpPr bwMode="auto">
            <a:xfrm>
              <a:off x="2161" y="1153"/>
              <a:ext cx="1230" cy="308"/>
              <a:chOff x="1014" y="3483"/>
              <a:chExt cx="1230" cy="308"/>
            </a:xfrm>
          </p:grpSpPr>
          <p:sp>
            <p:nvSpPr>
              <p:cNvPr id="44049" name="AutoShape 14"/>
              <p:cNvSpPr>
                <a:spLocks noChangeArrowheads="1"/>
              </p:cNvSpPr>
              <p:nvPr/>
            </p:nvSpPr>
            <p:spPr bwMode="auto">
              <a:xfrm>
                <a:off x="101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44050" name="AutoShape 15"/>
              <p:cNvSpPr>
                <a:spLocks noChangeArrowheads="1"/>
              </p:cNvSpPr>
              <p:nvPr/>
            </p:nvSpPr>
            <p:spPr bwMode="auto">
              <a:xfrm>
                <a:off x="1319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44051" name="AutoShape 16"/>
              <p:cNvSpPr>
                <a:spLocks noChangeArrowheads="1"/>
              </p:cNvSpPr>
              <p:nvPr/>
            </p:nvSpPr>
            <p:spPr bwMode="auto">
              <a:xfrm>
                <a:off x="1624" y="3483"/>
                <a:ext cx="383" cy="308"/>
              </a:xfrm>
              <a:prstGeom prst="cube">
                <a:avLst>
                  <a:gd name="adj" fmla="val 25000"/>
                </a:avLst>
              </a:prstGeom>
              <a:solidFill>
                <a:srgbClr val="CCFF33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endParaRPr lang="ko-KR" altLang="ko-KR" sz="1200">
                  <a:latin typeface="Lucida Console" pitchFamily="49" charset="0"/>
                  <a:ea typeface="굴림" pitchFamily="50" charset="-127"/>
                </a:endParaRPr>
              </a:p>
            </p:txBody>
          </p:sp>
          <p:grpSp>
            <p:nvGrpSpPr>
              <p:cNvPr id="44052" name="Group 17"/>
              <p:cNvGrpSpPr>
                <a:grpSpLocks/>
              </p:cNvGrpSpPr>
              <p:nvPr/>
            </p:nvGrpSpPr>
            <p:grpSpPr bwMode="auto">
              <a:xfrm>
                <a:off x="1748" y="3581"/>
                <a:ext cx="496" cy="134"/>
                <a:chOff x="3581" y="1032"/>
                <a:chExt cx="591" cy="134"/>
              </a:xfrm>
            </p:grpSpPr>
            <p:sp>
              <p:nvSpPr>
                <p:cNvPr id="44053" name="Freeform 18"/>
                <p:cNvSpPr>
                  <a:spLocks/>
                </p:cNvSpPr>
                <p:nvPr/>
              </p:nvSpPr>
              <p:spPr bwMode="auto">
                <a:xfrm>
                  <a:off x="3624" y="1032"/>
                  <a:ext cx="467" cy="90"/>
                </a:xfrm>
                <a:custGeom>
                  <a:avLst/>
                  <a:gdLst>
                    <a:gd name="T0" fmla="*/ 0 w 467"/>
                    <a:gd name="T1" fmla="*/ 90 h 90"/>
                    <a:gd name="T2" fmla="*/ 467 w 467"/>
                    <a:gd name="T3" fmla="*/ 54 h 90"/>
                    <a:gd name="T4" fmla="*/ 0 60000 65536"/>
                    <a:gd name="T5" fmla="*/ 0 60000 65536"/>
                    <a:gd name="T6" fmla="*/ 0 w 467"/>
                    <a:gd name="T7" fmla="*/ 0 h 90"/>
                    <a:gd name="T8" fmla="*/ 467 w 467"/>
                    <a:gd name="T9" fmla="*/ 90 h 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7" h="90">
                      <a:moveTo>
                        <a:pt x="0" y="90"/>
                      </a:moveTo>
                      <a:cubicBezTo>
                        <a:pt x="144" y="13"/>
                        <a:pt x="313" y="0"/>
                        <a:pt x="467" y="54"/>
                      </a:cubicBezTo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4" name="Freeform 19"/>
                <p:cNvSpPr>
                  <a:spLocks/>
                </p:cNvSpPr>
                <p:nvPr/>
              </p:nvSpPr>
              <p:spPr bwMode="auto">
                <a:xfrm>
                  <a:off x="3581" y="1078"/>
                  <a:ext cx="87" cy="88"/>
                </a:xfrm>
                <a:custGeom>
                  <a:avLst/>
                  <a:gdLst>
                    <a:gd name="T0" fmla="*/ 66 w 101"/>
                    <a:gd name="T1" fmla="*/ 22 h 101"/>
                    <a:gd name="T2" fmla="*/ 22 w 101"/>
                    <a:gd name="T3" fmla="*/ 9 h 101"/>
                    <a:gd name="T4" fmla="*/ 8 w 101"/>
                    <a:gd name="T5" fmla="*/ 54 h 101"/>
                    <a:gd name="T6" fmla="*/ 8 w 101"/>
                    <a:gd name="T7" fmla="*/ 54 h 101"/>
                    <a:gd name="T8" fmla="*/ 53 w 101"/>
                    <a:gd name="T9" fmla="*/ 68 h 101"/>
                    <a:gd name="T10" fmla="*/ 66 w 101"/>
                    <a:gd name="T11" fmla="*/ 22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1"/>
                    <a:gd name="T19" fmla="*/ 0 h 101"/>
                    <a:gd name="T20" fmla="*/ 101 w 101"/>
                    <a:gd name="T21" fmla="*/ 101 h 1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1" h="101">
                      <a:moveTo>
                        <a:pt x="89" y="29"/>
                      </a:moveTo>
                      <a:cubicBezTo>
                        <a:pt x="78" y="8"/>
                        <a:pt x="51" y="0"/>
                        <a:pt x="30" y="11"/>
                      </a:cubicBezTo>
                      <a:cubicBezTo>
                        <a:pt x="8" y="23"/>
                        <a:pt x="0" y="49"/>
                        <a:pt x="11" y="71"/>
                      </a:cubicBezTo>
                      <a:cubicBezTo>
                        <a:pt x="11" y="71"/>
                        <a:pt x="11" y="71"/>
                        <a:pt x="11" y="71"/>
                      </a:cubicBezTo>
                      <a:cubicBezTo>
                        <a:pt x="23" y="93"/>
                        <a:pt x="50" y="101"/>
                        <a:pt x="71" y="89"/>
                      </a:cubicBezTo>
                      <a:cubicBezTo>
                        <a:pt x="93" y="78"/>
                        <a:pt x="101" y="51"/>
                        <a:pt x="89" y="29"/>
                      </a:cubicBezTo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55" name="Freeform 20"/>
                <p:cNvSpPr>
                  <a:spLocks/>
                </p:cNvSpPr>
                <p:nvPr/>
              </p:nvSpPr>
              <p:spPr bwMode="auto">
                <a:xfrm>
                  <a:off x="4059" y="1034"/>
                  <a:ext cx="113" cy="94"/>
                </a:xfrm>
                <a:custGeom>
                  <a:avLst/>
                  <a:gdLst>
                    <a:gd name="T0" fmla="*/ 40 w 113"/>
                    <a:gd name="T1" fmla="*/ 0 h 94"/>
                    <a:gd name="T2" fmla="*/ 113 w 113"/>
                    <a:gd name="T3" fmla="*/ 88 h 94"/>
                    <a:gd name="T4" fmla="*/ 0 w 113"/>
                    <a:gd name="T5" fmla="*/ 94 h 94"/>
                    <a:gd name="T6" fmla="*/ 40 w 113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3"/>
                    <a:gd name="T13" fmla="*/ 0 h 94"/>
                    <a:gd name="T14" fmla="*/ 113 w 113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3" h="94">
                      <a:moveTo>
                        <a:pt x="40" y="0"/>
                      </a:moveTo>
                      <a:lnTo>
                        <a:pt x="113" y="88"/>
                      </a:lnTo>
                      <a:lnTo>
                        <a:pt x="0" y="9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4041" name="AutoShape 21"/>
            <p:cNvSpPr>
              <a:spLocks noChangeArrowheads="1"/>
            </p:cNvSpPr>
            <p:nvPr/>
          </p:nvSpPr>
          <p:spPr bwMode="auto">
            <a:xfrm>
              <a:off x="340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4042" name="AutoShape 22"/>
            <p:cNvSpPr>
              <a:spLocks noChangeArrowheads="1"/>
            </p:cNvSpPr>
            <p:nvPr/>
          </p:nvSpPr>
          <p:spPr bwMode="auto">
            <a:xfrm>
              <a:off x="3710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4043" name="AutoShape 23"/>
            <p:cNvSpPr>
              <a:spLocks noChangeArrowheads="1"/>
            </p:cNvSpPr>
            <p:nvPr/>
          </p:nvSpPr>
          <p:spPr bwMode="auto">
            <a:xfrm>
              <a:off x="4015" y="1153"/>
              <a:ext cx="383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grpSp>
          <p:nvGrpSpPr>
            <p:cNvPr id="44044" name="Group 24"/>
            <p:cNvGrpSpPr>
              <a:grpSpLocks/>
            </p:cNvGrpSpPr>
            <p:nvPr/>
          </p:nvGrpSpPr>
          <p:grpSpPr bwMode="auto">
            <a:xfrm>
              <a:off x="389" y="1231"/>
              <a:ext cx="496" cy="134"/>
              <a:chOff x="3581" y="1032"/>
              <a:chExt cx="591" cy="134"/>
            </a:xfrm>
          </p:grpSpPr>
          <p:sp>
            <p:nvSpPr>
              <p:cNvPr id="44046" name="Freeform 25"/>
              <p:cNvSpPr>
                <a:spLocks/>
              </p:cNvSpPr>
              <p:nvPr/>
            </p:nvSpPr>
            <p:spPr bwMode="auto">
              <a:xfrm>
                <a:off x="3624" y="1032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7" name="Freeform 26"/>
              <p:cNvSpPr>
                <a:spLocks/>
              </p:cNvSpPr>
              <p:nvPr/>
            </p:nvSpPr>
            <p:spPr bwMode="auto">
              <a:xfrm>
                <a:off x="3581" y="1078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048" name="Freeform 27"/>
              <p:cNvSpPr>
                <a:spLocks/>
              </p:cNvSpPr>
              <p:nvPr/>
            </p:nvSpPr>
            <p:spPr bwMode="auto">
              <a:xfrm>
                <a:off x="4059" y="1034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4045" name="Text Box 28"/>
            <p:cNvSpPr txBox="1">
              <a:spLocks noChangeArrowheads="1"/>
            </p:cNvSpPr>
            <p:nvPr/>
          </p:nvSpPr>
          <p:spPr bwMode="auto">
            <a:xfrm>
              <a:off x="4014" y="1294"/>
              <a:ext cx="42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Lucida Console" pitchFamily="49" charset="0"/>
                  <a:ea typeface="굴림" pitchFamily="50" charset="-127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연결리스트의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46575" y="1600200"/>
            <a:ext cx="7605713" cy="13234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310011"/>
            <a:ext cx="6944117" cy="18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 구현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</a:t>
            </a:r>
            <a:r>
              <a:rPr lang="ko-KR" altLang="en-US" dirty="0" smtClean="0"/>
              <a:t>개의 다항식을 더하는 덧셈 연산을 구현</a:t>
            </a:r>
          </a:p>
          <a:p>
            <a:pPr lvl="1" eaLnBrk="1" hangingPunct="1"/>
            <a:endParaRPr lang="en-US" altLang="ko-KR" dirty="0" smtClean="0"/>
          </a:p>
          <a:p>
            <a:r>
              <a:rPr lang="en-US" altLang="ko-KR" dirty="0" smtClean="0"/>
              <a:t>A=3x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+2x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+1</a:t>
            </a:r>
            <a:r>
              <a:rPr lang="en-US" altLang="ko-KR" dirty="0" smtClean="0"/>
              <a:t>, B=8x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-3x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+10x</a:t>
            </a:r>
            <a:r>
              <a:rPr lang="en-US" altLang="ko-KR" baseline="30000" dirty="0" smtClean="0"/>
              <a:t>6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A+B=11x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12</a:t>
            </a:r>
            <a:r>
              <a:rPr lang="en-US" altLang="ko-KR" dirty="0" smtClean="0">
                <a:solidFill>
                  <a:srgbClr val="FF0000"/>
                </a:solidFill>
              </a:rPr>
              <a:t>-3x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rgbClr val="FF0000"/>
                </a:solidFill>
              </a:rPr>
              <a:t>+2x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8</a:t>
            </a:r>
            <a:r>
              <a:rPr lang="en-US" altLang="ko-KR" dirty="0" smtClean="0">
                <a:solidFill>
                  <a:srgbClr val="FF0000"/>
                </a:solidFill>
              </a:rPr>
              <a:t>+10x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>
                <a:solidFill>
                  <a:srgbClr val="FF0000"/>
                </a:solidFill>
              </a:rPr>
              <a:t>+1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943835"/>
            <a:ext cx="632460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763815"/>
            <a:ext cx="62198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다항식의 덧셈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853825"/>
            <a:ext cx="65913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리스트 구현 방법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943835"/>
            <a:ext cx="7115175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노드의 개념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988840"/>
            <a:ext cx="7410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31800" y="1898650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연결 리스트 헤더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타입</a:t>
            </a:r>
          </a:p>
          <a:p>
            <a:pPr>
              <a:defRPr/>
            </a:pP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size;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*head;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*tail;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오류 함수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error(char *message)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"%s\n", message);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exit(1);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66555" y="458670"/>
            <a:ext cx="8054975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 헤더 생성 함수</a:t>
            </a:r>
          </a:p>
          <a:p>
            <a:pPr>
              <a:defRPr/>
            </a:pP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create()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 = 0;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return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>
              <a:defRPr/>
            </a:pP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연결 리스트의 헤더를 가리키는 포인터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계수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는 지수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ListType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* temp =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(temp == NULL) error("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메모리 할당 에러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temp-&gt;link = NULL;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== NULL)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-&gt;head = 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-&gt;tail-&gt;link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-&gt;tail = temp;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plist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-&gt;size++;</a:t>
            </a:r>
          </a:p>
          <a:p>
            <a:pPr>
              <a:defRPr/>
            </a:pP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2288" y="1584325"/>
            <a:ext cx="80549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 list3 = list1 + list2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void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poly_add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plist1,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plist2,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plist3)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a = plist1-&gt;head;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b = plist2-&gt;head;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sum;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while (a &amp;&amp; b) 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if (a-&gt;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==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 {   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&gt;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sum =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+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if (sum != 0)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sum,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a = a-&gt;link; b = b-&gt;link;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else if (a-&gt;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&gt;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 {  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==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a = a-&gt;link;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else {					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&lt; 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의 차수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	b = b-&gt;link;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}</a:t>
            </a:r>
            <a:endParaRPr lang="en-US" altLang="ko-KR" sz="1400" dirty="0">
              <a:latin typeface="Trebuchet MS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522288" y="1584325"/>
            <a:ext cx="8054975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a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나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b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중의 하나가 먼저 끝나게 되면 남아있는 항들을 모두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결과 다항식으로 복사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for (; a != NULL; a = a-&gt;link)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a-&gt;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for (; b != NULL; b = b-&gt;link)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(plist3,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b-&gt;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 smtClean="0">
                <a:latin typeface="Trebuchet MS" pitchFamily="34" charset="0"/>
                <a:ea typeface="+mn-ea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void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plist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ListNode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* p = 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plist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-&gt;head;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("polynomial = ");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for (; p; p = p-&gt;link) 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("%d^%d + ", p-&gt;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coef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, p-&gt;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expon</a:t>
            </a:r>
            <a:r>
              <a:rPr lang="en-US" altLang="ko-KR" sz="1400" dirty="0">
                <a:latin typeface="Trebuchet MS" pitchFamily="34" charset="0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printf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("\n");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}</a:t>
            </a:r>
            <a:endParaRPr lang="en-US" altLang="ko-KR" sz="1400" dirty="0">
              <a:latin typeface="Trebuchet MS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프로그램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661860" y="239102"/>
            <a:ext cx="8054975" cy="63401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//</a:t>
            </a:r>
          </a:p>
          <a:p>
            <a:pPr>
              <a:defRPr/>
            </a:pPr>
            <a:r>
              <a:rPr lang="en-US" altLang="ko-KR" sz="1400" dirty="0" err="1">
                <a:latin typeface="Trebuchet MS" pitchFamily="34" charset="0"/>
                <a:ea typeface="+mn-ea"/>
              </a:rPr>
              <a:t>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main(void)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ListType</a:t>
            </a:r>
            <a:r>
              <a:rPr lang="en-US" altLang="ko-KR" sz="1400" dirty="0">
                <a:latin typeface="Trebuchet MS" pitchFamily="34" charset="0"/>
                <a:ea typeface="+mn-ea"/>
              </a:rPr>
              <a:t> *list1, *list2, *list3;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연결 리스트 헤더 생성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>
                <a:latin typeface="Trebuchet MS" pitchFamily="34" charset="0"/>
                <a:ea typeface="+mn-ea"/>
              </a:rPr>
              <a:t>list1 = create();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list2 = create();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list3 = create();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1</a:t>
            </a:r>
            <a:r>
              <a:rPr lang="ko-KR" altLang="en-US" sz="1400" dirty="0">
                <a:latin typeface="Trebuchet MS" pitchFamily="34" charset="0"/>
                <a:ea typeface="+mn-ea"/>
              </a:rPr>
              <a:t>을 생성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3, 12);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2, 8);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1, 0);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2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를 생성 </a:t>
            </a:r>
          </a:p>
          <a:p>
            <a:pPr>
              <a:defRPr/>
            </a:pPr>
            <a:r>
              <a:rPr lang="ko-KR" altLang="en-US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8, 12);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-3, 10);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insert_last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(list2, 10, 6);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(list2);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//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3 =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1 + </a:t>
            </a:r>
            <a:r>
              <a:rPr lang="ko-KR" altLang="en-US" sz="1400" dirty="0">
                <a:latin typeface="Trebuchet MS" pitchFamily="34" charset="0"/>
                <a:ea typeface="+mn-ea"/>
              </a:rPr>
              <a:t>다항식 </a:t>
            </a:r>
            <a:r>
              <a:rPr lang="en-US" altLang="ko-KR" sz="1400" dirty="0">
                <a:latin typeface="Trebuchet MS" pitchFamily="34" charset="0"/>
                <a:ea typeface="+mn-ea"/>
              </a:rPr>
              <a:t>2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poly_add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(list1, list2, list3);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</a:t>
            </a:r>
            <a:r>
              <a:rPr lang="en-US" altLang="ko-KR" sz="1400" dirty="0" err="1">
                <a:latin typeface="Trebuchet MS" pitchFamily="34" charset="0"/>
                <a:ea typeface="+mn-ea"/>
              </a:rPr>
              <a:t>poly_print</a:t>
            </a:r>
            <a:r>
              <a:rPr lang="en-US" altLang="ko-KR" sz="1400" dirty="0">
                <a:latin typeface="Trebuchet MS" pitchFamily="34" charset="0"/>
                <a:ea typeface="+mn-ea"/>
              </a:rPr>
              <a:t>(list3);</a:t>
            </a:r>
          </a:p>
          <a:p>
            <a:pPr>
              <a:defRPr/>
            </a:pPr>
            <a:endParaRPr lang="en-US" altLang="ko-KR" sz="1400" dirty="0">
              <a:latin typeface="Trebuchet MS" pitchFamily="34" charset="0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	free(list1); free(list2); free(list3);</a:t>
            </a:r>
          </a:p>
          <a:p>
            <a:pPr>
              <a:defRPr/>
            </a:pPr>
            <a:r>
              <a:rPr lang="en-US" altLang="ko-KR" sz="1400" dirty="0">
                <a:latin typeface="Trebuchet MS" pitchFamily="34" charset="0"/>
                <a:ea typeface="+mn-ea"/>
              </a:rPr>
              <a:t>}</a:t>
            </a:r>
            <a:endParaRPr lang="en-US" altLang="ko-KR" sz="1400" dirty="0">
              <a:latin typeface="Trebuchet MS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607795"/>
            <a:ext cx="7740650" cy="83099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3^12 + 2^8 + 1^0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8^12 + -3^10 + 10^6 +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polynomial = 11^12 + -3^10 + 2^8 + 10^6 + 1^0 +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1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배열로 구현된 리스트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리스트를 구현하면 순차적인 메모리 </a:t>
            </a:r>
            <a:r>
              <a:rPr lang="ko-KR" altLang="en-US" dirty="0" smtClean="0"/>
              <a:t>공간이 할당되므로</a:t>
            </a:r>
            <a:r>
              <a:rPr lang="en-US" altLang="ko-KR" dirty="0"/>
              <a:t>, </a:t>
            </a:r>
            <a:r>
              <a:rPr lang="ko-KR" altLang="en-US" dirty="0"/>
              <a:t>이것을 리스트의 순차적 표현</a:t>
            </a:r>
            <a:r>
              <a:rPr lang="en-US" altLang="ko-KR" dirty="0"/>
              <a:t>(sequential </a:t>
            </a:r>
            <a:r>
              <a:rPr lang="en-US" altLang="ko-KR" dirty="0" smtClean="0"/>
              <a:t>representation)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309937"/>
            <a:ext cx="333375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7918" y="1640036"/>
            <a:ext cx="8102860" cy="1815882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MAX_LIST_SIZE 100 // </a:t>
            </a:r>
            <a:r>
              <a:rPr lang="ko-KR" altLang="en-US" sz="1400" dirty="0">
                <a:latin typeface="Trebuchet MS" panose="020B0603020202020204" pitchFamily="34" charset="0"/>
              </a:rPr>
              <a:t>리스트의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최대크기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 // </a:t>
            </a:r>
            <a:r>
              <a:rPr lang="ko-KR" altLang="en-US" sz="1400" dirty="0">
                <a:latin typeface="Trebuchet MS" panose="020B0603020202020204" pitchFamily="34" charset="0"/>
              </a:rPr>
              <a:t>항목의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element </a:t>
            </a:r>
            <a:r>
              <a:rPr lang="en-US" altLang="ko-KR" sz="1400" dirty="0">
                <a:latin typeface="Trebuchet MS" panose="020B0603020202020204" pitchFamily="34" charset="0"/>
              </a:rPr>
              <a:t>array[MAX_LIST_SIZE]; // </a:t>
            </a:r>
            <a:r>
              <a:rPr lang="ko-KR" altLang="en-US" sz="1400" dirty="0">
                <a:latin typeface="Trebuchet MS" panose="020B0603020202020204" pitchFamily="34" charset="0"/>
              </a:rPr>
              <a:t>배열 정의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size; // </a:t>
            </a:r>
            <a:r>
              <a:rPr lang="ko-KR" altLang="en-US" sz="1400" dirty="0">
                <a:latin typeface="Trebuchet MS" panose="020B0603020202020204" pitchFamily="34" charset="0"/>
              </a:rPr>
              <a:t>현재 리스트에 저장된 항목들의 개수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1550" y="1219200"/>
            <a:ext cx="8102860" cy="5047536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처리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초기화 함수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L-&gt;size 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비어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않으면 </a:t>
            </a:r>
            <a:r>
              <a:rPr lang="en-US" altLang="ko-KR" sz="1400" dirty="0"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L-&gt;size == 0;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리스트가 가득 차 있으면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그렇지 많으면 </a:t>
            </a:r>
            <a:r>
              <a:rPr lang="en-US" altLang="ko-KR" sz="1400" dirty="0"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latin typeface="Trebuchet MS" panose="020B0603020202020204" pitchFamily="34" charset="0"/>
              </a:rPr>
              <a:t>을 반환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L-&gt;size == MAX_LIST_SIZE;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ArrayListType</a:t>
            </a:r>
            <a:r>
              <a:rPr lang="ko-KR" altLang="en-US" smtClean="0"/>
              <a:t>의 구현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6097" y="1673805"/>
            <a:ext cx="8102860" cy="3108543"/>
          </a:xfrm>
          <a:prstGeom prst="rect">
            <a:avLst/>
          </a:prstGeom>
          <a:solidFill>
            <a:srgbClr val="FFFF99"/>
          </a:solidFill>
          <a:ln w="25400"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>
            <a:sp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get_entry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&lt; 0 || 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 &gt;= L-&gt;size)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위치 오류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pos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리스트 출력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print_list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ArrayListType</a:t>
            </a:r>
            <a:r>
              <a:rPr lang="en-US" altLang="ko-KR" sz="1400" dirty="0">
                <a:latin typeface="Trebuchet MS" panose="020B0603020202020204" pitchFamily="34" charset="0"/>
              </a:rPr>
              <a:t> *L)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&lt;L-&gt;size;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("%d-&gt;", L-&gt;array[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marL="0" indent="0" algn="just" fontAlgn="auto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15218</TotalTime>
  <Words>983</Words>
  <Application>Microsoft Office PowerPoint</Application>
  <PresentationFormat>화면 슬라이드 쇼(4:3)</PresentationFormat>
  <Paragraphs>545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HY얕은샘물M</vt:lpstr>
      <vt:lpstr>굴림</vt:lpstr>
      <vt:lpstr>바탕</vt:lpstr>
      <vt:lpstr>한양해서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6장 연결 리스트 I</vt:lpstr>
      <vt:lpstr>리스트란?</vt:lpstr>
      <vt:lpstr>리스트의 기본 연산</vt:lpstr>
      <vt:lpstr>리스트 ADT</vt:lpstr>
      <vt:lpstr>리스트 구현 방법</vt:lpstr>
      <vt:lpstr>배열로 구현된 리스트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ArrayListType의 구현</vt:lpstr>
      <vt:lpstr>실행결과</vt:lpstr>
      <vt:lpstr>연결된 표현</vt:lpstr>
      <vt:lpstr>삽입과 삭제</vt:lpstr>
      <vt:lpstr>연결된 표현의 장단점</vt:lpstr>
      <vt:lpstr>노드의 구조</vt:lpstr>
      <vt:lpstr>헤드 포인터와 노드의 생성</vt:lpstr>
      <vt:lpstr>연결 리스트의 종류</vt:lpstr>
      <vt:lpstr>단순 연결 리스트</vt:lpstr>
      <vt:lpstr>노드의 정의</vt:lpstr>
      <vt:lpstr>리스트의 생성</vt:lpstr>
      <vt:lpstr>2번째 노드 생성</vt:lpstr>
      <vt:lpstr>노드의 연결</vt:lpstr>
      <vt:lpstr>단순 연결 리스트의 연산</vt:lpstr>
      <vt:lpstr>단순 연결 리스트(삽입연산)</vt:lpstr>
      <vt:lpstr>단순 연결 리스트(삽입연산)</vt:lpstr>
      <vt:lpstr>단순 연결 리스트(삭제연산)</vt:lpstr>
      <vt:lpstr>단순 연결 리스트(삭제연산)</vt:lpstr>
      <vt:lpstr>방문 연산 코드</vt:lpstr>
      <vt:lpstr>테스트 프로그램</vt:lpstr>
      <vt:lpstr>실행결과</vt:lpstr>
      <vt:lpstr>Lab: 단어들을 저장하고 있는 연결리스트</vt:lpstr>
      <vt:lpstr>Solution </vt:lpstr>
      <vt:lpstr>Solution </vt:lpstr>
      <vt:lpstr>Solution </vt:lpstr>
      <vt:lpstr>Lab: 특정한 값을 탐색하는 함수</vt:lpstr>
      <vt:lpstr>Solution </vt:lpstr>
      <vt:lpstr>Lab: 2개의 리스트를 합하는 함수</vt:lpstr>
      <vt:lpstr>Solution </vt:lpstr>
      <vt:lpstr>Lab: 리스트를 역순으로 만드는 연산</vt:lpstr>
      <vt:lpstr>Solution </vt:lpstr>
      <vt:lpstr>연결리스트의 응용: 다항식</vt:lpstr>
      <vt:lpstr>연결리스트의 응용: 다항식</vt:lpstr>
      <vt:lpstr>다항식의 덧셈 구현</vt:lpstr>
      <vt:lpstr>다항식의 덧셈</vt:lpstr>
      <vt:lpstr>다항식의 덧셈</vt:lpstr>
      <vt:lpstr>다항식의 덧셈</vt:lpstr>
      <vt:lpstr>헤더 노드의 개념</vt:lpstr>
      <vt:lpstr>다항식 프로그램</vt:lpstr>
      <vt:lpstr>다항식 프로그램</vt:lpstr>
      <vt:lpstr>다항식 프로그램</vt:lpstr>
      <vt:lpstr>다항식 프로그램</vt:lpstr>
      <vt:lpstr>다항식 프로그램</vt:lpstr>
      <vt:lpstr>실행결과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187</cp:revision>
  <dcterms:created xsi:type="dcterms:W3CDTF">2004-02-19T02:52:38Z</dcterms:created>
  <dcterms:modified xsi:type="dcterms:W3CDTF">2019-02-20T05:11:00Z</dcterms:modified>
</cp:coreProperties>
</file>