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2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84"/>
  </p:notesMasterIdLst>
  <p:sldIdLst>
    <p:sldId id="292" r:id="rId2"/>
    <p:sldId id="431" r:id="rId3"/>
    <p:sldId id="387" r:id="rId4"/>
    <p:sldId id="388" r:id="rId5"/>
    <p:sldId id="389" r:id="rId6"/>
    <p:sldId id="386" r:id="rId7"/>
    <p:sldId id="371" r:id="rId8"/>
    <p:sldId id="373" r:id="rId9"/>
    <p:sldId id="372" r:id="rId10"/>
    <p:sldId id="374" r:id="rId11"/>
    <p:sldId id="375" r:id="rId12"/>
    <p:sldId id="376" r:id="rId13"/>
    <p:sldId id="360" r:id="rId14"/>
    <p:sldId id="345" r:id="rId15"/>
    <p:sldId id="377" r:id="rId16"/>
    <p:sldId id="346" r:id="rId17"/>
    <p:sldId id="378" r:id="rId18"/>
    <p:sldId id="347" r:id="rId19"/>
    <p:sldId id="379" r:id="rId20"/>
    <p:sldId id="348" r:id="rId21"/>
    <p:sldId id="380" r:id="rId22"/>
    <p:sldId id="349" r:id="rId23"/>
    <p:sldId id="381" r:id="rId24"/>
    <p:sldId id="351" r:id="rId25"/>
    <p:sldId id="382" r:id="rId26"/>
    <p:sldId id="361" r:id="rId27"/>
    <p:sldId id="383" r:id="rId28"/>
    <p:sldId id="352" r:id="rId29"/>
    <p:sldId id="359" r:id="rId30"/>
    <p:sldId id="353" r:id="rId31"/>
    <p:sldId id="354" r:id="rId32"/>
    <p:sldId id="363" r:id="rId33"/>
    <p:sldId id="365" r:id="rId34"/>
    <p:sldId id="362" r:id="rId35"/>
    <p:sldId id="384" r:id="rId36"/>
    <p:sldId id="364" r:id="rId37"/>
    <p:sldId id="366" r:id="rId38"/>
    <p:sldId id="367" r:id="rId39"/>
    <p:sldId id="368" r:id="rId40"/>
    <p:sldId id="369" r:id="rId41"/>
    <p:sldId id="370" r:id="rId42"/>
    <p:sldId id="385" r:id="rId43"/>
    <p:sldId id="427" r:id="rId44"/>
    <p:sldId id="390" r:id="rId45"/>
    <p:sldId id="428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26" r:id="rId59"/>
    <p:sldId id="403" r:id="rId60"/>
    <p:sldId id="404" r:id="rId61"/>
    <p:sldId id="405" r:id="rId62"/>
    <p:sldId id="406" r:id="rId63"/>
    <p:sldId id="407" r:id="rId64"/>
    <p:sldId id="409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418" r:id="rId74"/>
    <p:sldId id="419" r:id="rId75"/>
    <p:sldId id="420" r:id="rId76"/>
    <p:sldId id="421" r:id="rId77"/>
    <p:sldId id="423" r:id="rId78"/>
    <p:sldId id="422" r:id="rId79"/>
    <p:sldId id="424" r:id="rId80"/>
    <p:sldId id="425" r:id="rId81"/>
    <p:sldId id="429" r:id="rId82"/>
    <p:sldId id="430" r:id="rId83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3" autoAdjust="0"/>
    <p:restoredTop sz="94707"/>
  </p:normalViewPr>
  <p:slideViewPr>
    <p:cSldViewPr>
      <p:cViewPr varScale="1">
        <p:scale>
          <a:sx n="140" d="100"/>
          <a:sy n="140" d="100"/>
        </p:scale>
        <p:origin x="10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310" y="-120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AAEDD78-5E70-4394-9FDD-1B8AFD33B5C3}" type="datetimeFigureOut">
              <a:rPr lang="ko-KR" altLang="en-US" smtClean="0"/>
              <a:pPr/>
              <a:t>2021. 3. 15.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30E1B74-21DD-40FC-9669-B2553AF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2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E1B74-21DD-40FC-9669-B2553AFA8063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5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E1B74-21DD-40FC-9669-B2553AFA806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91139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1140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1141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4416 w 1000"/>
                <a:gd name="T3" fmla="*/ 0 h 1000"/>
                <a:gd name="T4" fmla="*/ 4917 w 1000"/>
                <a:gd name="T5" fmla="*/ 500 h 1000"/>
                <a:gd name="T6" fmla="*/ 4417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1142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1143" name="Rectangle 7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latin typeface="HY엽서L" pitchFamily="18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91145" name="Rectangle 9"/>
          <p:cNvSpPr>
            <a:spLocks noGrp="1" noChangeArrowheads="1"/>
          </p:cNvSpPr>
          <p:nvPr>
            <p:ph type="dt" sz="half" idx="2"/>
            <p:custDataLst>
              <p:tags r:id="rId4"/>
            </p:custDataLst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B152EE7C-A32B-4D8B-A27B-C3E4B4E1EEBA}" type="datetime1">
              <a:rPr lang="ko-KR" altLang="en-US" smtClean="0"/>
              <a:pPr/>
              <a:t>2021. 3. 15.</a:t>
            </a:fld>
            <a:endParaRPr lang="en-US" altLang="ko-KR"/>
          </a:p>
        </p:txBody>
      </p:sp>
      <p:sp>
        <p:nvSpPr>
          <p:cNvPr id="91146" name="Rectangle 10"/>
          <p:cNvSpPr>
            <a:spLocks noGrp="1" noChangeArrowheads="1"/>
          </p:cNvSpPr>
          <p:nvPr>
            <p:ph type="ftr" sz="quarter" idx="3"/>
            <p:custDataLst>
              <p:tags r:id="rId5"/>
            </p:custDataLst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자료구조</a:t>
            </a:r>
            <a:endParaRPr lang="en-US" altLang="ko-KR"/>
          </a:p>
        </p:txBody>
      </p:sp>
      <p:sp>
        <p:nvSpPr>
          <p:cNvPr id="91147" name="Rectangle 11"/>
          <p:cNvSpPr>
            <a:spLocks noGrp="1" noChangeArrowheads="1"/>
          </p:cNvSpPr>
          <p:nvPr>
            <p:ph type="sldNum" sz="quarter" idx="4"/>
            <p:custDataLst>
              <p:tags r:id="rId6"/>
            </p:custDataLst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8F2C87B5-B74A-4179-8E73-D44417EC7D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861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448425" y="228600"/>
            <a:ext cx="2084388" cy="61531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95263" y="228600"/>
            <a:ext cx="6100762" cy="61531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9788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  <p:custDataLst>
              <p:tags r:id="rId2"/>
            </p:custDataLst>
          </p:nvPr>
        </p:nvSpPr>
        <p:spPr>
          <a:xfrm>
            <a:off x="609600" y="1600200"/>
            <a:ext cx="7923213" cy="47815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0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  <p:custDataLst>
              <p:tags r:id="rId2"/>
            </p:custDataLst>
          </p:nvPr>
        </p:nvSpPr>
        <p:spPr>
          <a:xfrm>
            <a:off x="609600" y="1600200"/>
            <a:ext cx="7923213" cy="47815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1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0457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600" y="1600200"/>
            <a:ext cx="3884613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6613" y="1600200"/>
            <a:ext cx="38862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2300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93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43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1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041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48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AutoShape 4"/>
          <p:cNvSpPr>
            <a:spLocks noChangeArrowheads="1"/>
          </p:cNvSpPr>
          <p:nvPr>
            <p:custDataLst>
              <p:tags r:id="rId15"/>
            </p:custDataLst>
          </p:nvPr>
        </p:nvSpPr>
        <p:spPr bwMode="blackWhite">
          <a:xfrm>
            <a:off x="0" y="152400"/>
            <a:ext cx="8534400" cy="981345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6499 w 1000"/>
              <a:gd name="T3" fmla="*/ 0 h 1000"/>
              <a:gd name="T4" fmla="*/ 7000 w 1000"/>
              <a:gd name="T5" fmla="*/ 500 h 1000"/>
              <a:gd name="T6" fmla="*/ 6500 w 1000"/>
              <a:gd name="T7" fmla="*/ 1000 h 1000"/>
              <a:gd name="T8" fmla="*/ 0 w 1000"/>
              <a:gd name="T9" fmla="*/ 1000 h 1000"/>
              <a:gd name="T10" fmla="*/ 0 w 1000"/>
              <a:gd name="T11" fmla="*/ 0 h 1000"/>
              <a:gd name="T12" fmla="*/ G4 w 1000"/>
              <a:gd name="T13" fmla="*/ G1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0117" name="Line 5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0195" y="1043735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609600" y="1600200"/>
            <a:ext cx="792321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 userDrawn="1">
            <p:custDataLst>
              <p:tags r:id="rId19"/>
            </p:custDataLst>
          </p:nvPr>
        </p:nvSpPr>
        <p:spPr bwMode="auto">
          <a:xfrm>
            <a:off x="611188" y="6538913"/>
            <a:ext cx="74892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자료구조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90925" y="6535738"/>
            <a:ext cx="168668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2F01BF08-4666-4B24-99B9-2789A75FA808}" type="datetime2">
              <a:rPr lang="ko-KR" altLang="en-US" sz="1050" b="1" smtClean="0">
                <a:latin typeface="맑은 고딕" pitchFamily="50" charset="-127"/>
                <a:ea typeface="맑은 고딕" pitchFamily="50" charset="-127"/>
              </a:rPr>
              <a:pPr/>
              <a:t>2021년 3월 15일 월요일</a:t>
            </a:fld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7767355" y="6484255"/>
            <a:ext cx="810090" cy="373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2C2E152-4EAD-4FE8-8CB3-E9A6A8F874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rebuchet MS" pitchFamily="34" charset="0"/>
          <a:ea typeface="HY엽서L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ko-KR" sz="4400" dirty="0"/>
              <a:t>C </a:t>
            </a:r>
            <a:r>
              <a:rPr lang="ko-KR" altLang="en-US" sz="4400" dirty="0"/>
              <a:t>프로그래밍 특강</a:t>
            </a:r>
            <a:endParaRPr lang="ko-KR" altLang="en-US" sz="4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066800" y="3293985"/>
            <a:ext cx="6629400" cy="1967520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계명대학교 </a:t>
            </a:r>
            <a:r>
              <a:rPr lang="ko-KR" altLang="en-US" sz="2400" dirty="0">
                <a:latin typeface="맑은 고딕" pitchFamily="50" charset="-127"/>
              </a:rPr>
              <a:t>컴퓨터공학전공</a:t>
            </a:r>
            <a:endParaRPr lang="en-US" altLang="ko-KR" sz="2400" dirty="0">
              <a:latin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</a:rPr>
              <a:t>박세진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기본 개념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1198730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Pointer </a:t>
            </a:r>
            <a:r>
              <a:rPr lang="ko-KR" altLang="en-US" dirty="0">
                <a:solidFill>
                  <a:srgbClr val="3366FF"/>
                </a:solidFill>
              </a:rPr>
              <a:t>의 이해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10;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kumimoji="1" lang="en-US" altLang="ko-KR" dirty="0" err="1">
                <a:solidFill>
                  <a:srgbClr val="3366FF"/>
                </a:solidFill>
              </a:rPr>
              <a:t>int</a:t>
            </a:r>
            <a:r>
              <a:rPr kumimoji="1" lang="en-US" altLang="ko-KR" dirty="0">
                <a:solidFill>
                  <a:srgbClr val="3366FF"/>
                </a:solidFill>
              </a:rPr>
              <a:t> *p = &amp;a;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5F419-1A4D-0942-B731-203FE34A3C0C}"/>
              </a:ext>
            </a:extLst>
          </p:cNvPr>
          <p:cNvSpPr/>
          <p:nvPr/>
        </p:nvSpPr>
        <p:spPr>
          <a:xfrm>
            <a:off x="5527983" y="2189874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E8996E-F924-9C46-A5CB-7F8770D047DF}"/>
              </a:ext>
            </a:extLst>
          </p:cNvPr>
          <p:cNvSpPr/>
          <p:nvPr/>
        </p:nvSpPr>
        <p:spPr>
          <a:xfrm>
            <a:off x="4211915" y="3466661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35E7E56-F884-184D-87CB-1A8D0A7EB5D1}"/>
              </a:ext>
            </a:extLst>
          </p:cNvPr>
          <p:cNvSpPr txBox="1"/>
          <p:nvPr/>
        </p:nvSpPr>
        <p:spPr>
          <a:xfrm>
            <a:off x="5472146" y="18244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 = &amp;a</a:t>
            </a:r>
            <a:endParaRPr kumimoji="1" lang="ko-KR" altLang="en-US" dirty="0"/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FC72B17F-45C7-8247-9202-2D9B25A0B127}"/>
              </a:ext>
            </a:extLst>
          </p:cNvPr>
          <p:cNvSpPr txBox="1"/>
          <p:nvPr/>
        </p:nvSpPr>
        <p:spPr>
          <a:xfrm>
            <a:off x="4156077" y="30973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0x200 = &amp;p</a:t>
            </a:r>
            <a:endParaRPr kumimoji="1" lang="ko-KR" altLang="en-US" dirty="0"/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0A243F18-BF2F-1943-8328-7280B84B859F}"/>
              </a:ext>
            </a:extLst>
          </p:cNvPr>
          <p:cNvSpPr txBox="1"/>
          <p:nvPr/>
        </p:nvSpPr>
        <p:spPr>
          <a:xfrm>
            <a:off x="4988078" y="223577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=</a:t>
            </a:r>
            <a:endParaRPr kumimoji="1"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FD4F0880-DDE8-4045-BFB2-870C5284F872}"/>
              </a:ext>
            </a:extLst>
          </p:cNvPr>
          <p:cNvSpPr txBox="1"/>
          <p:nvPr/>
        </p:nvSpPr>
        <p:spPr>
          <a:xfrm>
            <a:off x="3672009" y="35547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kumimoji="1" lang="en-US" altLang="ko-KR" dirty="0"/>
              <a:t> =</a:t>
            </a:r>
            <a:endParaRPr kumimoji="1" lang="ko-KR" altLang="en-US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7930A5F0-6BB8-3240-8C2F-849ACBE2B88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698964" y="2729934"/>
            <a:ext cx="1324074" cy="1014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57264F2-1834-B944-962E-E18CF4AC93A6}"/>
              </a:ext>
            </a:extLst>
          </p:cNvPr>
          <p:cNvSpPr/>
          <p:nvPr/>
        </p:nvSpPr>
        <p:spPr>
          <a:xfrm>
            <a:off x="4617005" y="3654025"/>
            <a:ext cx="180020" cy="1800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81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기본 개념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1198730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Pointer </a:t>
            </a:r>
            <a:r>
              <a:rPr lang="ko-KR" altLang="en-US" dirty="0">
                <a:solidFill>
                  <a:srgbClr val="3366FF"/>
                </a:solidFill>
              </a:rPr>
              <a:t>의 이해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10;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kumimoji="1" lang="en-US" altLang="ko-KR" dirty="0" err="1">
                <a:solidFill>
                  <a:srgbClr val="3366FF"/>
                </a:solidFill>
              </a:rPr>
              <a:t>int</a:t>
            </a:r>
            <a:r>
              <a:rPr kumimoji="1" lang="en-US" altLang="ko-KR" dirty="0">
                <a:solidFill>
                  <a:srgbClr val="3366FF"/>
                </a:solidFill>
              </a:rPr>
              <a:t> *p = &amp;a;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kumimoji="1"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a</a:t>
            </a:r>
            <a:r>
              <a:rPr kumimoji="1" lang="en-US" altLang="ko-KR" dirty="0">
                <a:solidFill>
                  <a:srgbClr val="3366FF"/>
                </a:solidFill>
              </a:rPr>
              <a:t> = 30;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5F419-1A4D-0942-B731-203FE34A3C0C}"/>
              </a:ext>
            </a:extLst>
          </p:cNvPr>
          <p:cNvSpPr/>
          <p:nvPr/>
        </p:nvSpPr>
        <p:spPr>
          <a:xfrm>
            <a:off x="5527983" y="2189874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30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E8996E-F924-9C46-A5CB-7F8770D047DF}"/>
              </a:ext>
            </a:extLst>
          </p:cNvPr>
          <p:cNvSpPr/>
          <p:nvPr/>
        </p:nvSpPr>
        <p:spPr>
          <a:xfrm>
            <a:off x="4211915" y="3466661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35E7E56-F884-184D-87CB-1A8D0A7EB5D1}"/>
              </a:ext>
            </a:extLst>
          </p:cNvPr>
          <p:cNvSpPr txBox="1"/>
          <p:nvPr/>
        </p:nvSpPr>
        <p:spPr>
          <a:xfrm>
            <a:off x="5472146" y="18244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 = &amp;a</a:t>
            </a:r>
            <a:endParaRPr kumimoji="1" lang="ko-KR" altLang="en-US" dirty="0"/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FC72B17F-45C7-8247-9202-2D9B25A0B127}"/>
              </a:ext>
            </a:extLst>
          </p:cNvPr>
          <p:cNvSpPr txBox="1"/>
          <p:nvPr/>
        </p:nvSpPr>
        <p:spPr>
          <a:xfrm>
            <a:off x="4156077" y="30973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0x200 = &amp;p</a:t>
            </a:r>
            <a:endParaRPr kumimoji="1" lang="ko-KR" altLang="en-US" dirty="0"/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0A243F18-BF2F-1943-8328-7280B84B859F}"/>
              </a:ext>
            </a:extLst>
          </p:cNvPr>
          <p:cNvSpPr txBox="1"/>
          <p:nvPr/>
        </p:nvSpPr>
        <p:spPr>
          <a:xfrm>
            <a:off x="4988078" y="223577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=</a:t>
            </a:r>
            <a:endParaRPr kumimoji="1"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FD4F0880-DDE8-4045-BFB2-870C5284F872}"/>
              </a:ext>
            </a:extLst>
          </p:cNvPr>
          <p:cNvSpPr txBox="1"/>
          <p:nvPr/>
        </p:nvSpPr>
        <p:spPr>
          <a:xfrm>
            <a:off x="3672009" y="35547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kumimoji="1" lang="en-US" altLang="ko-KR" dirty="0"/>
              <a:t> =</a:t>
            </a:r>
            <a:endParaRPr kumimoji="1" lang="ko-KR" altLang="en-US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7930A5F0-6BB8-3240-8C2F-849ACBE2B88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698964" y="2729934"/>
            <a:ext cx="1324074" cy="1014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57264F2-1834-B944-962E-E18CF4AC93A6}"/>
              </a:ext>
            </a:extLst>
          </p:cNvPr>
          <p:cNvSpPr/>
          <p:nvPr/>
        </p:nvSpPr>
        <p:spPr>
          <a:xfrm>
            <a:off x="4617005" y="3654025"/>
            <a:ext cx="180020" cy="1800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34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기본 개념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1198730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Pointer </a:t>
            </a:r>
            <a:r>
              <a:rPr lang="ko-KR" altLang="en-US" dirty="0">
                <a:solidFill>
                  <a:srgbClr val="3366FF"/>
                </a:solidFill>
              </a:rPr>
              <a:t>의 이해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10;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kumimoji="1" lang="en-US" altLang="ko-KR" dirty="0" err="1">
                <a:solidFill>
                  <a:srgbClr val="3366FF"/>
                </a:solidFill>
              </a:rPr>
              <a:t>int</a:t>
            </a:r>
            <a:r>
              <a:rPr kumimoji="1" lang="en-US" altLang="ko-KR" dirty="0">
                <a:solidFill>
                  <a:srgbClr val="3366FF"/>
                </a:solidFill>
              </a:rPr>
              <a:t> *p = &amp;a;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kumimoji="1"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a</a:t>
            </a:r>
            <a:r>
              <a:rPr kumimoji="1" lang="en-US" altLang="ko-KR" dirty="0">
                <a:solidFill>
                  <a:srgbClr val="3366FF"/>
                </a:solidFill>
              </a:rPr>
              <a:t> = 30;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kumimoji="1"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*p = 40;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5F419-1A4D-0942-B731-203FE34A3C0C}"/>
              </a:ext>
            </a:extLst>
          </p:cNvPr>
          <p:cNvSpPr/>
          <p:nvPr/>
        </p:nvSpPr>
        <p:spPr>
          <a:xfrm>
            <a:off x="5527983" y="2189874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40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E8996E-F924-9C46-A5CB-7F8770D047DF}"/>
              </a:ext>
            </a:extLst>
          </p:cNvPr>
          <p:cNvSpPr/>
          <p:nvPr/>
        </p:nvSpPr>
        <p:spPr>
          <a:xfrm>
            <a:off x="4211915" y="3466661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35E7E56-F884-184D-87CB-1A8D0A7EB5D1}"/>
              </a:ext>
            </a:extLst>
          </p:cNvPr>
          <p:cNvSpPr txBox="1"/>
          <p:nvPr/>
        </p:nvSpPr>
        <p:spPr>
          <a:xfrm>
            <a:off x="5472146" y="18244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 = &amp;a</a:t>
            </a:r>
            <a:endParaRPr kumimoji="1" lang="ko-KR" altLang="en-US" dirty="0"/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FC72B17F-45C7-8247-9202-2D9B25A0B127}"/>
              </a:ext>
            </a:extLst>
          </p:cNvPr>
          <p:cNvSpPr txBox="1"/>
          <p:nvPr/>
        </p:nvSpPr>
        <p:spPr>
          <a:xfrm>
            <a:off x="4156077" y="30973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0x200 = &amp;p</a:t>
            </a:r>
            <a:endParaRPr kumimoji="1" lang="ko-KR" altLang="en-US" dirty="0"/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0A243F18-BF2F-1943-8328-7280B84B859F}"/>
              </a:ext>
            </a:extLst>
          </p:cNvPr>
          <p:cNvSpPr txBox="1"/>
          <p:nvPr/>
        </p:nvSpPr>
        <p:spPr>
          <a:xfrm>
            <a:off x="4988078" y="223577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=</a:t>
            </a:r>
            <a:endParaRPr kumimoji="1"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FD4F0880-DDE8-4045-BFB2-870C5284F872}"/>
              </a:ext>
            </a:extLst>
          </p:cNvPr>
          <p:cNvSpPr txBox="1"/>
          <p:nvPr/>
        </p:nvSpPr>
        <p:spPr>
          <a:xfrm>
            <a:off x="3672009" y="35547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kumimoji="1" lang="en-US" altLang="ko-KR" dirty="0"/>
              <a:t> =</a:t>
            </a:r>
            <a:endParaRPr kumimoji="1" lang="ko-KR" altLang="en-US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7930A5F0-6BB8-3240-8C2F-849ACBE2B88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698964" y="2729934"/>
            <a:ext cx="1324074" cy="1014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57264F2-1834-B944-962E-E18CF4AC93A6}"/>
              </a:ext>
            </a:extLst>
          </p:cNvPr>
          <p:cNvSpPr/>
          <p:nvPr/>
        </p:nvSpPr>
        <p:spPr>
          <a:xfrm>
            <a:off x="4617005" y="3654025"/>
            <a:ext cx="180020" cy="1800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76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997514" cy="680585"/>
          </a:xfrm>
        </p:spPr>
        <p:txBody>
          <a:bodyPr/>
          <a:lstStyle/>
          <a:p>
            <a:r>
              <a:rPr kumimoji="1" lang="en-US" altLang="ko-KR" dirty="0"/>
              <a:t>Stack, Heap </a:t>
            </a:r>
            <a:r>
              <a:rPr kumimoji="1" lang="ko-KR" altLang="en-US" dirty="0"/>
              <a:t>개념과 포인터의 의미</a:t>
            </a:r>
            <a:r>
              <a:rPr kumimoji="1" lang="en-US" altLang="ko-KR" dirty="0"/>
              <a:t>.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56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167347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lang="en-US" altLang="ko-KR" dirty="0"/>
          </a:p>
          <a:p>
            <a:pPr lvl="1"/>
            <a:r>
              <a:rPr kumimoji="1" lang="ko-KR" altLang="en-US" dirty="0">
                <a:solidFill>
                  <a:srgbClr val="3366FF"/>
                </a:solidFill>
              </a:rPr>
              <a:t>프로그램 수행 후 </a:t>
            </a:r>
            <a:r>
              <a:rPr kumimoji="1" lang="en-US" altLang="ko-KR" dirty="0">
                <a:solidFill>
                  <a:srgbClr val="3366FF"/>
                </a:solidFill>
              </a:rPr>
              <a:t>3</a:t>
            </a:r>
            <a:r>
              <a:rPr lang="ko-KR" altLang="en-US" dirty="0">
                <a:solidFill>
                  <a:srgbClr val="3366FF"/>
                </a:solidFill>
              </a:rPr>
              <a:t>번 라인 까지 수행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58970"/>
            <a:ext cx="1530170" cy="29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AB373-F7B4-2D42-93B9-0E83B358A5B5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B7DB145E-6AA1-BF43-BF90-0CE1E31C75C5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E6D6D8AA-81FC-1A46-B171-2BA9968B7A97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EFAB48FB-57A2-6E4F-9ACD-962B30428FA6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66F0284C-AC57-3C48-8AAB-70FAC5AA6512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</p:spTree>
    <p:extLst>
      <p:ext uri="{BB962C8B-B14F-4D97-AF65-F5344CB8AC3E}">
        <p14:creationId xmlns:p14="http://schemas.microsoft.com/office/powerpoint/2010/main" val="109344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87991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프로그램 수행 후 </a:t>
            </a:r>
            <a:r>
              <a:rPr lang="en-US" altLang="ko-KR" dirty="0">
                <a:solidFill>
                  <a:srgbClr val="3366FF"/>
                </a:solidFill>
              </a:rPr>
              <a:t>3</a:t>
            </a:r>
            <a:r>
              <a:rPr lang="ko-KR" altLang="en-US" dirty="0">
                <a:solidFill>
                  <a:srgbClr val="3366FF"/>
                </a:solidFill>
              </a:rPr>
              <a:t>번 라인 까지 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58970"/>
            <a:ext cx="1530170" cy="29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5D006DD4-C968-D84D-AFFA-C627F316073F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A7EE364-BB53-2744-9F5A-F90DDA62F6D2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AB373-F7B4-2D42-93B9-0E83B358A5B5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B7DB145E-6AA1-BF43-BF90-0CE1E31C75C5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E6D6D8AA-81FC-1A46-B171-2BA9968B7A97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EFAB48FB-57A2-6E4F-9ACD-962B30428FA6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66F0284C-AC57-3C48-8AAB-70FAC5AA6512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</p:spTree>
    <p:extLst>
      <p:ext uri="{BB962C8B-B14F-4D97-AF65-F5344CB8AC3E}">
        <p14:creationId xmlns:p14="http://schemas.microsoft.com/office/powerpoint/2010/main" val="268122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func1(100) </a:t>
            </a:r>
            <a:r>
              <a:rPr lang="ko-KR" altLang="en-US" dirty="0">
                <a:solidFill>
                  <a:srgbClr val="3366FF"/>
                </a:solidFill>
              </a:rPr>
              <a:t>호출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36468"/>
            <a:ext cx="1530170" cy="295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AB80CD57-1E67-064F-A68B-5C04BBA38C58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d = 50;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e = 60;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}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7F79D2-95C9-524B-812B-9B5BBDD894DF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0FDE129A-2A7A-B44E-9BDD-E60CD0799184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54C68EF0-06F7-5446-8077-F9C3FE385AD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5092CA47-B764-AD4B-AF1A-23058D0D2361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20A76D16-089E-DC47-9B37-518C89325207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77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func1(100) </a:t>
            </a:r>
            <a:r>
              <a:rPr lang="ko-KR" altLang="en-US" dirty="0">
                <a:solidFill>
                  <a:srgbClr val="3366FF"/>
                </a:solidFill>
              </a:rPr>
              <a:t>호출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36468"/>
            <a:ext cx="1530170" cy="295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AB80CD57-1E67-064F-A68B-5C04BBA38C58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d = 50;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e = 60;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}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D16F3E-6180-2941-BA5E-40FFEFD1441E}"/>
              </a:ext>
            </a:extLst>
          </p:cNvPr>
          <p:cNvSpPr/>
          <p:nvPr/>
        </p:nvSpPr>
        <p:spPr>
          <a:xfrm>
            <a:off x="5777543" y="496649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ret </a:t>
            </a:r>
            <a:r>
              <a:rPr kumimoji="1" lang="en-US" altLang="ko-KR" dirty="0" err="1"/>
              <a:t>addr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 = &amp;c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DC9CBF-695A-7241-8CF4-7972211841AA}"/>
              </a:ext>
            </a:extLst>
          </p:cNvPr>
          <p:cNvSpPr/>
          <p:nvPr/>
        </p:nvSpPr>
        <p:spPr>
          <a:xfrm>
            <a:off x="5777543" y="458995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C34BE-9403-C54A-A2AA-DAEE8C6A0727}"/>
              </a:ext>
            </a:extLst>
          </p:cNvPr>
          <p:cNvSpPr/>
          <p:nvPr/>
        </p:nvSpPr>
        <p:spPr>
          <a:xfrm>
            <a:off x="5777543" y="422589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86DC29-0DB5-5145-8CE4-07ECAB8BE49C}"/>
              </a:ext>
            </a:extLst>
          </p:cNvPr>
          <p:cNvSpPr/>
          <p:nvPr/>
        </p:nvSpPr>
        <p:spPr>
          <a:xfrm>
            <a:off x="5777543" y="383960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 = &amp;d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 = &amp;e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B41D2586-919B-DB43-9B9D-A5CEEB9F5861}"/>
              </a:ext>
            </a:extLst>
          </p:cNvPr>
          <p:cNvSpPr/>
          <p:nvPr/>
        </p:nvSpPr>
        <p:spPr>
          <a:xfrm>
            <a:off x="5427095" y="3839609"/>
            <a:ext cx="180020" cy="14772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5D7EA647-D9EC-0246-A346-0D7A583BC8A7}"/>
              </a:ext>
            </a:extLst>
          </p:cNvPr>
          <p:cNvSpPr txBox="1"/>
          <p:nvPr/>
        </p:nvSpPr>
        <p:spPr>
          <a:xfrm>
            <a:off x="4081518" y="410407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func1()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7F79D2-95C9-524B-812B-9B5BBDD894DF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0FDE129A-2A7A-B44E-9BDD-E60CD0799184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54C68EF0-06F7-5446-8077-F9C3FE385AD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5092CA47-B764-AD4B-AF1A-23058D0D2361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</p:spTree>
    <p:extLst>
      <p:ext uri="{BB962C8B-B14F-4D97-AF65-F5344CB8AC3E}">
        <p14:creationId xmlns:p14="http://schemas.microsoft.com/office/powerpoint/2010/main" val="121100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func1 </a:t>
            </a:r>
            <a:r>
              <a:rPr lang="ko-KR" altLang="en-US" dirty="0">
                <a:solidFill>
                  <a:srgbClr val="3366FF"/>
                </a:solidFill>
              </a:rPr>
              <a:t>리턴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45376"/>
            <a:ext cx="223910" cy="7473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EC64DAB1-CCF3-9244-B529-BF4DBA018EB4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268D433A-A6F5-3B4B-B2B4-5638EEBABE61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7064F1-2241-784C-95E6-FCF47696E489}"/>
              </a:ext>
            </a:extLst>
          </p:cNvPr>
          <p:cNvSpPr/>
          <p:nvPr/>
        </p:nvSpPr>
        <p:spPr>
          <a:xfrm>
            <a:off x="5777543" y="496649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텍스트상자 37">
            <a:extLst>
              <a:ext uri="{FF2B5EF4-FFF2-40B4-BE49-F238E27FC236}">
                <a16:creationId xmlns:a16="http://schemas.microsoft.com/office/drawing/2014/main" id="{2BFABDCA-2539-2F4F-BAAD-B2E7EC27F4CA}"/>
              </a:ext>
            </a:extLst>
          </p:cNvPr>
          <p:cNvSpPr txBox="1"/>
          <p:nvPr/>
        </p:nvSpPr>
        <p:spPr>
          <a:xfrm>
            <a:off x="7307118" y="4990422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ret </a:t>
            </a:r>
            <a:r>
              <a:rPr kumimoji="1" lang="en-US" altLang="ko-KR" dirty="0" err="1"/>
              <a:t>addr</a:t>
            </a:r>
            <a:endParaRPr kumimoji="1" lang="ko-KR" altLang="en-US" dirty="0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B7B458BD-843C-6C47-B43D-292710B03DCF}"/>
              </a:ext>
            </a:extLst>
          </p:cNvPr>
          <p:cNvSpPr txBox="1"/>
          <p:nvPr/>
        </p:nvSpPr>
        <p:spPr>
          <a:xfrm>
            <a:off x="7307019" y="463546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 = &amp;c</a:t>
            </a:r>
            <a:endParaRPr kumimoji="1"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D125C0-945F-7248-9184-78F9419402DA}"/>
              </a:ext>
            </a:extLst>
          </p:cNvPr>
          <p:cNvSpPr/>
          <p:nvPr/>
        </p:nvSpPr>
        <p:spPr>
          <a:xfrm>
            <a:off x="5777543" y="458995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91A3B8-B6D3-4E43-8F09-29DDD43446A8}"/>
              </a:ext>
            </a:extLst>
          </p:cNvPr>
          <p:cNvSpPr/>
          <p:nvPr/>
        </p:nvSpPr>
        <p:spPr>
          <a:xfrm>
            <a:off x="5777543" y="422589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A62A8F-32CE-CA43-AF44-5EAFF5C5B9E9}"/>
              </a:ext>
            </a:extLst>
          </p:cNvPr>
          <p:cNvSpPr/>
          <p:nvPr/>
        </p:nvSpPr>
        <p:spPr>
          <a:xfrm>
            <a:off x="5777543" y="383960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텍스트상자 42">
            <a:extLst>
              <a:ext uri="{FF2B5EF4-FFF2-40B4-BE49-F238E27FC236}">
                <a16:creationId xmlns:a16="http://schemas.microsoft.com/office/drawing/2014/main" id="{59DB345A-17B3-0F45-A3F9-83C538711742}"/>
              </a:ext>
            </a:extLst>
          </p:cNvPr>
          <p:cNvSpPr txBox="1"/>
          <p:nvPr/>
        </p:nvSpPr>
        <p:spPr>
          <a:xfrm>
            <a:off x="7307019" y="42618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 = &amp;d</a:t>
            </a:r>
            <a:endParaRPr kumimoji="1" lang="ko-KR" altLang="en-US" dirty="0"/>
          </a:p>
        </p:txBody>
      </p:sp>
      <p:sp>
        <p:nvSpPr>
          <p:cNvPr id="44" name="텍스트상자 43">
            <a:extLst>
              <a:ext uri="{FF2B5EF4-FFF2-40B4-BE49-F238E27FC236}">
                <a16:creationId xmlns:a16="http://schemas.microsoft.com/office/drawing/2014/main" id="{51F75FC9-319E-BB4D-B9AE-134512976736}"/>
              </a:ext>
            </a:extLst>
          </p:cNvPr>
          <p:cNvSpPr txBox="1"/>
          <p:nvPr/>
        </p:nvSpPr>
        <p:spPr>
          <a:xfrm>
            <a:off x="7307019" y="3888135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 = &amp;e</a:t>
            </a:r>
            <a:endParaRPr kumimoji="1" lang="ko-KR" altLang="en-US" dirty="0"/>
          </a:p>
        </p:txBody>
      </p:sp>
      <p:sp>
        <p:nvSpPr>
          <p:cNvPr id="45" name="왼쪽 중괄호[L] 44">
            <a:extLst>
              <a:ext uri="{FF2B5EF4-FFF2-40B4-BE49-F238E27FC236}">
                <a16:creationId xmlns:a16="http://schemas.microsoft.com/office/drawing/2014/main" id="{0F7FBAE5-0D8D-4F41-8414-678BFB1808DF}"/>
              </a:ext>
            </a:extLst>
          </p:cNvPr>
          <p:cNvSpPr/>
          <p:nvPr/>
        </p:nvSpPr>
        <p:spPr>
          <a:xfrm>
            <a:off x="5427095" y="3839609"/>
            <a:ext cx="180020" cy="14772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텍스트상자 45">
            <a:extLst>
              <a:ext uri="{FF2B5EF4-FFF2-40B4-BE49-F238E27FC236}">
                <a16:creationId xmlns:a16="http://schemas.microsoft.com/office/drawing/2014/main" id="{78ACB387-D3D9-3B4E-9E9B-523EA4913522}"/>
              </a:ext>
            </a:extLst>
          </p:cNvPr>
          <p:cNvSpPr txBox="1"/>
          <p:nvPr/>
        </p:nvSpPr>
        <p:spPr>
          <a:xfrm>
            <a:off x="4081518" y="410407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func1()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4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func1 </a:t>
            </a:r>
            <a:r>
              <a:rPr lang="ko-KR" altLang="en-US" dirty="0">
                <a:solidFill>
                  <a:srgbClr val="3366FF"/>
                </a:solidFill>
              </a:rPr>
              <a:t>리턴</a:t>
            </a:r>
            <a:r>
              <a:rPr lang="en-US" altLang="ko-KR" dirty="0">
                <a:solidFill>
                  <a:srgbClr val="3366FF"/>
                </a:solidFill>
              </a:rPr>
              <a:t> : func1 stack frame </a:t>
            </a:r>
            <a:r>
              <a:rPr lang="ko-KR" altLang="en-US" dirty="0">
                <a:solidFill>
                  <a:srgbClr val="3366FF"/>
                </a:solidFill>
              </a:rPr>
              <a:t>사라짐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45376"/>
            <a:ext cx="223910" cy="7473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EC64DAB1-CCF3-9244-B529-BF4DBA018EB4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268D433A-A6F5-3B4B-B2B4-5638EEBABE61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</p:spTree>
    <p:extLst>
      <p:ext uri="{BB962C8B-B14F-4D97-AF65-F5344CB8AC3E}">
        <p14:creationId xmlns:p14="http://schemas.microsoft.com/office/powerpoint/2010/main" val="121479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ko-KR" altLang="en-US" sz="4400" b="1" dirty="0">
                <a:latin typeface="맑은 고딕" pitchFamily="50" charset="-127"/>
                <a:ea typeface="맑은 고딕" pitchFamily="50" charset="-127"/>
              </a:rPr>
              <a:t>자료구조</a:t>
            </a:r>
            <a:r>
              <a:rPr lang="en-US" altLang="ko-KR" sz="4400" dirty="0"/>
              <a:t> </a:t>
            </a:r>
            <a:r>
              <a:rPr lang="ko-KR" altLang="en-US" sz="4400" dirty="0"/>
              <a:t>교육을</a:t>
            </a:r>
            <a:r>
              <a:rPr lang="ko-KR" altLang="en-US" sz="4400" b="1" dirty="0">
                <a:latin typeface="맑은 고딕" pitchFamily="50" charset="-127"/>
                <a:ea typeface="맑은 고딕" pitchFamily="50" charset="-127"/>
              </a:rPr>
              <a:t> 위한 </a:t>
            </a:r>
            <a:br>
              <a:rPr lang="en-US" altLang="ko-KR" sz="44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400" b="1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4400" b="1" dirty="0">
                <a:latin typeface="맑은 고딕" pitchFamily="50" charset="-127"/>
                <a:ea typeface="맑은 고딕" pitchFamily="50" charset="-127"/>
              </a:rPr>
              <a:t>메모리 특강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066800" y="3293985"/>
            <a:ext cx="6629400" cy="1967520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계명대학교 교육대학원 전산교육전공</a:t>
            </a:r>
            <a:endParaRPr lang="en-US" altLang="ko-KR" sz="2400" dirty="0">
              <a:latin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</a:rPr>
              <a:t>박세진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00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5</a:t>
            </a:r>
            <a:r>
              <a:rPr lang="ko-KR" altLang="en-US" dirty="0">
                <a:solidFill>
                  <a:srgbClr val="3366FF"/>
                </a:solidFill>
              </a:rPr>
              <a:t>번 라인 실행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45376"/>
            <a:ext cx="197124" cy="7473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526E2067-C17C-0743-B4F7-1308F5B1B0D7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ABB5BAA3-61BD-E34A-9A22-A5D2CB2F9C58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C68B78-59B6-7040-8604-17FCF3614F5A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5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5</a:t>
            </a:r>
            <a:r>
              <a:rPr lang="ko-KR" altLang="en-US" dirty="0">
                <a:solidFill>
                  <a:srgbClr val="3366FF"/>
                </a:solidFill>
              </a:rPr>
              <a:t>번 라인 실행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99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45376"/>
            <a:ext cx="197124" cy="7473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526E2067-C17C-0743-B4F7-1308F5B1B0D7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ABB5BAA3-61BD-E34A-9A22-A5D2CB2F9C58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</p:spTree>
    <p:extLst>
      <p:ext uri="{BB962C8B-B14F-4D97-AF65-F5344CB8AC3E}">
        <p14:creationId xmlns:p14="http://schemas.microsoft.com/office/powerpoint/2010/main" val="230029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6</a:t>
            </a:r>
            <a:r>
              <a:rPr lang="ko-KR" altLang="en-US" dirty="0">
                <a:solidFill>
                  <a:srgbClr val="3366FF"/>
                </a:solidFill>
              </a:rPr>
              <a:t>번 라인 실행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99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4" y="5345377"/>
            <a:ext cx="223911" cy="7473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4976DE-E7FF-4945-B96B-B950E447B8D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0xdaf003</a:t>
            </a:r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A0556-DA25-4F46-84D7-B5A49A5CC719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28382AF0-89EC-0E44-9662-F1E8DECDDCD3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*p = 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*)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(2 *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52AF88C9-BAFF-4C4B-9F13-1DD0482B2CC5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</p:spTree>
    <p:extLst>
      <p:ext uri="{BB962C8B-B14F-4D97-AF65-F5344CB8AC3E}">
        <p14:creationId xmlns:p14="http://schemas.microsoft.com/office/powerpoint/2010/main" val="111890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6</a:t>
            </a:r>
            <a:r>
              <a:rPr lang="ko-KR" altLang="en-US" dirty="0">
                <a:solidFill>
                  <a:srgbClr val="3366FF"/>
                </a:solidFill>
              </a:rPr>
              <a:t>번 라인 실행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99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&amp;p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4" y="4970834"/>
            <a:ext cx="223117" cy="1121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4976DE-E7FF-4945-B96B-B950E447B8D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0xdaf003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96EF8F-D10E-B84E-9247-632698889CC6}"/>
              </a:ext>
            </a:extLst>
          </p:cNvPr>
          <p:cNvSpPr/>
          <p:nvPr/>
        </p:nvSpPr>
        <p:spPr>
          <a:xfrm>
            <a:off x="5776750" y="4970834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0x100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A0556-DA25-4F46-84D7-B5A49A5CC719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28382AF0-89EC-0E44-9662-F1E8DECDDCD3}"/>
              </a:ext>
            </a:extLst>
          </p:cNvPr>
          <p:cNvSpPr txBox="1"/>
          <p:nvPr/>
        </p:nvSpPr>
        <p:spPr>
          <a:xfrm>
            <a:off x="997068" y="2303875"/>
            <a:ext cx="4280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*p = 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*)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(2 *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));</a:t>
            </a:r>
          </a:p>
          <a:p>
            <a:r>
              <a:rPr lang="en-US" altLang="ko-KR" dirty="0"/>
              <a:t>    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52AF88C9-BAFF-4C4B-9F13-1DD0482B2CC5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35" name="왼쪽 중괄호[L] 34">
            <a:extLst>
              <a:ext uri="{FF2B5EF4-FFF2-40B4-BE49-F238E27FC236}">
                <a16:creationId xmlns:a16="http://schemas.microsoft.com/office/drawing/2014/main" id="{83D1EB8F-68F8-4E4A-A1B2-D3F6A99F1DBE}"/>
              </a:ext>
            </a:extLst>
          </p:cNvPr>
          <p:cNvSpPr/>
          <p:nvPr/>
        </p:nvSpPr>
        <p:spPr>
          <a:xfrm>
            <a:off x="5508189" y="1719847"/>
            <a:ext cx="200052" cy="7080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461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68248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7</a:t>
            </a:r>
            <a:r>
              <a:rPr lang="ko-KR" altLang="en-US" dirty="0">
                <a:solidFill>
                  <a:srgbClr val="3366FF"/>
                </a:solidFill>
              </a:rPr>
              <a:t>번 라인 실행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&amp;p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4" y="4970834"/>
            <a:ext cx="223117" cy="1121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  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96EF8F-D10E-B84E-9247-632698889CC6}"/>
              </a:ext>
            </a:extLst>
          </p:cNvPr>
          <p:cNvSpPr/>
          <p:nvPr/>
        </p:nvSpPr>
        <p:spPr>
          <a:xfrm>
            <a:off x="5776750" y="4970834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0x100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A0556-DA25-4F46-84D7-B5A49A5CC719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28382AF0-89EC-0E44-9662-F1E8DECDDCD3}"/>
              </a:ext>
            </a:extLst>
          </p:cNvPr>
          <p:cNvSpPr txBox="1"/>
          <p:nvPr/>
        </p:nvSpPr>
        <p:spPr>
          <a:xfrm>
            <a:off x="997068" y="2303875"/>
            <a:ext cx="42293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0A46A45B-A5DE-5644-A6DC-941A37182EE8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C511DB-687A-D14C-95BB-AAE7ACA2CBD8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0xdaf003</a:t>
            </a:r>
            <a:endParaRPr kumimoji="1" lang="ko-KR" altLang="en-US" dirty="0"/>
          </a:p>
        </p:txBody>
      </p:sp>
      <p:sp>
        <p:nvSpPr>
          <p:cNvPr id="37" name="왼쪽 중괄호[L] 36">
            <a:extLst>
              <a:ext uri="{FF2B5EF4-FFF2-40B4-BE49-F238E27FC236}">
                <a16:creationId xmlns:a16="http://schemas.microsoft.com/office/drawing/2014/main" id="{EB761B69-E514-A747-A70C-D594B84F5D94}"/>
              </a:ext>
            </a:extLst>
          </p:cNvPr>
          <p:cNvSpPr/>
          <p:nvPr/>
        </p:nvSpPr>
        <p:spPr>
          <a:xfrm>
            <a:off x="5508189" y="1719847"/>
            <a:ext cx="200052" cy="7080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95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68248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7</a:t>
            </a:r>
            <a:r>
              <a:rPr lang="ko-KR" altLang="en-US" dirty="0">
                <a:solidFill>
                  <a:srgbClr val="3366FF"/>
                </a:solidFill>
              </a:rPr>
              <a:t>번 라인 실행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&amp;p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4" y="4970834"/>
            <a:ext cx="223117" cy="1121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  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4976DE-E7FF-4945-B96B-B950E447B8D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999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96EF8F-D10E-B84E-9247-632698889CC6}"/>
              </a:ext>
            </a:extLst>
          </p:cNvPr>
          <p:cNvSpPr/>
          <p:nvPr/>
        </p:nvSpPr>
        <p:spPr>
          <a:xfrm>
            <a:off x="5776750" y="4970834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0x100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A0556-DA25-4F46-84D7-B5A49A5CC719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28382AF0-89EC-0E44-9662-F1E8DECDDCD3}"/>
              </a:ext>
            </a:extLst>
          </p:cNvPr>
          <p:cNvSpPr txBox="1"/>
          <p:nvPr/>
        </p:nvSpPr>
        <p:spPr>
          <a:xfrm>
            <a:off x="997068" y="2303875"/>
            <a:ext cx="42293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0A46A45B-A5DE-5644-A6DC-941A37182EE8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36" name="왼쪽 중괄호[L] 35">
            <a:extLst>
              <a:ext uri="{FF2B5EF4-FFF2-40B4-BE49-F238E27FC236}">
                <a16:creationId xmlns:a16="http://schemas.microsoft.com/office/drawing/2014/main" id="{78104175-765D-594B-9ABF-8E020164217A}"/>
              </a:ext>
            </a:extLst>
          </p:cNvPr>
          <p:cNvSpPr/>
          <p:nvPr/>
        </p:nvSpPr>
        <p:spPr>
          <a:xfrm>
            <a:off x="5508189" y="1719847"/>
            <a:ext cx="200052" cy="7080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617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68248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프로그램 종료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4976DE-E7FF-4945-B96B-B950E447B8D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999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A0556-DA25-4F46-84D7-B5A49A5CC719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28382AF0-89EC-0E44-9662-F1E8DECDDCD3}"/>
              </a:ext>
            </a:extLst>
          </p:cNvPr>
          <p:cNvSpPr txBox="1"/>
          <p:nvPr/>
        </p:nvSpPr>
        <p:spPr>
          <a:xfrm>
            <a:off x="997068" y="2303875"/>
            <a:ext cx="42293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0A46A45B-A5DE-5644-A6DC-941A37182EE8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65CD47-3B31-2940-9547-C0C5F12C6852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7E8B88-55BD-CC42-A680-E6A06924F48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38" name="텍스트상자 37">
            <a:extLst>
              <a:ext uri="{FF2B5EF4-FFF2-40B4-BE49-F238E27FC236}">
                <a16:creationId xmlns:a16="http://schemas.microsoft.com/office/drawing/2014/main" id="{F13A4762-22AC-DE46-813C-54DD600967A4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3791D6ED-174E-6E4D-9649-79F9DC6EE874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CE7DACD4-9B5F-3345-A986-B51E89AEA858}"/>
              </a:ext>
            </a:extLst>
          </p:cNvPr>
          <p:cNvSpPr txBox="1"/>
          <p:nvPr/>
        </p:nvSpPr>
        <p:spPr>
          <a:xfrm>
            <a:off x="7307118" y="499042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&amp;p</a:t>
            </a:r>
            <a:endParaRPr kumimoji="1" lang="ko-KR" altLang="en-US" dirty="0"/>
          </a:p>
        </p:txBody>
      </p:sp>
      <p:sp>
        <p:nvSpPr>
          <p:cNvPr id="41" name="왼쪽 중괄호[L] 40">
            <a:extLst>
              <a:ext uri="{FF2B5EF4-FFF2-40B4-BE49-F238E27FC236}">
                <a16:creationId xmlns:a16="http://schemas.microsoft.com/office/drawing/2014/main" id="{773B75BF-E132-B74C-A236-32E67D1D5DF0}"/>
              </a:ext>
            </a:extLst>
          </p:cNvPr>
          <p:cNvSpPr/>
          <p:nvPr/>
        </p:nvSpPr>
        <p:spPr>
          <a:xfrm>
            <a:off x="5427094" y="4970834"/>
            <a:ext cx="223117" cy="1121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텍스트상자 41">
            <a:extLst>
              <a:ext uri="{FF2B5EF4-FFF2-40B4-BE49-F238E27FC236}">
                <a16:creationId xmlns:a16="http://schemas.microsoft.com/office/drawing/2014/main" id="{68E645EB-C25B-544D-AB91-4CDD5930B851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0268CB-0256-9740-8E24-A3BEAA551FDC}"/>
              </a:ext>
            </a:extLst>
          </p:cNvPr>
          <p:cNvSpPr/>
          <p:nvPr/>
        </p:nvSpPr>
        <p:spPr>
          <a:xfrm>
            <a:off x="5776750" y="4970834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0x100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왼쪽 중괄호[L] 43">
            <a:extLst>
              <a:ext uri="{FF2B5EF4-FFF2-40B4-BE49-F238E27FC236}">
                <a16:creationId xmlns:a16="http://schemas.microsoft.com/office/drawing/2014/main" id="{D2F5621E-C284-C64F-8E46-511371BE0DF2}"/>
              </a:ext>
            </a:extLst>
          </p:cNvPr>
          <p:cNvSpPr/>
          <p:nvPr/>
        </p:nvSpPr>
        <p:spPr>
          <a:xfrm>
            <a:off x="5508189" y="1719847"/>
            <a:ext cx="200052" cy="7080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152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68248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프로그램 종료</a:t>
            </a:r>
            <a:r>
              <a:rPr lang="en-US" altLang="ko-KR" dirty="0">
                <a:solidFill>
                  <a:srgbClr val="3366FF"/>
                </a:solidFill>
              </a:rPr>
              <a:t> -&gt; Memory leak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4976DE-E7FF-4945-B96B-B950E447B8D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999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A0556-DA25-4F46-84D7-B5A49A5CC719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28382AF0-89EC-0E44-9662-F1E8DECDDCD3}"/>
              </a:ext>
            </a:extLst>
          </p:cNvPr>
          <p:cNvSpPr txBox="1"/>
          <p:nvPr/>
        </p:nvSpPr>
        <p:spPr>
          <a:xfrm>
            <a:off x="997068" y="2303875"/>
            <a:ext cx="42293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func1(100);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p[0] = 999;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func1(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e = 60;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0A46A45B-A5DE-5644-A6DC-941A37182EE8}"/>
              </a:ext>
            </a:extLst>
          </p:cNvPr>
          <p:cNvSpPr txBox="1"/>
          <p:nvPr/>
        </p:nvSpPr>
        <p:spPr>
          <a:xfrm>
            <a:off x="566555" y="2303875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14EFD3E3-2C8C-3D40-976F-0BC42CF939DE}"/>
              </a:ext>
            </a:extLst>
          </p:cNvPr>
          <p:cNvSpPr/>
          <p:nvPr/>
        </p:nvSpPr>
        <p:spPr>
          <a:xfrm>
            <a:off x="5508189" y="1719847"/>
            <a:ext cx="200052" cy="7080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5832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67845" cy="1645974"/>
          </a:xfrm>
        </p:spPr>
        <p:txBody>
          <a:bodyPr/>
          <a:lstStyle/>
          <a:p>
            <a:r>
              <a:rPr kumimoji="1" lang="en-US" altLang="ko-KR" dirty="0">
                <a:solidFill>
                  <a:srgbClr val="3366FF"/>
                </a:solidFill>
              </a:rPr>
              <a:t>Stack : </a:t>
            </a:r>
            <a:r>
              <a:rPr lang="en-US" altLang="ko-KR" dirty="0">
                <a:solidFill>
                  <a:srgbClr val="3366FF"/>
                </a:solidFill>
              </a:rPr>
              <a:t>4KB for a process</a:t>
            </a:r>
            <a:endParaRPr kumimoji="1" lang="en-US" altLang="ko-KR" dirty="0">
              <a:solidFill>
                <a:srgbClr val="3366FF"/>
              </a:solidFill>
            </a:endParaRPr>
          </a:p>
          <a:p>
            <a:r>
              <a:rPr kumimoji="1" lang="en-US" altLang="ko-KR" dirty="0">
                <a:solidFill>
                  <a:srgbClr val="3366FF"/>
                </a:solidFill>
              </a:rPr>
              <a:t>Heap : </a:t>
            </a:r>
            <a:r>
              <a:rPr kumimoji="1" lang="ko-KR" altLang="en-US" dirty="0">
                <a:solidFill>
                  <a:srgbClr val="3366FF"/>
                </a:solidFill>
              </a:rPr>
              <a:t>물리 메모리 양 만큼 할당 가능</a:t>
            </a:r>
            <a:endParaRPr kumimoji="1"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Free </a:t>
            </a:r>
            <a:r>
              <a:rPr lang="ko-KR" altLang="en-US" dirty="0">
                <a:solidFill>
                  <a:srgbClr val="3366FF"/>
                </a:solidFill>
              </a:rPr>
              <a:t>시켜주지 않으면 메모리 낭비 발생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  <a:p>
            <a:pPr lvl="1"/>
            <a:r>
              <a:rPr kumimoji="1" lang="ko-KR" altLang="en-US" dirty="0">
                <a:solidFill>
                  <a:srgbClr val="3366FF"/>
                </a:solidFill>
              </a:rPr>
              <a:t>메모리 누수 </a:t>
            </a:r>
            <a:r>
              <a:rPr kumimoji="1" lang="en-US" altLang="ko-KR" dirty="0">
                <a:solidFill>
                  <a:srgbClr val="3366FF"/>
                </a:solidFill>
              </a:rPr>
              <a:t>(Memory leak)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30B9A4-7EDD-8546-9742-DCE7620F36FB}"/>
              </a:ext>
            </a:extLst>
          </p:cNvPr>
          <p:cNvSpPr/>
          <p:nvPr/>
        </p:nvSpPr>
        <p:spPr>
          <a:xfrm>
            <a:off x="1421650" y="3429000"/>
            <a:ext cx="6120680" cy="279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Main Memory</a:t>
            </a:r>
            <a:endParaRPr kumimoji="1"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0B8F42-0679-0247-8D8B-9315C07ED1E4}"/>
              </a:ext>
            </a:extLst>
          </p:cNvPr>
          <p:cNvSpPr/>
          <p:nvPr/>
        </p:nvSpPr>
        <p:spPr>
          <a:xfrm>
            <a:off x="1519358" y="5128495"/>
            <a:ext cx="1747497" cy="94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Process #1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B7CCD0-A2F8-F143-94F2-B818D68E9692}"/>
              </a:ext>
            </a:extLst>
          </p:cNvPr>
          <p:cNvSpPr/>
          <p:nvPr/>
        </p:nvSpPr>
        <p:spPr>
          <a:xfrm>
            <a:off x="3603714" y="5141305"/>
            <a:ext cx="1755195" cy="945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Process #2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CE1455-526A-5346-AD37-8D25F3F11DC2}"/>
              </a:ext>
            </a:extLst>
          </p:cNvPr>
          <p:cNvSpPr/>
          <p:nvPr/>
        </p:nvSpPr>
        <p:spPr>
          <a:xfrm>
            <a:off x="5695769" y="5139190"/>
            <a:ext cx="1772673" cy="945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Process #3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C4D17D-7F97-FD42-9D70-2E96B1F19822}"/>
              </a:ext>
            </a:extLst>
          </p:cNvPr>
          <p:cNvSpPr/>
          <p:nvPr/>
        </p:nvSpPr>
        <p:spPr>
          <a:xfrm>
            <a:off x="1519358" y="4069630"/>
            <a:ext cx="3105345" cy="88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Heap for</a:t>
            </a:r>
          </a:p>
          <a:p>
            <a:pPr algn="ctr"/>
            <a:r>
              <a:rPr kumimoji="1" lang="en-US" altLang="ko-KR" dirty="0"/>
              <a:t> Process #1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8F5450-0CC0-A74D-A305-B21BE9B62C3D}"/>
              </a:ext>
            </a:extLst>
          </p:cNvPr>
          <p:cNvSpPr/>
          <p:nvPr/>
        </p:nvSpPr>
        <p:spPr>
          <a:xfrm>
            <a:off x="4624703" y="4069629"/>
            <a:ext cx="1551692" cy="889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Heap for Process #2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02FEEC-190C-F34B-9B8E-E7B29E51DBEF}"/>
              </a:ext>
            </a:extLst>
          </p:cNvPr>
          <p:cNvSpPr/>
          <p:nvPr/>
        </p:nvSpPr>
        <p:spPr>
          <a:xfrm>
            <a:off x="6176395" y="4069630"/>
            <a:ext cx="1292047" cy="889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Heap for Process #3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62C962-8043-544D-9E8C-71E8751B22DB}"/>
              </a:ext>
            </a:extLst>
          </p:cNvPr>
          <p:cNvSpPr/>
          <p:nvPr/>
        </p:nvSpPr>
        <p:spPr>
          <a:xfrm>
            <a:off x="1646676" y="5229200"/>
            <a:ext cx="720080" cy="36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stack</a:t>
            </a:r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D4D92-2A38-F444-BF2E-201AF8E16A68}"/>
              </a:ext>
            </a:extLst>
          </p:cNvPr>
          <p:cNvSpPr/>
          <p:nvPr/>
        </p:nvSpPr>
        <p:spPr>
          <a:xfrm>
            <a:off x="2478979" y="5229200"/>
            <a:ext cx="720080" cy="366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code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C6EB65-D9FF-FD4A-BC3E-EE9C66EED281}"/>
              </a:ext>
            </a:extLst>
          </p:cNvPr>
          <p:cNvSpPr/>
          <p:nvPr/>
        </p:nvSpPr>
        <p:spPr>
          <a:xfrm>
            <a:off x="3708819" y="5219900"/>
            <a:ext cx="720080" cy="3667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stack</a:t>
            </a:r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DE8B66-72AE-A045-934A-7F28371C00F3}"/>
              </a:ext>
            </a:extLst>
          </p:cNvPr>
          <p:cNvSpPr/>
          <p:nvPr/>
        </p:nvSpPr>
        <p:spPr>
          <a:xfrm>
            <a:off x="4541122" y="5219900"/>
            <a:ext cx="720080" cy="3667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code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764F6A-F283-FC4F-B5E3-CC17652C3092}"/>
              </a:ext>
            </a:extLst>
          </p:cNvPr>
          <p:cNvSpPr/>
          <p:nvPr/>
        </p:nvSpPr>
        <p:spPr>
          <a:xfrm>
            <a:off x="5832140" y="5242759"/>
            <a:ext cx="720080" cy="366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stack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6FB5BE-AA7D-E241-89E3-FDF6DD8A90F6}"/>
              </a:ext>
            </a:extLst>
          </p:cNvPr>
          <p:cNvSpPr/>
          <p:nvPr/>
        </p:nvSpPr>
        <p:spPr>
          <a:xfrm>
            <a:off x="6664443" y="5242759"/>
            <a:ext cx="720080" cy="3667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code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09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EFAB48FB-57A2-6E4F-9ACD-962B30428FA6}"/>
              </a:ext>
            </a:extLst>
          </p:cNvPr>
          <p:cNvSpPr txBox="1"/>
          <p:nvPr/>
        </p:nvSpPr>
        <p:spPr>
          <a:xfrm>
            <a:off x="997068" y="2303875"/>
            <a:ext cx="44072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b = 20;</a:t>
            </a:r>
          </a:p>
          <a:p>
            <a:r>
              <a:rPr lang="en-US" altLang="ko-KR" dirty="0"/>
              <a:t>    func2(100);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*p3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func2(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*p2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p2[0] = 9999;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lang="en-US" altLang="ko-KR" dirty="0"/>
          </a:p>
          <a:p>
            <a:pPr lvl="1"/>
            <a:r>
              <a:rPr kumimoji="1" lang="en-US" altLang="ko-KR" dirty="0">
                <a:solidFill>
                  <a:srgbClr val="3366FF"/>
                </a:solidFill>
              </a:rPr>
              <a:t>3</a:t>
            </a:r>
            <a:r>
              <a:rPr lang="ko-KR" altLang="en-US" dirty="0">
                <a:solidFill>
                  <a:srgbClr val="3366FF"/>
                </a:solidFill>
              </a:rPr>
              <a:t>번 라인 까지 수행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58970"/>
            <a:ext cx="1530170" cy="29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5D006DD4-C968-D84D-AFFA-C627F316073F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A7EE364-BB53-2744-9F5A-F90DDA62F6D2}"/>
              </a:ext>
            </a:extLst>
          </p:cNvPr>
          <p:cNvSpPr txBox="1"/>
          <p:nvPr/>
        </p:nvSpPr>
        <p:spPr>
          <a:xfrm>
            <a:off x="4076945" y="570799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AB373-F7B4-2D42-93B9-0E83B358A5B5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B7DB145E-6AA1-BF43-BF90-0CE1E31C75C5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E6D6D8AA-81FC-1A46-B171-2BA9968B7A97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66F0284C-AC57-3C48-8AAB-70FAC5AA6512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</p:spTree>
    <p:extLst>
      <p:ext uri="{BB962C8B-B14F-4D97-AF65-F5344CB8AC3E}">
        <p14:creationId xmlns:p14="http://schemas.microsoft.com/office/powerpoint/2010/main" val="18144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 퀴즈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다음을 수행하는 함수 </a:t>
            </a:r>
            <a:r>
              <a:rPr lang="en-US" altLang="ko-KR" dirty="0"/>
              <a:t>Ad</a:t>
            </a:r>
            <a:r>
              <a:rPr kumimoji="1" lang="en-US" altLang="ko-KR" dirty="0"/>
              <a:t>d </a:t>
            </a:r>
            <a:r>
              <a:rPr kumimoji="1" lang="ko-KR" altLang="en-US" dirty="0"/>
              <a:t>을 만드시오</a:t>
            </a:r>
            <a:endParaRPr lang="en-US" altLang="ko-KR" dirty="0"/>
          </a:p>
          <a:p>
            <a:pPr lvl="1"/>
            <a:r>
              <a:rPr kumimoji="1" lang="ko-KR" altLang="en-US" dirty="0">
                <a:solidFill>
                  <a:srgbClr val="3366FF"/>
                </a:solidFill>
              </a:rPr>
              <a:t>입력</a:t>
            </a:r>
            <a:r>
              <a:rPr kumimoji="1" lang="en-US" altLang="ko-KR" dirty="0">
                <a:solidFill>
                  <a:srgbClr val="3366FF"/>
                </a:solidFill>
              </a:rPr>
              <a:t>:</a:t>
            </a:r>
            <a:r>
              <a:rPr kumimoji="1" lang="ko-KR" altLang="en-US" dirty="0">
                <a:solidFill>
                  <a:srgbClr val="3366FF"/>
                </a:solidFill>
              </a:rPr>
              <a:t> </a:t>
            </a:r>
            <a:r>
              <a:rPr lang="ko-KR" altLang="en-US" dirty="0">
                <a:solidFill>
                  <a:srgbClr val="3366FF"/>
                </a:solidFill>
              </a:rPr>
              <a:t>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수행내용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입력된 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개를 더한다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출력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 정수의 합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9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47949AF6-7CA5-124D-BB84-519D9368E126}"/>
              </a:ext>
            </a:extLst>
          </p:cNvPr>
          <p:cNvSpPr txBox="1"/>
          <p:nvPr/>
        </p:nvSpPr>
        <p:spPr>
          <a:xfrm>
            <a:off x="997068" y="2303875"/>
            <a:ext cx="44072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b = 20;</a:t>
            </a:r>
          </a:p>
          <a:p>
            <a:r>
              <a:rPr lang="en-US" altLang="ko-KR" dirty="0"/>
              <a:t>    func2(100);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*p3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func2(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*p2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p2[0] = 9999;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</a:t>
            </a:r>
            <a:r>
              <a:rPr kumimoji="1" lang="en-US" altLang="ko-KR" dirty="0"/>
              <a:t> </a:t>
            </a:r>
            <a:r>
              <a:rPr kumimoji="1"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lang="en-US" altLang="ko-KR" dirty="0"/>
          </a:p>
          <a:p>
            <a:pPr lvl="1"/>
            <a:r>
              <a:rPr kumimoji="1" lang="en-US" altLang="ko-KR" dirty="0">
                <a:solidFill>
                  <a:srgbClr val="3366FF"/>
                </a:solidFill>
              </a:rPr>
              <a:t>3</a:t>
            </a:r>
            <a:r>
              <a:rPr lang="ko-KR" altLang="en-US" dirty="0">
                <a:solidFill>
                  <a:srgbClr val="3366FF"/>
                </a:solidFill>
              </a:rPr>
              <a:t>번 라인 까지 수행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58970"/>
            <a:ext cx="1530170" cy="29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5D006DD4-C968-D84D-AFFA-C627F316073F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A7EE364-BB53-2744-9F5A-F90DDA62F6D2}"/>
              </a:ext>
            </a:extLst>
          </p:cNvPr>
          <p:cNvSpPr txBox="1"/>
          <p:nvPr/>
        </p:nvSpPr>
        <p:spPr>
          <a:xfrm>
            <a:off x="4076945" y="570799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AB373-F7B4-2D42-93B9-0E83B358A5B5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B7DB145E-6AA1-BF43-BF90-0CE1E31C75C5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E6D6D8AA-81FC-1A46-B171-2BA9968B7A97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74965D6F-73F6-5540-82F8-EB702CA39F83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</p:spTree>
    <p:extLst>
      <p:ext uri="{BB962C8B-B14F-4D97-AF65-F5344CB8AC3E}">
        <p14:creationId xmlns:p14="http://schemas.microsoft.com/office/powerpoint/2010/main" val="231943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8049F0DB-3E84-B646-B889-12869DC643F2}"/>
              </a:ext>
            </a:extLst>
          </p:cNvPr>
          <p:cNvSpPr txBox="1"/>
          <p:nvPr/>
        </p:nvSpPr>
        <p:spPr>
          <a:xfrm>
            <a:off x="997068" y="2303875"/>
            <a:ext cx="44072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func2(100);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*p3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  <a:endParaRPr lang="en-US" altLang="ko-KR" dirty="0">
              <a:solidFill>
                <a:srgbClr val="3366FF"/>
              </a:solidFill>
            </a:endParaRP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func2(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*p2 = (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*) </a:t>
            </a:r>
            <a:r>
              <a:rPr lang="en-US" altLang="ko-KR" dirty="0" err="1">
                <a:solidFill>
                  <a:srgbClr val="3366FF"/>
                </a:solidFill>
              </a:rPr>
              <a:t>malloc</a:t>
            </a:r>
            <a:r>
              <a:rPr lang="en-US" altLang="ko-KR" dirty="0">
                <a:solidFill>
                  <a:srgbClr val="3366FF"/>
                </a:solidFill>
              </a:rPr>
              <a:t>(2 * </a:t>
            </a:r>
            <a:r>
              <a:rPr lang="en-US" altLang="ko-KR" dirty="0" err="1">
                <a:solidFill>
                  <a:srgbClr val="3366FF"/>
                </a:solidFill>
              </a:rPr>
              <a:t>sizeof</a:t>
            </a:r>
            <a:r>
              <a:rPr lang="en-US" altLang="ko-KR" dirty="0">
                <a:solidFill>
                  <a:srgbClr val="3366FF"/>
                </a:solidFill>
              </a:rPr>
              <a:t>(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));</a:t>
            </a:r>
          </a:p>
          <a:p>
            <a:r>
              <a:rPr lang="en-US" altLang="ko-KR" dirty="0"/>
              <a:t>    p2[0] = 9999;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func2(100) </a:t>
            </a:r>
            <a:r>
              <a:rPr lang="ko-KR" altLang="en-US" dirty="0">
                <a:solidFill>
                  <a:srgbClr val="3366FF"/>
                </a:solidFill>
              </a:rPr>
              <a:t>호출</a:t>
            </a:r>
            <a:r>
              <a:rPr lang="en-US" altLang="ko-KR" dirty="0">
                <a:solidFill>
                  <a:srgbClr val="3366FF"/>
                </a:solidFill>
              </a:rPr>
              <a:t>, 12</a:t>
            </a:r>
            <a:r>
              <a:rPr lang="ko-KR" altLang="en-US" dirty="0">
                <a:solidFill>
                  <a:srgbClr val="3366FF"/>
                </a:solidFill>
              </a:rPr>
              <a:t>번 라인까지 수행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36468"/>
            <a:ext cx="1530170" cy="295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D16F3E-6180-2941-BA5E-40FFEFD1441E}"/>
              </a:ext>
            </a:extLst>
          </p:cNvPr>
          <p:cNvSpPr/>
          <p:nvPr/>
        </p:nvSpPr>
        <p:spPr>
          <a:xfrm>
            <a:off x="5777543" y="496649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ret </a:t>
            </a:r>
            <a:r>
              <a:rPr kumimoji="1" lang="en-US" altLang="ko-KR" dirty="0" err="1"/>
              <a:t>addr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 = &amp;c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DC9CBF-695A-7241-8CF4-7972211841AA}"/>
              </a:ext>
            </a:extLst>
          </p:cNvPr>
          <p:cNvSpPr/>
          <p:nvPr/>
        </p:nvSpPr>
        <p:spPr>
          <a:xfrm>
            <a:off x="5777543" y="458995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C34BE-9403-C54A-A2AA-DAEE8C6A0727}"/>
              </a:ext>
            </a:extLst>
          </p:cNvPr>
          <p:cNvSpPr/>
          <p:nvPr/>
        </p:nvSpPr>
        <p:spPr>
          <a:xfrm>
            <a:off x="5777543" y="422589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86DC29-0DB5-5145-8CE4-07ECAB8BE49C}"/>
              </a:ext>
            </a:extLst>
          </p:cNvPr>
          <p:cNvSpPr/>
          <p:nvPr/>
        </p:nvSpPr>
        <p:spPr>
          <a:xfrm>
            <a:off x="5777543" y="383960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x100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 = &amp;d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 = &amp;p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70799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B41D2586-919B-DB43-9B9D-A5CEEB9F5861}"/>
              </a:ext>
            </a:extLst>
          </p:cNvPr>
          <p:cNvSpPr/>
          <p:nvPr/>
        </p:nvSpPr>
        <p:spPr>
          <a:xfrm>
            <a:off x="5427095" y="3839609"/>
            <a:ext cx="180020" cy="14772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5D7EA647-D9EC-0246-A346-0D7A583BC8A7}"/>
              </a:ext>
            </a:extLst>
          </p:cNvPr>
          <p:cNvSpPr txBox="1"/>
          <p:nvPr/>
        </p:nvSpPr>
        <p:spPr>
          <a:xfrm>
            <a:off x="4081518" y="410407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func2()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7F79D2-95C9-524B-812B-9B5BBDD894DF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0FDE129A-2A7A-B44E-9BDD-E60CD0799184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54C68EF0-06F7-5446-8077-F9C3FE385AD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400B59B3-DD49-C344-AC86-A11DA11F301D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02376C-36E0-3E46-8457-768CFC044A0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999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ECB6C8-779A-5B43-9CFC-7B0E521A4BCD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299AE878-C3DC-5140-8C1F-9DDE1EBBDC09}"/>
              </a:ext>
            </a:extLst>
          </p:cNvPr>
          <p:cNvSpPr/>
          <p:nvPr/>
        </p:nvSpPr>
        <p:spPr>
          <a:xfrm>
            <a:off x="5541263" y="1710760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71345ADC-A589-5448-89C7-FA872F346D01}"/>
              </a:ext>
            </a:extLst>
          </p:cNvPr>
          <p:cNvSpPr txBox="1"/>
          <p:nvPr/>
        </p:nvSpPr>
        <p:spPr>
          <a:xfrm>
            <a:off x="7306682" y="167485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25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8049F0DB-3E84-B646-B889-12869DC643F2}"/>
              </a:ext>
            </a:extLst>
          </p:cNvPr>
          <p:cNvSpPr txBox="1"/>
          <p:nvPr/>
        </p:nvSpPr>
        <p:spPr>
          <a:xfrm>
            <a:off x="997068" y="2303875"/>
            <a:ext cx="44072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func2(100);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*p3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func2(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*p2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p2[0] = 9999;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3213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13</a:t>
            </a:r>
            <a:r>
              <a:rPr lang="ko-KR" altLang="en-US" dirty="0">
                <a:solidFill>
                  <a:srgbClr val="3366FF"/>
                </a:solidFill>
              </a:rPr>
              <a:t>번 라인까지 수행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36468"/>
            <a:ext cx="1530170" cy="295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D16F3E-6180-2941-BA5E-40FFEFD1441E}"/>
              </a:ext>
            </a:extLst>
          </p:cNvPr>
          <p:cNvSpPr/>
          <p:nvPr/>
        </p:nvSpPr>
        <p:spPr>
          <a:xfrm>
            <a:off x="5777543" y="496649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ret </a:t>
            </a:r>
            <a:r>
              <a:rPr kumimoji="1" lang="en-US" altLang="ko-KR" dirty="0" err="1"/>
              <a:t>addr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 = &amp;c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DC9CBF-695A-7241-8CF4-7972211841AA}"/>
              </a:ext>
            </a:extLst>
          </p:cNvPr>
          <p:cNvSpPr/>
          <p:nvPr/>
        </p:nvSpPr>
        <p:spPr>
          <a:xfrm>
            <a:off x="5777543" y="458995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C34BE-9403-C54A-A2AA-DAEE8C6A0727}"/>
              </a:ext>
            </a:extLst>
          </p:cNvPr>
          <p:cNvSpPr/>
          <p:nvPr/>
        </p:nvSpPr>
        <p:spPr>
          <a:xfrm>
            <a:off x="5777543" y="422589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86DC29-0DB5-5145-8CE4-07ECAB8BE49C}"/>
              </a:ext>
            </a:extLst>
          </p:cNvPr>
          <p:cNvSpPr/>
          <p:nvPr/>
        </p:nvSpPr>
        <p:spPr>
          <a:xfrm>
            <a:off x="5777543" y="383960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x100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 = &amp;d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 = &amp;p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70799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B41D2586-919B-DB43-9B9D-A5CEEB9F5861}"/>
              </a:ext>
            </a:extLst>
          </p:cNvPr>
          <p:cNvSpPr/>
          <p:nvPr/>
        </p:nvSpPr>
        <p:spPr>
          <a:xfrm>
            <a:off x="5427095" y="3839609"/>
            <a:ext cx="180020" cy="14772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7F79D2-95C9-524B-812B-9B5BBDD894DF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0FDE129A-2A7A-B44E-9BDD-E60CD0799184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54C68EF0-06F7-5446-8077-F9C3FE385AD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400B59B3-DD49-C344-AC86-A11DA11F301D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02376C-36E0-3E46-8457-768CFC044A0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3366FF"/>
                </a:solidFill>
              </a:rPr>
              <a:t>9999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ECB6C8-779A-5B43-9CFC-7B0E521A4BCD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5D7EA647-D9EC-0246-A346-0D7A583BC8A7}"/>
              </a:ext>
            </a:extLst>
          </p:cNvPr>
          <p:cNvSpPr txBox="1"/>
          <p:nvPr/>
        </p:nvSpPr>
        <p:spPr>
          <a:xfrm>
            <a:off x="4081518" y="410407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func2()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4141E6D7-CBCB-974D-9F6F-0D09D354C838}"/>
              </a:ext>
            </a:extLst>
          </p:cNvPr>
          <p:cNvSpPr/>
          <p:nvPr/>
        </p:nvSpPr>
        <p:spPr>
          <a:xfrm>
            <a:off x="5541263" y="1710760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CE3D9FF8-9C42-B34F-B03B-DCA16C0428E6}"/>
              </a:ext>
            </a:extLst>
          </p:cNvPr>
          <p:cNvSpPr txBox="1"/>
          <p:nvPr/>
        </p:nvSpPr>
        <p:spPr>
          <a:xfrm>
            <a:off x="7306682" y="167485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27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D45FAD94-A64D-9F4E-831E-92E2FB5FA06A}"/>
              </a:ext>
            </a:extLst>
          </p:cNvPr>
          <p:cNvSpPr txBox="1"/>
          <p:nvPr/>
        </p:nvSpPr>
        <p:spPr>
          <a:xfrm>
            <a:off x="997068" y="2303875"/>
            <a:ext cx="44072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func2(100);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*p3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func2(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*p2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p2[0] = 9999;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041405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func2 </a:t>
            </a:r>
            <a:r>
              <a:rPr lang="ko-KR" altLang="en-US" dirty="0">
                <a:solidFill>
                  <a:srgbClr val="3366FF"/>
                </a:solidFill>
              </a:rPr>
              <a:t>리턴</a:t>
            </a:r>
            <a:r>
              <a:rPr lang="en-US" altLang="ko-KR" dirty="0">
                <a:solidFill>
                  <a:srgbClr val="3366FF"/>
                </a:solidFill>
              </a:rPr>
              <a:t> : Memory leak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45376"/>
            <a:ext cx="223910" cy="7473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70799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4ABC73D6-F43A-414F-BC26-5333E646440C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DC3D5E-DCA9-E542-9821-B0388DF532C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9999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94D250-7627-464C-807B-E2E0189EC1E1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5" name="왼쪽 중괄호[L] 34">
            <a:extLst>
              <a:ext uri="{FF2B5EF4-FFF2-40B4-BE49-F238E27FC236}">
                <a16:creationId xmlns:a16="http://schemas.microsoft.com/office/drawing/2014/main" id="{044825D6-EADD-B24F-A7C2-C3EFB564A427}"/>
              </a:ext>
            </a:extLst>
          </p:cNvPr>
          <p:cNvSpPr/>
          <p:nvPr/>
        </p:nvSpPr>
        <p:spPr>
          <a:xfrm>
            <a:off x="5541263" y="1710760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80827580-B2A2-CE4C-9D98-F07BCE2ECE75}"/>
              </a:ext>
            </a:extLst>
          </p:cNvPr>
          <p:cNvSpPr txBox="1"/>
          <p:nvPr/>
        </p:nvSpPr>
        <p:spPr>
          <a:xfrm>
            <a:off x="7306682" y="167485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10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041405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5</a:t>
            </a:r>
            <a:r>
              <a:rPr lang="ko-KR" altLang="en-US" dirty="0">
                <a:solidFill>
                  <a:srgbClr val="3366FF"/>
                </a:solidFill>
              </a:rPr>
              <a:t>번 라인 수행</a:t>
            </a:r>
            <a:r>
              <a:rPr lang="en-US" altLang="ko-KR" dirty="0">
                <a:solidFill>
                  <a:srgbClr val="3366FF"/>
                </a:solidFill>
              </a:rPr>
              <a:t>,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3366FF"/>
                </a:solidFill>
              </a:rPr>
              <a:t>99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45376"/>
            <a:ext cx="223910" cy="7473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70799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D45FAD94-A64D-9F4E-831E-92E2FB5FA06A}"/>
              </a:ext>
            </a:extLst>
          </p:cNvPr>
          <p:cNvSpPr txBox="1"/>
          <p:nvPr/>
        </p:nvSpPr>
        <p:spPr>
          <a:xfrm>
            <a:off x="997068" y="2303875"/>
            <a:ext cx="44072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func2(100);</a:t>
            </a:r>
          </a:p>
          <a:p>
            <a:r>
              <a:rPr lang="ko-KR" altLang="en-US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*p3 = (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*) </a:t>
            </a:r>
            <a:r>
              <a:rPr lang="en-US" altLang="ko-KR" dirty="0" err="1">
                <a:solidFill>
                  <a:srgbClr val="3366FF"/>
                </a:solidFill>
              </a:rPr>
              <a:t>malloc</a:t>
            </a:r>
            <a:r>
              <a:rPr lang="en-US" altLang="ko-KR" dirty="0">
                <a:solidFill>
                  <a:srgbClr val="3366FF"/>
                </a:solidFill>
              </a:rPr>
              <a:t>( </a:t>
            </a:r>
            <a:r>
              <a:rPr lang="en-US" altLang="ko-KR" dirty="0" err="1">
                <a:solidFill>
                  <a:srgbClr val="3366FF"/>
                </a:solidFill>
              </a:rPr>
              <a:t>sizeof</a:t>
            </a:r>
            <a:r>
              <a:rPr lang="en-US" altLang="ko-KR" dirty="0">
                <a:solidFill>
                  <a:srgbClr val="3366FF"/>
                </a:solidFill>
              </a:rPr>
              <a:t>(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));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func2(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*p2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p2[0] = 9999;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4ABC73D6-F43A-414F-BC26-5333E646440C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DC3D5E-DCA9-E542-9821-B0388DF532C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9999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94D250-7627-464C-807B-E2E0189EC1E1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5" name="왼쪽 중괄호[L] 34">
            <a:extLst>
              <a:ext uri="{FF2B5EF4-FFF2-40B4-BE49-F238E27FC236}">
                <a16:creationId xmlns:a16="http://schemas.microsoft.com/office/drawing/2014/main" id="{54A17DC1-FE2B-E744-BE57-933F618C4D20}"/>
              </a:ext>
            </a:extLst>
          </p:cNvPr>
          <p:cNvSpPr/>
          <p:nvPr/>
        </p:nvSpPr>
        <p:spPr>
          <a:xfrm>
            <a:off x="5541263" y="1710760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BCE2AE43-6BBE-5E42-926D-3EACC53783EC}"/>
              </a:ext>
            </a:extLst>
          </p:cNvPr>
          <p:cNvSpPr txBox="1"/>
          <p:nvPr/>
        </p:nvSpPr>
        <p:spPr>
          <a:xfrm>
            <a:off x="7306682" y="167485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0x104</a:t>
            </a:r>
            <a:endParaRPr kumimoji="1" lang="ko-KR" altLang="en-US" dirty="0"/>
          </a:p>
        </p:txBody>
      </p:sp>
      <p:sp>
        <p:nvSpPr>
          <p:cNvPr id="37" name="텍스트상자 36">
            <a:extLst>
              <a:ext uri="{FF2B5EF4-FFF2-40B4-BE49-F238E27FC236}">
                <a16:creationId xmlns:a16="http://schemas.microsoft.com/office/drawing/2014/main" id="{E53CBCC9-CA53-4C45-93AB-92CCF6C324F9}"/>
              </a:ext>
            </a:extLst>
          </p:cNvPr>
          <p:cNvSpPr txBox="1"/>
          <p:nvPr/>
        </p:nvSpPr>
        <p:spPr>
          <a:xfrm>
            <a:off x="7277196" y="133429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0x108</a:t>
            </a:r>
            <a:endParaRPr kumimoji="1"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640743-3572-B045-8CE0-1151D87BA29F}"/>
              </a:ext>
            </a:extLst>
          </p:cNvPr>
          <p:cNvSpPr/>
          <p:nvPr/>
        </p:nvSpPr>
        <p:spPr>
          <a:xfrm>
            <a:off x="5776512" y="134568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r>
              <a:rPr lang="en-US" altLang="ko-KR" dirty="0"/>
              <a:t>xf1fffa</a:t>
            </a:r>
            <a:endParaRPr kumimoji="1" lang="ko-KR" altLang="en-US" dirty="0"/>
          </a:p>
        </p:txBody>
      </p:sp>
      <p:sp>
        <p:nvSpPr>
          <p:cNvPr id="39" name="왼쪽 중괄호[L] 38">
            <a:extLst>
              <a:ext uri="{FF2B5EF4-FFF2-40B4-BE49-F238E27FC236}">
                <a16:creationId xmlns:a16="http://schemas.microsoft.com/office/drawing/2014/main" id="{363E04E1-63B3-E24B-BE6F-EF495D25E4C8}"/>
              </a:ext>
            </a:extLst>
          </p:cNvPr>
          <p:cNvSpPr/>
          <p:nvPr/>
        </p:nvSpPr>
        <p:spPr>
          <a:xfrm>
            <a:off x="5541263" y="1334291"/>
            <a:ext cx="180020" cy="3405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204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041405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 6</a:t>
            </a:r>
            <a:r>
              <a:rPr lang="ko-KR" altLang="en-US" dirty="0">
                <a:solidFill>
                  <a:srgbClr val="3366FF"/>
                </a:solidFill>
              </a:rPr>
              <a:t>번 라인 수행</a:t>
            </a:r>
            <a:r>
              <a:rPr lang="en-US" altLang="ko-KR" dirty="0">
                <a:solidFill>
                  <a:srgbClr val="3366FF"/>
                </a:solidFill>
              </a:rPr>
              <a:t>,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3366FF"/>
                </a:solidFill>
              </a:rPr>
              <a:t>99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09F353BC-4524-7F4A-9300-B9EA342A15A3}"/>
              </a:ext>
            </a:extLst>
          </p:cNvPr>
          <p:cNvSpPr/>
          <p:nvPr/>
        </p:nvSpPr>
        <p:spPr>
          <a:xfrm>
            <a:off x="5427095" y="5345376"/>
            <a:ext cx="223910" cy="7473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B44254AB-2DD9-1846-8D28-E4C13E73D026}"/>
              </a:ext>
            </a:extLst>
          </p:cNvPr>
          <p:cNvSpPr txBox="1"/>
          <p:nvPr/>
        </p:nvSpPr>
        <p:spPr>
          <a:xfrm>
            <a:off x="4076945" y="570799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D45FAD94-A64D-9F4E-831E-92E2FB5FA06A}"/>
              </a:ext>
            </a:extLst>
          </p:cNvPr>
          <p:cNvSpPr txBox="1"/>
          <p:nvPr/>
        </p:nvSpPr>
        <p:spPr>
          <a:xfrm>
            <a:off x="997068" y="2303875"/>
            <a:ext cx="44072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func2(100);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*p3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ko-KR" altLang="en-US" dirty="0">
                <a:solidFill>
                  <a:srgbClr val="3366FF"/>
                </a:solidFill>
              </a:rPr>
              <a:t> </a:t>
            </a:r>
            <a:r>
              <a:rPr lang="en-US" altLang="ko-KR" dirty="0">
                <a:solidFill>
                  <a:srgbClr val="3366FF"/>
                </a:solidFill>
              </a:rPr>
              <a:t>   a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func2(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*p2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p2[0] = 9999;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4ABC73D6-F43A-414F-BC26-5333E646440C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DC3D5E-DCA9-E542-9821-B0388DF532C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9999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94D250-7627-464C-807B-E2E0189EC1E1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34" name="왼쪽 중괄호[L] 33">
            <a:extLst>
              <a:ext uri="{FF2B5EF4-FFF2-40B4-BE49-F238E27FC236}">
                <a16:creationId xmlns:a16="http://schemas.microsoft.com/office/drawing/2014/main" id="{100F5D54-29A3-014A-84D1-DCD48D4622F4}"/>
              </a:ext>
            </a:extLst>
          </p:cNvPr>
          <p:cNvSpPr/>
          <p:nvPr/>
        </p:nvSpPr>
        <p:spPr>
          <a:xfrm>
            <a:off x="5541263" y="1710760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107D7DAA-167C-1343-8FC9-BB24EE9B69E2}"/>
              </a:ext>
            </a:extLst>
          </p:cNvPr>
          <p:cNvSpPr txBox="1"/>
          <p:nvPr/>
        </p:nvSpPr>
        <p:spPr>
          <a:xfrm>
            <a:off x="7306682" y="167485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0x104</a:t>
            </a:r>
            <a:endParaRPr kumimoji="1" lang="ko-KR" altLang="en-US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356A5FF7-2152-CC49-B2EF-B803BAD04602}"/>
              </a:ext>
            </a:extLst>
          </p:cNvPr>
          <p:cNvSpPr txBox="1"/>
          <p:nvPr/>
        </p:nvSpPr>
        <p:spPr>
          <a:xfrm>
            <a:off x="7277196" y="133429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0x108</a:t>
            </a:r>
            <a:endParaRPr kumimoji="1"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709241-0E01-C249-881A-0321A9BC27EC}"/>
              </a:ext>
            </a:extLst>
          </p:cNvPr>
          <p:cNvSpPr/>
          <p:nvPr/>
        </p:nvSpPr>
        <p:spPr>
          <a:xfrm>
            <a:off x="5776512" y="134568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r>
              <a:rPr lang="en-US" altLang="ko-KR" dirty="0"/>
              <a:t>xf1fffa</a:t>
            </a:r>
            <a:endParaRPr kumimoji="1" lang="ko-KR" altLang="en-US" dirty="0"/>
          </a:p>
        </p:txBody>
      </p:sp>
      <p:sp>
        <p:nvSpPr>
          <p:cNvPr id="39" name="왼쪽 중괄호[L] 38">
            <a:extLst>
              <a:ext uri="{FF2B5EF4-FFF2-40B4-BE49-F238E27FC236}">
                <a16:creationId xmlns:a16="http://schemas.microsoft.com/office/drawing/2014/main" id="{A8D59E22-CBC8-4D4C-BF9A-921FA6FFE2C7}"/>
              </a:ext>
            </a:extLst>
          </p:cNvPr>
          <p:cNvSpPr/>
          <p:nvPr/>
        </p:nvSpPr>
        <p:spPr>
          <a:xfrm>
            <a:off x="5541263" y="1334291"/>
            <a:ext cx="180020" cy="3405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49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68248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kumimoji="1" lang="en-US" altLang="ko-KR" dirty="0"/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프로그램 종료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40802"/>
            <a:ext cx="1530170" cy="29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EC85040E-69F6-F24E-9A62-6E8FFF860F7E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6A84C336-6741-5D47-9465-45F7E0742B3E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AE201E80-2D49-094A-BAA7-CD9E4C665E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57EF9BEB-1A10-B641-9D78-E03E5637BE6F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2F109634-BD18-1F41-908F-F9EA1645C405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426D430E-B1A5-424C-968F-02EBE4CA5D3A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008EA-3A0E-444C-BB4E-9C2E7FF7408C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FD5678C-3B2E-BA47-9312-306CBCE3A382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E2D9E21C-7EA4-3944-89E6-730AD6404F65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4976DE-E7FF-4945-B96B-B950E447B8D4}"/>
              </a:ext>
            </a:extLst>
          </p:cNvPr>
          <p:cNvSpPr/>
          <p:nvPr/>
        </p:nvSpPr>
        <p:spPr>
          <a:xfrm>
            <a:off x="5777579" y="2070546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9999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A0556-DA25-4F46-84D7-B5A49A5CC719}"/>
              </a:ext>
            </a:extLst>
          </p:cNvPr>
          <p:cNvSpPr/>
          <p:nvPr/>
        </p:nvSpPr>
        <p:spPr>
          <a:xfrm>
            <a:off x="5776512" y="169568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0x0f0</a:t>
            </a:r>
            <a:r>
              <a:rPr lang="en-US" altLang="ko-KR" dirty="0"/>
              <a:t>a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0687AC-5F07-3D46-A322-67A1BAFC2CF6}"/>
              </a:ext>
            </a:extLst>
          </p:cNvPr>
          <p:cNvSpPr/>
          <p:nvPr/>
        </p:nvSpPr>
        <p:spPr>
          <a:xfrm>
            <a:off x="5776512" y="134568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r>
              <a:rPr lang="en-US" altLang="ko-KR" dirty="0"/>
              <a:t>xf1fffa</a:t>
            </a:r>
            <a:endParaRPr kumimoji="1" lang="ko-KR" altLang="en-US" dirty="0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1BDCDD7F-6596-034B-86B3-C86FCD05C8E4}"/>
              </a:ext>
            </a:extLst>
          </p:cNvPr>
          <p:cNvSpPr txBox="1"/>
          <p:nvPr/>
        </p:nvSpPr>
        <p:spPr>
          <a:xfrm>
            <a:off x="997068" y="2303875"/>
            <a:ext cx="44072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func2(100);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*p3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a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func2(</a:t>
            </a:r>
            <a:r>
              <a:rPr lang="en-US" altLang="ko-KR" dirty="0" err="1"/>
              <a:t>int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*p2 = (</a:t>
            </a:r>
            <a:r>
              <a:rPr lang="en-US" altLang="ko-KR" dirty="0" err="1"/>
              <a:t>int</a:t>
            </a:r>
            <a:r>
              <a:rPr lang="en-US" altLang="ko-KR" dirty="0"/>
              <a:t>*) </a:t>
            </a:r>
            <a:r>
              <a:rPr lang="en-US" altLang="ko-KR" dirty="0" err="1"/>
              <a:t>malloc</a:t>
            </a:r>
            <a:r>
              <a:rPr lang="en-US" altLang="ko-KR" dirty="0"/>
              <a:t>(2 *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p2[0] = 9999;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1A0CA2DF-59DB-2243-A855-2A17D8C03AD0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057AF12F-32BB-3643-8DD4-E02585DEDCF0}"/>
              </a:ext>
            </a:extLst>
          </p:cNvPr>
          <p:cNvSpPr txBox="1"/>
          <p:nvPr/>
        </p:nvSpPr>
        <p:spPr>
          <a:xfrm>
            <a:off x="7283773" y="171859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0x104</a:t>
            </a:r>
            <a:endParaRPr kumimoji="1" lang="ko-KR" altLang="en-US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F6F0816D-2FEA-AF4D-8411-C6908EA21CFF}"/>
              </a:ext>
            </a:extLst>
          </p:cNvPr>
          <p:cNvSpPr txBox="1"/>
          <p:nvPr/>
        </p:nvSpPr>
        <p:spPr>
          <a:xfrm>
            <a:off x="7277196" y="133429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0x108</a:t>
            </a:r>
            <a:endParaRPr kumimoji="1" lang="ko-KR" altLang="en-US" dirty="0"/>
          </a:p>
        </p:txBody>
      </p:sp>
      <p:sp>
        <p:nvSpPr>
          <p:cNvPr id="37" name="왼쪽 중괄호[L] 36">
            <a:extLst>
              <a:ext uri="{FF2B5EF4-FFF2-40B4-BE49-F238E27FC236}">
                <a16:creationId xmlns:a16="http://schemas.microsoft.com/office/drawing/2014/main" id="{550C878F-958A-5943-8A24-C4C08C331979}"/>
              </a:ext>
            </a:extLst>
          </p:cNvPr>
          <p:cNvSpPr/>
          <p:nvPr/>
        </p:nvSpPr>
        <p:spPr>
          <a:xfrm>
            <a:off x="5541263" y="1710760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D68BB6-DCED-194C-94AB-9390DAF003FD}"/>
              </a:ext>
            </a:extLst>
          </p:cNvPr>
          <p:cNvSpPr/>
          <p:nvPr/>
        </p:nvSpPr>
        <p:spPr>
          <a:xfrm>
            <a:off x="5776512" y="134568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</a:t>
            </a:r>
            <a:r>
              <a:rPr lang="en-US" altLang="ko-KR" dirty="0"/>
              <a:t>xf1fffa</a:t>
            </a:r>
            <a:endParaRPr kumimoji="1" lang="ko-KR" altLang="en-US" dirty="0"/>
          </a:p>
        </p:txBody>
      </p:sp>
      <p:sp>
        <p:nvSpPr>
          <p:cNvPr id="40" name="왼쪽 중괄호[L] 39">
            <a:extLst>
              <a:ext uri="{FF2B5EF4-FFF2-40B4-BE49-F238E27FC236}">
                <a16:creationId xmlns:a16="http://schemas.microsoft.com/office/drawing/2014/main" id="{2C2B1369-B098-BD40-B108-3FB1DA6F1F4F}"/>
              </a:ext>
            </a:extLst>
          </p:cNvPr>
          <p:cNvSpPr/>
          <p:nvPr/>
        </p:nvSpPr>
        <p:spPr>
          <a:xfrm>
            <a:off x="5541263" y="1334291"/>
            <a:ext cx="180020" cy="3405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826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6167644" cy="680585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Call by value, </a:t>
            </a:r>
            <a:r>
              <a:rPr kumimoji="1" lang="en-US" altLang="ko-KR" dirty="0">
                <a:solidFill>
                  <a:srgbClr val="3366FF"/>
                </a:solidFill>
              </a:rPr>
              <a:t>Call by reference </a:t>
            </a:r>
            <a:r>
              <a:rPr kumimoji="1" lang="ko-KR" altLang="en-US" dirty="0">
                <a:solidFill>
                  <a:srgbClr val="3366FF"/>
                </a:solidFill>
              </a:rPr>
              <a:t>의 이해</a:t>
            </a:r>
            <a:endParaRPr kumimoji="1" lang="en-US" altLang="ko-KR" dirty="0">
              <a:solidFill>
                <a:srgbClr val="3366FF"/>
              </a:solidFill>
            </a:endParaRPr>
          </a:p>
          <a:p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void func1 (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 err="1">
                <a:solidFill>
                  <a:srgbClr val="3366FF"/>
                </a:solidFill>
              </a:rPr>
              <a:t>arg</a:t>
            </a:r>
            <a:r>
              <a:rPr lang="en-US" altLang="ko-KR" dirty="0">
                <a:solidFill>
                  <a:srgbClr val="3366FF"/>
                </a:solidFill>
              </a:rPr>
              <a:t>);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v</a:t>
            </a:r>
            <a:r>
              <a:rPr kumimoji="1" lang="en-US" altLang="ko-KR" dirty="0">
                <a:solidFill>
                  <a:srgbClr val="3366FF"/>
                </a:solidFill>
              </a:rPr>
              <a:t>oid func2 (</a:t>
            </a:r>
            <a:r>
              <a:rPr kumimoji="1" lang="en-US" altLang="ko-KR" dirty="0" err="1">
                <a:solidFill>
                  <a:srgbClr val="3366FF"/>
                </a:solidFill>
              </a:rPr>
              <a:t>int</a:t>
            </a:r>
            <a:r>
              <a:rPr kumimoji="1" lang="en-US" altLang="ko-KR" dirty="0">
                <a:solidFill>
                  <a:srgbClr val="3366FF"/>
                </a:solidFill>
              </a:rPr>
              <a:t>* </a:t>
            </a:r>
            <a:r>
              <a:rPr kumimoji="1" lang="en-US" altLang="ko-KR" dirty="0" err="1">
                <a:solidFill>
                  <a:srgbClr val="3366FF"/>
                </a:solidFill>
              </a:rPr>
              <a:t>arg</a:t>
            </a:r>
            <a:r>
              <a:rPr kumimoji="1" lang="en-US" altLang="ko-KR" dirty="0">
                <a:solidFill>
                  <a:srgbClr val="3366FF"/>
                </a:solidFill>
              </a:rPr>
              <a:t>)</a:t>
            </a:r>
          </a:p>
          <a:p>
            <a:pPr lvl="1"/>
            <a:endParaRPr kumimoji="1"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main() {</a:t>
            </a:r>
          </a:p>
          <a:p>
            <a:pPr lvl="2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10;</a:t>
            </a:r>
          </a:p>
          <a:p>
            <a:pPr lvl="2"/>
            <a:r>
              <a:rPr lang="en-US" altLang="ko-KR" dirty="0">
                <a:solidFill>
                  <a:srgbClr val="3366FF"/>
                </a:solidFill>
              </a:rPr>
              <a:t>func1(a);	// call by value		</a:t>
            </a:r>
          </a:p>
          <a:p>
            <a:pPr lvl="2"/>
            <a:r>
              <a:rPr lang="en-US" altLang="ko-KR" dirty="0">
                <a:solidFill>
                  <a:srgbClr val="3366FF"/>
                </a:solidFill>
              </a:rPr>
              <a:t>func2(&amp;a);	// call by reference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}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34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lang="en-US" altLang="ko-KR" dirty="0"/>
          </a:p>
          <a:p>
            <a:pPr lvl="1"/>
            <a:r>
              <a:rPr kumimoji="1" lang="en-US" altLang="ko-KR" dirty="0">
                <a:solidFill>
                  <a:srgbClr val="3366FF"/>
                </a:solidFill>
              </a:rPr>
              <a:t>3</a:t>
            </a:r>
            <a:r>
              <a:rPr lang="ko-KR" altLang="en-US" dirty="0">
                <a:solidFill>
                  <a:srgbClr val="3366FF"/>
                </a:solidFill>
              </a:rPr>
              <a:t>번 라인 까지 수행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58970"/>
            <a:ext cx="1530170" cy="29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5D006DD4-C968-D84D-AFFA-C627F316073F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A7EE364-BB53-2744-9F5A-F90DDA62F6D2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AB373-F7B4-2D42-93B9-0E83B358A5B5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B7DB145E-6AA1-BF43-BF90-0CE1E31C75C5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E6D6D8AA-81FC-1A46-B171-2BA9968B7A97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EFAB48FB-57A2-6E4F-9ACD-962B30428FA6}"/>
              </a:ext>
            </a:extLst>
          </p:cNvPr>
          <p:cNvSpPr txBox="1"/>
          <p:nvPr/>
        </p:nvSpPr>
        <p:spPr>
          <a:xfrm>
            <a:off x="997068" y="2303875"/>
            <a:ext cx="21372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b = 20;</a:t>
            </a:r>
          </a:p>
          <a:p>
            <a:r>
              <a:rPr lang="en-US" altLang="ko-KR" dirty="0"/>
              <a:t>    func3(&amp;a);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b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func3(</a:t>
            </a:r>
            <a:r>
              <a:rPr lang="en-US" altLang="ko-KR" dirty="0" err="1"/>
              <a:t>int</a:t>
            </a:r>
            <a:r>
              <a:rPr lang="ko-KR" altLang="en-US" dirty="0"/>
              <a:t>*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*c = 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66F0284C-AC57-3C48-8AAB-70FAC5AA6512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AFF0CEC2-E584-3948-BFC2-630C9BEABF41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88CDB8F0-AFCF-6047-AC3C-8150B853EDE6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38" name="텍스트상자 37">
            <a:extLst>
              <a:ext uri="{FF2B5EF4-FFF2-40B4-BE49-F238E27FC236}">
                <a16:creationId xmlns:a16="http://schemas.microsoft.com/office/drawing/2014/main" id="{EB945F77-F82F-F64F-988C-C64A3EBEC83A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546F2BEB-ABE6-914D-85BA-ACA09D7843C9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F7AE42ED-9AA8-CA4B-8070-184A1CEF95AB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41" name="텍스트상자 40">
            <a:extLst>
              <a:ext uri="{FF2B5EF4-FFF2-40B4-BE49-F238E27FC236}">
                <a16:creationId xmlns:a16="http://schemas.microsoft.com/office/drawing/2014/main" id="{3CE6100E-47F5-A949-BEFF-6CA5BEC66D78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249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997514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lang="en-US" altLang="ko-KR" dirty="0"/>
          </a:p>
          <a:p>
            <a:pPr lvl="1"/>
            <a:r>
              <a:rPr kumimoji="1" lang="en-US" altLang="ko-KR" dirty="0">
                <a:solidFill>
                  <a:srgbClr val="3366FF"/>
                </a:solidFill>
              </a:rPr>
              <a:t>Func3(&amp;3) </a:t>
            </a:r>
            <a:r>
              <a:rPr kumimoji="1" lang="ko-KR" altLang="en-US" dirty="0">
                <a:solidFill>
                  <a:srgbClr val="3366FF"/>
                </a:solidFill>
              </a:rPr>
              <a:t>수행 후 </a:t>
            </a:r>
            <a:r>
              <a:rPr kumimoji="1" lang="en-US" altLang="ko-KR" dirty="0">
                <a:solidFill>
                  <a:srgbClr val="3366FF"/>
                </a:solidFill>
              </a:rPr>
              <a:t>10</a:t>
            </a:r>
            <a:r>
              <a:rPr kumimoji="1" lang="ko-KR" altLang="en-US" dirty="0">
                <a:solidFill>
                  <a:srgbClr val="3366FF"/>
                </a:solidFill>
              </a:rPr>
              <a:t>번 라인까지 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58970"/>
            <a:ext cx="1530170" cy="29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5D006DD4-C968-D84D-AFFA-C627F316073F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A7EE364-BB53-2744-9F5A-F90DDA62F6D2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AB373-F7B4-2D42-93B9-0E83B358A5B5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B7DB145E-6AA1-BF43-BF90-0CE1E31C75C5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E6D6D8AA-81FC-1A46-B171-2BA9968B7A97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EFAB48FB-57A2-6E4F-9ACD-962B30428FA6}"/>
              </a:ext>
            </a:extLst>
          </p:cNvPr>
          <p:cNvSpPr txBox="1"/>
          <p:nvPr/>
        </p:nvSpPr>
        <p:spPr>
          <a:xfrm>
            <a:off x="997068" y="2303875"/>
            <a:ext cx="21372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func3(&amp;a);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b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func3(</a:t>
            </a:r>
            <a:r>
              <a:rPr lang="en-US" altLang="ko-KR" dirty="0" err="1"/>
              <a:t>int</a:t>
            </a:r>
            <a:r>
              <a:rPr lang="ko-KR" altLang="en-US" dirty="0"/>
              <a:t>*</a:t>
            </a:r>
            <a:r>
              <a:rPr lang="en-US" altLang="ko-KR" dirty="0"/>
              <a:t> c)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d = 50;</a:t>
            </a:r>
          </a:p>
          <a:p>
            <a:r>
              <a:rPr lang="en-US" altLang="ko-KR" dirty="0"/>
              <a:t>    *c = 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66F0284C-AC57-3C48-8AAB-70FAC5AA6512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E9322A-0620-CA41-B2B6-0E42DEE3CA1D}"/>
              </a:ext>
            </a:extLst>
          </p:cNvPr>
          <p:cNvSpPr/>
          <p:nvPr/>
        </p:nvSpPr>
        <p:spPr>
          <a:xfrm>
            <a:off x="5777543" y="496649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84108C25-BD7B-6947-ABE1-0FFF03D63215}"/>
              </a:ext>
            </a:extLst>
          </p:cNvPr>
          <p:cNvSpPr txBox="1"/>
          <p:nvPr/>
        </p:nvSpPr>
        <p:spPr>
          <a:xfrm>
            <a:off x="7307118" y="4990422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ret </a:t>
            </a:r>
            <a:r>
              <a:rPr kumimoji="1" lang="en-US" altLang="ko-KR" dirty="0" err="1"/>
              <a:t>addr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725FECD5-3BCB-C548-864E-B46EC246B67F}"/>
              </a:ext>
            </a:extLst>
          </p:cNvPr>
          <p:cNvSpPr txBox="1"/>
          <p:nvPr/>
        </p:nvSpPr>
        <p:spPr>
          <a:xfrm>
            <a:off x="7307019" y="463546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 = &amp;c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038C6A-8420-CC40-8A32-7BC834B25D08}"/>
              </a:ext>
            </a:extLst>
          </p:cNvPr>
          <p:cNvSpPr/>
          <p:nvPr/>
        </p:nvSpPr>
        <p:spPr>
          <a:xfrm>
            <a:off x="5777543" y="458995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0x0 (=&amp;a)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256F2D-471A-D542-963C-59CEE6DDFF96}"/>
              </a:ext>
            </a:extLst>
          </p:cNvPr>
          <p:cNvSpPr/>
          <p:nvPr/>
        </p:nvSpPr>
        <p:spPr>
          <a:xfrm>
            <a:off x="5777543" y="422589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kumimoji="1"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6136CEBD-2333-8145-95B7-1095DAC482E0}"/>
              </a:ext>
            </a:extLst>
          </p:cNvPr>
          <p:cNvSpPr txBox="1"/>
          <p:nvPr/>
        </p:nvSpPr>
        <p:spPr>
          <a:xfrm>
            <a:off x="7307019" y="42618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 = &amp;d</a:t>
            </a:r>
            <a:endParaRPr kumimoji="1" lang="ko-KR" altLang="en-US" dirty="0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E67F581A-78F7-AF4E-947F-00E40D8E67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AFF0CEC2-E584-3948-BFC2-630C9BEABF41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88CDB8F0-AFCF-6047-AC3C-8150B853EDE6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36" name="왼쪽 중괄호[L] 35">
            <a:extLst>
              <a:ext uri="{FF2B5EF4-FFF2-40B4-BE49-F238E27FC236}">
                <a16:creationId xmlns:a16="http://schemas.microsoft.com/office/drawing/2014/main" id="{744A6976-1738-2B47-B08A-E6CEE0E318E4}"/>
              </a:ext>
            </a:extLst>
          </p:cNvPr>
          <p:cNvSpPr/>
          <p:nvPr/>
        </p:nvSpPr>
        <p:spPr>
          <a:xfrm>
            <a:off x="5427095" y="4216261"/>
            <a:ext cx="180020" cy="11006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상자 36">
            <a:extLst>
              <a:ext uri="{FF2B5EF4-FFF2-40B4-BE49-F238E27FC236}">
                <a16:creationId xmlns:a16="http://schemas.microsoft.com/office/drawing/2014/main" id="{86CB12B4-43A8-5045-B9F6-5F4CC1F58C8D}"/>
              </a:ext>
            </a:extLst>
          </p:cNvPr>
          <p:cNvSpPr txBox="1"/>
          <p:nvPr/>
        </p:nvSpPr>
        <p:spPr>
          <a:xfrm>
            <a:off x="4081518" y="435784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func3()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8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 퀴즈</a:t>
            </a:r>
            <a:r>
              <a:rPr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다음을 수행하는 함수 </a:t>
            </a:r>
            <a:r>
              <a:rPr lang="en-US" altLang="ko-KR" dirty="0"/>
              <a:t>S</a:t>
            </a:r>
            <a:r>
              <a:rPr kumimoji="1" lang="en-US" altLang="ko-KR" dirty="0"/>
              <a:t>ub </a:t>
            </a:r>
            <a:r>
              <a:rPr kumimoji="1" lang="ko-KR" altLang="en-US" dirty="0"/>
              <a:t>을 만드시오</a:t>
            </a:r>
            <a:endParaRPr lang="en-US" altLang="ko-KR" dirty="0"/>
          </a:p>
          <a:p>
            <a:pPr lvl="1"/>
            <a:r>
              <a:rPr kumimoji="1" lang="ko-KR" altLang="en-US" dirty="0">
                <a:solidFill>
                  <a:srgbClr val="3366FF"/>
                </a:solidFill>
              </a:rPr>
              <a:t>입력</a:t>
            </a:r>
            <a:r>
              <a:rPr kumimoji="1" lang="en-US" altLang="ko-KR" dirty="0">
                <a:solidFill>
                  <a:srgbClr val="3366FF"/>
                </a:solidFill>
              </a:rPr>
              <a:t>:</a:t>
            </a:r>
            <a:r>
              <a:rPr kumimoji="1" lang="ko-KR" altLang="en-US" dirty="0">
                <a:solidFill>
                  <a:srgbClr val="3366FF"/>
                </a:solidFill>
              </a:rPr>
              <a:t> </a:t>
            </a:r>
            <a:r>
              <a:rPr lang="ko-KR" altLang="en-US" dirty="0">
                <a:solidFill>
                  <a:srgbClr val="3366FF"/>
                </a:solidFill>
              </a:rPr>
              <a:t>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수행내용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입력된 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개를 뺀다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출력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 정수의 차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47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997514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lang="en-US" altLang="ko-KR" dirty="0"/>
          </a:p>
          <a:p>
            <a:pPr lvl="1"/>
            <a:r>
              <a:rPr kumimoji="1" lang="en-US" altLang="ko-KR" dirty="0">
                <a:solidFill>
                  <a:srgbClr val="3366FF"/>
                </a:solidFill>
              </a:rPr>
              <a:t>11</a:t>
            </a:r>
            <a:r>
              <a:rPr kumimoji="1" lang="ko-KR" altLang="en-US" dirty="0">
                <a:solidFill>
                  <a:srgbClr val="3366FF"/>
                </a:solidFill>
              </a:rPr>
              <a:t>번 라인 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58970"/>
            <a:ext cx="1530170" cy="29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3366FF"/>
                </a:solidFill>
              </a:rPr>
              <a:t>99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5D006DD4-C968-D84D-AFFA-C627F316073F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A7EE364-BB53-2744-9F5A-F90DDA62F6D2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AB373-F7B4-2D42-93B9-0E83B358A5B5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B7DB145E-6AA1-BF43-BF90-0CE1E31C75C5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E6D6D8AA-81FC-1A46-B171-2BA9968B7A97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EFAB48FB-57A2-6E4F-9ACD-962B30428FA6}"/>
              </a:ext>
            </a:extLst>
          </p:cNvPr>
          <p:cNvSpPr txBox="1"/>
          <p:nvPr/>
        </p:nvSpPr>
        <p:spPr>
          <a:xfrm>
            <a:off x="997068" y="2303875"/>
            <a:ext cx="21372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func3(&amp;a);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b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func3(</a:t>
            </a:r>
            <a:r>
              <a:rPr lang="en-US" altLang="ko-KR" dirty="0" err="1"/>
              <a:t>int</a:t>
            </a:r>
            <a:r>
              <a:rPr lang="ko-KR" altLang="en-US" dirty="0"/>
              <a:t>*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*c = 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66F0284C-AC57-3C48-8AAB-70FAC5AA6512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E9322A-0620-CA41-B2B6-0E42DEE3CA1D}"/>
              </a:ext>
            </a:extLst>
          </p:cNvPr>
          <p:cNvSpPr/>
          <p:nvPr/>
        </p:nvSpPr>
        <p:spPr>
          <a:xfrm>
            <a:off x="5777543" y="496649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5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84108C25-BD7B-6947-ABE1-0FFF03D63215}"/>
              </a:ext>
            </a:extLst>
          </p:cNvPr>
          <p:cNvSpPr txBox="1"/>
          <p:nvPr/>
        </p:nvSpPr>
        <p:spPr>
          <a:xfrm>
            <a:off x="7307118" y="4990422"/>
            <a:ext cx="17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 = ret </a:t>
            </a:r>
            <a:r>
              <a:rPr kumimoji="1" lang="en-US" altLang="ko-KR" dirty="0" err="1"/>
              <a:t>addr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725FECD5-3BCB-C548-864E-B46EC246B67F}"/>
              </a:ext>
            </a:extLst>
          </p:cNvPr>
          <p:cNvSpPr txBox="1"/>
          <p:nvPr/>
        </p:nvSpPr>
        <p:spPr>
          <a:xfrm>
            <a:off x="7307019" y="463546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 = &amp;c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038C6A-8420-CC40-8A32-7BC834B25D08}"/>
              </a:ext>
            </a:extLst>
          </p:cNvPr>
          <p:cNvSpPr/>
          <p:nvPr/>
        </p:nvSpPr>
        <p:spPr>
          <a:xfrm>
            <a:off x="5777543" y="458995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0x0 (=&amp;a)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256F2D-471A-D542-963C-59CEE6DDFF96}"/>
              </a:ext>
            </a:extLst>
          </p:cNvPr>
          <p:cNvSpPr/>
          <p:nvPr/>
        </p:nvSpPr>
        <p:spPr>
          <a:xfrm>
            <a:off x="5777543" y="422589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50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6136CEBD-2333-8145-95B7-1095DAC482E0}"/>
              </a:ext>
            </a:extLst>
          </p:cNvPr>
          <p:cNvSpPr txBox="1"/>
          <p:nvPr/>
        </p:nvSpPr>
        <p:spPr>
          <a:xfrm>
            <a:off x="7307019" y="42618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 = &amp;d</a:t>
            </a:r>
            <a:endParaRPr kumimoji="1" lang="ko-KR" altLang="en-US" dirty="0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E67F581A-78F7-AF4E-947F-00E40D8E67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AFF0CEC2-E584-3948-BFC2-630C9BEABF41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88CDB8F0-AFCF-6047-AC3C-8150B853EDE6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  <p:sp>
        <p:nvSpPr>
          <p:cNvPr id="36" name="왼쪽 중괄호[L] 35">
            <a:extLst>
              <a:ext uri="{FF2B5EF4-FFF2-40B4-BE49-F238E27FC236}">
                <a16:creationId xmlns:a16="http://schemas.microsoft.com/office/drawing/2014/main" id="{744A6976-1738-2B47-B08A-E6CEE0E318E4}"/>
              </a:ext>
            </a:extLst>
          </p:cNvPr>
          <p:cNvSpPr/>
          <p:nvPr/>
        </p:nvSpPr>
        <p:spPr>
          <a:xfrm>
            <a:off x="5427095" y="4216261"/>
            <a:ext cx="180020" cy="11006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상자 36">
            <a:extLst>
              <a:ext uri="{FF2B5EF4-FFF2-40B4-BE49-F238E27FC236}">
                <a16:creationId xmlns:a16="http://schemas.microsoft.com/office/drawing/2014/main" id="{86CB12B4-43A8-5045-B9F6-5F4CC1F58C8D}"/>
              </a:ext>
            </a:extLst>
          </p:cNvPr>
          <p:cNvSpPr txBox="1"/>
          <p:nvPr/>
        </p:nvSpPr>
        <p:spPr>
          <a:xfrm>
            <a:off x="4081518" y="4357844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func3()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639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997514" cy="680585"/>
          </a:xfrm>
        </p:spPr>
        <p:txBody>
          <a:bodyPr/>
          <a:lstStyle/>
          <a:p>
            <a:r>
              <a:rPr kumimoji="1" lang="en-US" altLang="ko-KR" dirty="0"/>
              <a:t>Stack </a:t>
            </a:r>
            <a:r>
              <a:rPr kumimoji="1" lang="ko-KR" altLang="en-US" dirty="0"/>
              <a:t>상태 변화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5</a:t>
            </a:r>
            <a:r>
              <a:rPr lang="ko-KR" altLang="en-US" dirty="0">
                <a:solidFill>
                  <a:srgbClr val="3366FF"/>
                </a:solidFill>
              </a:rPr>
              <a:t>번 라인 수행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C8437-22AF-8845-9285-A9D5391CBBBB}"/>
              </a:ext>
            </a:extLst>
          </p:cNvPr>
          <p:cNvSpPr/>
          <p:nvPr/>
        </p:nvSpPr>
        <p:spPr>
          <a:xfrm>
            <a:off x="5778337" y="3158970"/>
            <a:ext cx="1530170" cy="293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52583-7D25-4D4B-ADB1-96A754A5C706}"/>
              </a:ext>
            </a:extLst>
          </p:cNvPr>
          <p:cNvSpPr/>
          <p:nvPr/>
        </p:nvSpPr>
        <p:spPr>
          <a:xfrm>
            <a:off x="5777543" y="5713832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99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20409-FF3F-244A-8D7F-D33603EEB266}"/>
              </a:ext>
            </a:extLst>
          </p:cNvPr>
          <p:cNvSpPr/>
          <p:nvPr/>
        </p:nvSpPr>
        <p:spPr>
          <a:xfrm>
            <a:off x="5777543" y="534537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66FF"/>
                </a:solidFill>
              </a:rPr>
              <a:t>99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7006DBBC-FCA6-8A44-99EF-9EA2FDB92007}"/>
              </a:ext>
            </a:extLst>
          </p:cNvPr>
          <p:cNvSpPr txBox="1"/>
          <p:nvPr/>
        </p:nvSpPr>
        <p:spPr>
          <a:xfrm>
            <a:off x="7307713" y="57599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 = &amp;a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D35CB6E1-4418-C34E-A0C5-404159E2EB30}"/>
              </a:ext>
            </a:extLst>
          </p:cNvPr>
          <p:cNvSpPr txBox="1"/>
          <p:nvPr/>
        </p:nvSpPr>
        <p:spPr>
          <a:xfrm>
            <a:off x="7307316" y="535404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 = &amp;b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0E34666E-DD03-9A46-8C84-8E15D015E2E8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5D006DD4-C968-D84D-AFFA-C627F316073F}"/>
              </a:ext>
            </a:extLst>
          </p:cNvPr>
          <p:cNvSpPr/>
          <p:nvPr/>
        </p:nvSpPr>
        <p:spPr>
          <a:xfrm>
            <a:off x="5427095" y="5354046"/>
            <a:ext cx="180020" cy="738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8A7EE364-BB53-2744-9F5A-F90DDA62F6D2}"/>
              </a:ext>
            </a:extLst>
          </p:cNvPr>
          <p:cNvSpPr txBox="1"/>
          <p:nvPr/>
        </p:nvSpPr>
        <p:spPr>
          <a:xfrm>
            <a:off x="4076945" y="540922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kumimoji="1" lang="en-US" altLang="ko-KR" dirty="0"/>
              <a:t>ain()</a:t>
            </a:r>
          </a:p>
          <a:p>
            <a:r>
              <a:rPr lang="en-US" altLang="ko-KR" dirty="0"/>
              <a:t>Stack frame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AB373-F7B4-2D42-93B9-0E83B358A5B5}"/>
              </a:ext>
            </a:extLst>
          </p:cNvPr>
          <p:cNvSpPr/>
          <p:nvPr/>
        </p:nvSpPr>
        <p:spPr>
          <a:xfrm>
            <a:off x="5776948" y="1178713"/>
            <a:ext cx="1530170" cy="127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B7DB145E-6AA1-BF43-BF90-0CE1E31C75C5}"/>
              </a:ext>
            </a:extLst>
          </p:cNvPr>
          <p:cNvSpPr txBox="1"/>
          <p:nvPr/>
        </p:nvSpPr>
        <p:spPr>
          <a:xfrm>
            <a:off x="6175151" y="247460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E6D6D8AA-81FC-1A46-B171-2BA9968B7A97}"/>
              </a:ext>
            </a:extLst>
          </p:cNvPr>
          <p:cNvSpPr txBox="1"/>
          <p:nvPr/>
        </p:nvSpPr>
        <p:spPr>
          <a:xfrm>
            <a:off x="7290350" y="205857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EFAB48FB-57A2-6E4F-9ACD-962B30428FA6}"/>
              </a:ext>
            </a:extLst>
          </p:cNvPr>
          <p:cNvSpPr txBox="1"/>
          <p:nvPr/>
        </p:nvSpPr>
        <p:spPr>
          <a:xfrm>
            <a:off x="997068" y="2303875"/>
            <a:ext cx="21372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20;</a:t>
            </a:r>
          </a:p>
          <a:p>
            <a:r>
              <a:rPr lang="en-US" altLang="ko-KR" dirty="0"/>
              <a:t>    func3(&amp;a);</a:t>
            </a:r>
          </a:p>
          <a:p>
            <a:r>
              <a:rPr lang="ko-KR" altLang="en-US" dirty="0">
                <a:solidFill>
                  <a:srgbClr val="3366FF"/>
                </a:solidFill>
              </a:rPr>
              <a:t> </a:t>
            </a:r>
            <a:r>
              <a:rPr lang="en-US" altLang="ko-KR" dirty="0">
                <a:solidFill>
                  <a:srgbClr val="3366FF"/>
                </a:solidFill>
              </a:rPr>
              <a:t>   b = 99;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func3(</a:t>
            </a:r>
            <a:r>
              <a:rPr lang="en-US" altLang="ko-KR" dirty="0" err="1"/>
              <a:t>int</a:t>
            </a:r>
            <a:r>
              <a:rPr lang="ko-KR" altLang="en-US" dirty="0"/>
              <a:t>*</a:t>
            </a:r>
            <a:r>
              <a:rPr lang="en-US" altLang="ko-KR" dirty="0"/>
              <a:t> c)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d = 50;</a:t>
            </a:r>
          </a:p>
          <a:p>
            <a:r>
              <a:rPr lang="en-US" altLang="ko-KR" dirty="0"/>
              <a:t>    *c = 99;</a:t>
            </a:r>
          </a:p>
          <a:p>
            <a:r>
              <a:rPr lang="en-US" altLang="ko-KR" dirty="0"/>
              <a:t>}</a:t>
            </a:r>
            <a:endParaRPr kumimoji="1" lang="ko-KR" altLang="en-US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66F0284C-AC57-3C48-8AAB-70FAC5AA6512}"/>
              </a:ext>
            </a:extLst>
          </p:cNvPr>
          <p:cNvSpPr txBox="1"/>
          <p:nvPr/>
        </p:nvSpPr>
        <p:spPr>
          <a:xfrm>
            <a:off x="566555" y="2303875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84108C25-BD7B-6947-ABE1-0FFF03D63215}"/>
              </a:ext>
            </a:extLst>
          </p:cNvPr>
          <p:cNvSpPr txBox="1"/>
          <p:nvPr/>
        </p:nvSpPr>
        <p:spPr>
          <a:xfrm>
            <a:off x="7307118" y="49904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725FECD5-3BCB-C548-864E-B46EC246B67F}"/>
              </a:ext>
            </a:extLst>
          </p:cNvPr>
          <p:cNvSpPr txBox="1"/>
          <p:nvPr/>
        </p:nvSpPr>
        <p:spPr>
          <a:xfrm>
            <a:off x="7307019" y="46354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6136CEBD-2333-8145-95B7-1095DAC482E0}"/>
              </a:ext>
            </a:extLst>
          </p:cNvPr>
          <p:cNvSpPr txBox="1"/>
          <p:nvPr/>
        </p:nvSpPr>
        <p:spPr>
          <a:xfrm>
            <a:off x="7307019" y="4261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E67F581A-78F7-AF4E-947F-00E40D8E673C}"/>
              </a:ext>
            </a:extLst>
          </p:cNvPr>
          <p:cNvSpPr txBox="1"/>
          <p:nvPr/>
        </p:nvSpPr>
        <p:spPr>
          <a:xfrm>
            <a:off x="7307019" y="38881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AFF0CEC2-E584-3948-BFC2-630C9BEABF41}"/>
              </a:ext>
            </a:extLst>
          </p:cNvPr>
          <p:cNvSpPr txBox="1"/>
          <p:nvPr/>
        </p:nvSpPr>
        <p:spPr>
          <a:xfrm>
            <a:off x="7307019" y="35144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88CDB8F0-AFCF-6047-AC3C-8150B853EDE6}"/>
              </a:ext>
            </a:extLst>
          </p:cNvPr>
          <p:cNvSpPr txBox="1"/>
          <p:nvPr/>
        </p:nvSpPr>
        <p:spPr>
          <a:xfrm>
            <a:off x="7307019" y="31408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14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상태변화</a:t>
            </a:r>
            <a:r>
              <a:rPr lang="en-US" altLang="ko-KR" dirty="0"/>
              <a:t> Example #3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6167644" cy="680585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Call by value, </a:t>
            </a:r>
            <a:r>
              <a:rPr kumimoji="1" lang="en-US" altLang="ko-KR" dirty="0">
                <a:solidFill>
                  <a:srgbClr val="3366FF"/>
                </a:solidFill>
              </a:rPr>
              <a:t>Call by reference </a:t>
            </a:r>
            <a:r>
              <a:rPr kumimoji="1" lang="ko-KR" altLang="en-US" dirty="0">
                <a:solidFill>
                  <a:srgbClr val="3366FF"/>
                </a:solidFill>
              </a:rPr>
              <a:t>의 이해</a:t>
            </a:r>
            <a:endParaRPr kumimoji="1" lang="en-US" altLang="ko-KR" dirty="0">
              <a:solidFill>
                <a:srgbClr val="3366FF"/>
              </a:solidFill>
            </a:endParaRPr>
          </a:p>
          <a:p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void func1 (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 err="1">
                <a:solidFill>
                  <a:srgbClr val="3366FF"/>
                </a:solidFill>
              </a:rPr>
              <a:t>arg</a:t>
            </a:r>
            <a:r>
              <a:rPr lang="en-US" altLang="ko-KR" dirty="0">
                <a:solidFill>
                  <a:srgbClr val="3366FF"/>
                </a:solidFill>
              </a:rPr>
              <a:t>);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v</a:t>
            </a:r>
            <a:r>
              <a:rPr kumimoji="1" lang="en-US" altLang="ko-KR" dirty="0">
                <a:solidFill>
                  <a:srgbClr val="3366FF"/>
                </a:solidFill>
              </a:rPr>
              <a:t>oid func2 (</a:t>
            </a:r>
            <a:r>
              <a:rPr kumimoji="1" lang="en-US" altLang="ko-KR" dirty="0" err="1">
                <a:solidFill>
                  <a:srgbClr val="3366FF"/>
                </a:solidFill>
              </a:rPr>
              <a:t>int</a:t>
            </a:r>
            <a:r>
              <a:rPr kumimoji="1" lang="en-US" altLang="ko-KR" dirty="0">
                <a:solidFill>
                  <a:srgbClr val="3366FF"/>
                </a:solidFill>
              </a:rPr>
              <a:t>* </a:t>
            </a:r>
            <a:r>
              <a:rPr kumimoji="1" lang="en-US" altLang="ko-KR" dirty="0" err="1">
                <a:solidFill>
                  <a:srgbClr val="3366FF"/>
                </a:solidFill>
              </a:rPr>
              <a:t>arg</a:t>
            </a:r>
            <a:r>
              <a:rPr kumimoji="1" lang="en-US" altLang="ko-KR" dirty="0">
                <a:solidFill>
                  <a:srgbClr val="3366FF"/>
                </a:solidFill>
              </a:rPr>
              <a:t>)</a:t>
            </a:r>
          </a:p>
          <a:p>
            <a:pPr lvl="1"/>
            <a:endParaRPr kumimoji="1"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main() {</a:t>
            </a:r>
          </a:p>
          <a:p>
            <a:pPr lvl="2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10;</a:t>
            </a:r>
          </a:p>
          <a:p>
            <a:pPr lvl="2"/>
            <a:r>
              <a:rPr lang="en-US" altLang="ko-KR" dirty="0">
                <a:solidFill>
                  <a:srgbClr val="3366FF"/>
                </a:solidFill>
              </a:rPr>
              <a:t>func1(a);	// call by value		</a:t>
            </a:r>
          </a:p>
          <a:p>
            <a:pPr lvl="2"/>
            <a:r>
              <a:rPr lang="en-US" altLang="ko-KR" dirty="0">
                <a:solidFill>
                  <a:srgbClr val="3366FF"/>
                </a:solidFill>
              </a:rPr>
              <a:t>func2(&amp;a);	// call by reference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}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09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51620F-8F8F-C04F-91AB-4253E796A274}"/>
              </a:ext>
            </a:extLst>
          </p:cNvPr>
          <p:cNvSpPr/>
          <p:nvPr/>
        </p:nvSpPr>
        <p:spPr>
          <a:xfrm>
            <a:off x="4190731" y="3931205"/>
            <a:ext cx="3384429" cy="198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R" dirty="0"/>
              <a:t>func1(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*p)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D0C06C-F808-A141-AE30-5E07B5AC4D33}"/>
              </a:ext>
            </a:extLst>
          </p:cNvPr>
          <p:cNvSpPr/>
          <p:nvPr/>
        </p:nvSpPr>
        <p:spPr>
          <a:xfrm>
            <a:off x="4190731" y="1781138"/>
            <a:ext cx="3384429" cy="198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R" dirty="0"/>
              <a:t>main()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기본 개념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1198730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Pointer </a:t>
            </a:r>
            <a:r>
              <a:rPr lang="ko-KR" altLang="en-US" dirty="0">
                <a:solidFill>
                  <a:srgbClr val="3366FF"/>
                </a:solidFill>
              </a:rPr>
              <a:t>의 이해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40;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kumimoji="1" lang="en-US" altLang="ko-KR" dirty="0" err="1">
                <a:solidFill>
                  <a:srgbClr val="3366FF"/>
                </a:solidFill>
              </a:rPr>
              <a:t>int</a:t>
            </a:r>
            <a:r>
              <a:rPr kumimoji="1" lang="en-US" altLang="ko-KR" dirty="0">
                <a:solidFill>
                  <a:srgbClr val="3366FF"/>
                </a:solidFill>
              </a:rPr>
              <a:t> *p = &amp;a;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kumimoji="1"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*p = 0;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5F419-1A4D-0942-B731-203FE34A3C0C}"/>
              </a:ext>
            </a:extLst>
          </p:cNvPr>
          <p:cNvSpPr/>
          <p:nvPr/>
        </p:nvSpPr>
        <p:spPr>
          <a:xfrm>
            <a:off x="5515808" y="2477227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40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E8996E-F924-9C46-A5CB-7F8770D047DF}"/>
              </a:ext>
            </a:extLst>
          </p:cNvPr>
          <p:cNvSpPr/>
          <p:nvPr/>
        </p:nvSpPr>
        <p:spPr>
          <a:xfrm>
            <a:off x="5491904" y="4640232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35E7E56-F884-184D-87CB-1A8D0A7EB5D1}"/>
              </a:ext>
            </a:extLst>
          </p:cNvPr>
          <p:cNvSpPr txBox="1"/>
          <p:nvPr/>
        </p:nvSpPr>
        <p:spPr>
          <a:xfrm>
            <a:off x="1523714" y="2292561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&amp;a = </a:t>
            </a:r>
            <a:r>
              <a:rPr lang="en-US" altLang="ko-KR" dirty="0"/>
              <a:t>0x100</a:t>
            </a:r>
            <a:endParaRPr kumimoji="1" lang="ko-KR" altLang="en-US" dirty="0"/>
          </a:p>
        </p:txBody>
      </p: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0A243F18-BF2F-1943-8328-7280B84B859F}"/>
              </a:ext>
            </a:extLst>
          </p:cNvPr>
          <p:cNvSpPr txBox="1"/>
          <p:nvPr/>
        </p:nvSpPr>
        <p:spPr>
          <a:xfrm>
            <a:off x="4663296" y="254400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int</a:t>
            </a:r>
            <a:r>
              <a:rPr kumimoji="1" lang="en-US" altLang="ko-KR" dirty="0"/>
              <a:t> a =</a:t>
            </a:r>
            <a:endParaRPr kumimoji="1"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FD4F0880-DDE8-4045-BFB2-870C5284F872}"/>
              </a:ext>
            </a:extLst>
          </p:cNvPr>
          <p:cNvSpPr txBox="1"/>
          <p:nvPr/>
        </p:nvSpPr>
        <p:spPr>
          <a:xfrm>
            <a:off x="4951998" y="4728294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kumimoji="1" lang="en-US" altLang="ko-KR" dirty="0"/>
              <a:t> =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23028302-31D2-A844-82A0-D2CA9DF0BE98}"/>
              </a:ext>
            </a:extLst>
          </p:cNvPr>
          <p:cNvSpPr txBox="1"/>
          <p:nvPr/>
        </p:nvSpPr>
        <p:spPr>
          <a:xfrm>
            <a:off x="4690789" y="305485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func1( &amp;a )</a:t>
            </a:r>
            <a:endParaRPr kumimoji="1" lang="ko-KR" altLang="en-US" dirty="0"/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178EC3-ECCF-484A-883E-D5ECFF7A1F2E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V="1">
            <a:off x="6482014" y="2747257"/>
            <a:ext cx="23904" cy="2163005"/>
          </a:xfrm>
          <a:prstGeom prst="bentConnector3">
            <a:avLst>
              <a:gd name="adj1" fmla="val 10563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03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 퀴즈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재도전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다음을 수행하는 함수 </a:t>
            </a:r>
            <a:r>
              <a:rPr kumimoji="1" lang="en-US" altLang="ko-KR" dirty="0"/>
              <a:t>Q</a:t>
            </a:r>
            <a:r>
              <a:rPr lang="en-US" altLang="ko-KR" dirty="0"/>
              <a:t>uiz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만드시오</a:t>
            </a:r>
            <a:endParaRPr lang="en-US" altLang="ko-KR" dirty="0"/>
          </a:p>
          <a:p>
            <a:pPr lvl="1"/>
            <a:r>
              <a:rPr kumimoji="1" lang="ko-KR" altLang="en-US" dirty="0">
                <a:solidFill>
                  <a:srgbClr val="3366FF"/>
                </a:solidFill>
              </a:rPr>
              <a:t>입력</a:t>
            </a:r>
            <a:r>
              <a:rPr kumimoji="1" lang="en-US" altLang="ko-KR" dirty="0">
                <a:solidFill>
                  <a:srgbClr val="3366FF"/>
                </a:solidFill>
              </a:rPr>
              <a:t>:</a:t>
            </a:r>
            <a:r>
              <a:rPr kumimoji="1" lang="ko-KR" altLang="en-US" dirty="0">
                <a:solidFill>
                  <a:srgbClr val="3366FF"/>
                </a:solidFill>
              </a:rPr>
              <a:t> </a:t>
            </a:r>
            <a:r>
              <a:rPr lang="ko-KR" altLang="en-US" dirty="0">
                <a:solidFill>
                  <a:srgbClr val="3366FF"/>
                </a:solidFill>
              </a:rPr>
              <a:t>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수행내용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입력된 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개를 더하고</a:t>
            </a:r>
            <a:r>
              <a:rPr lang="en-US" altLang="ko-KR" dirty="0">
                <a:solidFill>
                  <a:srgbClr val="3366FF"/>
                </a:solidFill>
              </a:rPr>
              <a:t>,</a:t>
            </a:r>
            <a:r>
              <a:rPr lang="ko-KR" altLang="en-US" dirty="0">
                <a:solidFill>
                  <a:srgbClr val="3366FF"/>
                </a:solidFill>
              </a:rPr>
              <a:t> 뺀다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출력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 정수의 합</a:t>
            </a:r>
            <a:r>
              <a:rPr lang="en-US" altLang="ko-KR" dirty="0">
                <a:solidFill>
                  <a:srgbClr val="3366FF"/>
                </a:solidFill>
              </a:rPr>
              <a:t>, </a:t>
            </a:r>
            <a:r>
              <a:rPr lang="ko-KR" altLang="en-US" dirty="0">
                <a:solidFill>
                  <a:srgbClr val="3366FF"/>
                </a:solidFill>
              </a:rPr>
              <a:t>입력 정수들의 차</a:t>
            </a:r>
            <a:endParaRPr lang="en-US" altLang="ko-KR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48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 퀴즈</a:t>
            </a:r>
            <a:r>
              <a:rPr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다음을 수행하는 함수 </a:t>
            </a:r>
            <a:r>
              <a:rPr kumimoji="1" lang="en-US" altLang="ko-KR" dirty="0"/>
              <a:t>Swap </a:t>
            </a:r>
            <a:r>
              <a:rPr kumimoji="1" lang="ko-KR" altLang="en-US" dirty="0"/>
              <a:t>을 만드시오</a:t>
            </a:r>
            <a:endParaRPr lang="en-US" altLang="ko-KR" dirty="0"/>
          </a:p>
          <a:p>
            <a:pPr lvl="1"/>
            <a:r>
              <a:rPr kumimoji="1" lang="ko-KR" altLang="en-US" dirty="0">
                <a:solidFill>
                  <a:srgbClr val="3366FF"/>
                </a:solidFill>
              </a:rPr>
              <a:t>입력</a:t>
            </a:r>
            <a:r>
              <a:rPr kumimoji="1" lang="en-US" altLang="ko-KR" dirty="0">
                <a:solidFill>
                  <a:srgbClr val="3366FF"/>
                </a:solidFill>
              </a:rPr>
              <a:t>:</a:t>
            </a:r>
            <a:r>
              <a:rPr kumimoji="1" lang="ko-KR" altLang="en-US" dirty="0">
                <a:solidFill>
                  <a:srgbClr val="3366FF"/>
                </a:solidFill>
              </a:rPr>
              <a:t> </a:t>
            </a:r>
            <a:r>
              <a:rPr lang="ko-KR" altLang="en-US" dirty="0">
                <a:solidFill>
                  <a:srgbClr val="3366FF"/>
                </a:solidFill>
              </a:rPr>
              <a:t>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수행내용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입력된 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개의 값을 서로 바꾼다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출력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바뀌어진 정수</a:t>
            </a:r>
            <a:endParaRPr lang="en-US" altLang="ko-KR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241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#1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D6281CE-9D38-984A-A738-FE5DED42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일반적인 상황 </a:t>
            </a:r>
            <a:r>
              <a:rPr kumimoji="1" lang="en-US" altLang="ko-KR" dirty="0"/>
              <a:t>1</a:t>
            </a:r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82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#1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E51F3B9-293D-B145-BBB9-2F407FD7F690}"/>
              </a:ext>
            </a:extLst>
          </p:cNvPr>
          <p:cNvSpPr txBox="1"/>
          <p:nvPr/>
        </p:nvSpPr>
        <p:spPr>
          <a:xfrm>
            <a:off x="5787135" y="52292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= &amp;m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88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#1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20;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5E547E-D42B-F546-984D-49A3B7CCD284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46B16696-09AA-A740-A22B-10714278BFEC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17F73E-BBE8-4042-9D31-9719B4CEDB52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FE28E000-BD83-D44D-A270-2A26B6FF5C1D}"/>
              </a:ext>
            </a:extLst>
          </p:cNvPr>
          <p:cNvSpPr txBox="1"/>
          <p:nvPr/>
        </p:nvSpPr>
        <p:spPr>
          <a:xfrm>
            <a:off x="5787135" y="52292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= &amp;m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9A9CD7-4845-594D-BD75-9021BD4DBEB4}"/>
              </a:ext>
            </a:extLst>
          </p:cNvPr>
          <p:cNvSpPr/>
          <p:nvPr/>
        </p:nvSpPr>
        <p:spPr>
          <a:xfrm>
            <a:off x="4242608" y="485144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651BA14B-4EA8-9D45-B3FE-9DAB5815F523}"/>
              </a:ext>
            </a:extLst>
          </p:cNvPr>
          <p:cNvSpPr txBox="1"/>
          <p:nvPr/>
        </p:nvSpPr>
        <p:spPr>
          <a:xfrm>
            <a:off x="5787135" y="48598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= &amp;a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466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#1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funcB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4E24B-6191-5C45-AFD6-9F437C034ADA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EC09041A-B4E1-214A-BE47-44173DD95A34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582081-965A-1746-B402-7A6A781F37FD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C1069D68-8D45-6E46-AF9B-646DC8600C3D}"/>
              </a:ext>
            </a:extLst>
          </p:cNvPr>
          <p:cNvSpPr txBox="1"/>
          <p:nvPr/>
        </p:nvSpPr>
        <p:spPr>
          <a:xfrm>
            <a:off x="5787135" y="52292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= &amp;m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6C1C8F-8B27-AB4D-AE70-516484765C4E}"/>
              </a:ext>
            </a:extLst>
          </p:cNvPr>
          <p:cNvSpPr/>
          <p:nvPr/>
        </p:nvSpPr>
        <p:spPr>
          <a:xfrm>
            <a:off x="4242608" y="485144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6CF9858D-3150-A745-9D26-0BD6358F50EC}"/>
              </a:ext>
            </a:extLst>
          </p:cNvPr>
          <p:cNvSpPr txBox="1"/>
          <p:nvPr/>
        </p:nvSpPr>
        <p:spPr>
          <a:xfrm>
            <a:off x="5787135" y="48598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= &amp;b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18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 퀴즈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다음을 수행하는 함수 </a:t>
            </a:r>
            <a:r>
              <a:rPr kumimoji="1" lang="en-US" altLang="ko-KR" dirty="0"/>
              <a:t>Q</a:t>
            </a:r>
            <a:r>
              <a:rPr lang="en-US" altLang="ko-KR" dirty="0"/>
              <a:t>uiz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만드시오</a:t>
            </a:r>
            <a:endParaRPr lang="en-US" altLang="ko-KR" dirty="0"/>
          </a:p>
          <a:p>
            <a:pPr lvl="1"/>
            <a:r>
              <a:rPr kumimoji="1" lang="ko-KR" altLang="en-US" dirty="0">
                <a:solidFill>
                  <a:srgbClr val="3366FF"/>
                </a:solidFill>
              </a:rPr>
              <a:t>입력</a:t>
            </a:r>
            <a:r>
              <a:rPr kumimoji="1" lang="en-US" altLang="ko-KR" dirty="0">
                <a:solidFill>
                  <a:srgbClr val="3366FF"/>
                </a:solidFill>
              </a:rPr>
              <a:t>:</a:t>
            </a:r>
            <a:r>
              <a:rPr kumimoji="1" lang="ko-KR" altLang="en-US" dirty="0">
                <a:solidFill>
                  <a:srgbClr val="3366FF"/>
                </a:solidFill>
              </a:rPr>
              <a:t> </a:t>
            </a:r>
            <a:r>
              <a:rPr lang="ko-KR" altLang="en-US" dirty="0">
                <a:solidFill>
                  <a:srgbClr val="3366FF"/>
                </a:solidFill>
              </a:rPr>
              <a:t>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수행내용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입력된 정수 </a:t>
            </a:r>
            <a:r>
              <a:rPr lang="en-US" altLang="ko-KR" dirty="0">
                <a:solidFill>
                  <a:srgbClr val="3366FF"/>
                </a:solidFill>
              </a:rPr>
              <a:t>2</a:t>
            </a:r>
            <a:r>
              <a:rPr lang="ko-KR" altLang="en-US" dirty="0">
                <a:solidFill>
                  <a:srgbClr val="3366FF"/>
                </a:solidFill>
              </a:rPr>
              <a:t>개를 더하고</a:t>
            </a:r>
            <a:r>
              <a:rPr lang="en-US" altLang="ko-KR" dirty="0">
                <a:solidFill>
                  <a:srgbClr val="3366FF"/>
                </a:solidFill>
              </a:rPr>
              <a:t>,</a:t>
            </a:r>
            <a:r>
              <a:rPr lang="ko-KR" altLang="en-US" dirty="0">
                <a:solidFill>
                  <a:srgbClr val="3366FF"/>
                </a:solidFill>
              </a:rPr>
              <a:t> 뺀다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출력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입력 정수의 합</a:t>
            </a:r>
            <a:r>
              <a:rPr lang="en-US" altLang="ko-KR" dirty="0">
                <a:solidFill>
                  <a:srgbClr val="3366FF"/>
                </a:solidFill>
              </a:rPr>
              <a:t>, </a:t>
            </a:r>
            <a:r>
              <a:rPr lang="ko-KR" altLang="en-US" dirty="0">
                <a:solidFill>
                  <a:srgbClr val="3366FF"/>
                </a:solidFill>
              </a:rPr>
              <a:t>입력 정수들의 차</a:t>
            </a:r>
            <a:endParaRPr lang="en-US" altLang="ko-KR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472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#1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3904BD-5070-8D4B-8A69-7F41B0252B20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8B534777-40FE-D744-9E5B-6BFFAA769A62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958C8-FD38-4543-8D4C-DECE8D49A7A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63C4B5F4-79C1-974A-9342-0572F1C28F00}"/>
              </a:ext>
            </a:extLst>
          </p:cNvPr>
          <p:cNvSpPr txBox="1"/>
          <p:nvPr/>
        </p:nvSpPr>
        <p:spPr>
          <a:xfrm>
            <a:off x="5787135" y="52292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= &amp;m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967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#1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201B0-AA5F-BB47-82D6-22878D19816C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CCD5291D-F11B-3844-956A-634690B09AFA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810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#2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E5605B-9DDC-6048-AA82-EB4CF922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일반적인 상황 </a:t>
            </a:r>
            <a:r>
              <a:rPr kumimoji="1" lang="en-US" altLang="ko-KR" dirty="0"/>
              <a:t>2</a:t>
            </a:r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563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#2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E51F3B9-293D-B145-BBB9-2F407FD7F690}"/>
              </a:ext>
            </a:extLst>
          </p:cNvPr>
          <p:cNvSpPr txBox="1"/>
          <p:nvPr/>
        </p:nvSpPr>
        <p:spPr>
          <a:xfrm>
            <a:off x="5787135" y="52292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= &amp;m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57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#2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E51F3B9-293D-B145-BBB9-2F407FD7F690}"/>
              </a:ext>
            </a:extLst>
          </p:cNvPr>
          <p:cNvSpPr txBox="1"/>
          <p:nvPr/>
        </p:nvSpPr>
        <p:spPr>
          <a:xfrm>
            <a:off x="5787135" y="52292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= &amp;m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FAD95-39E0-CF44-832D-6B8FAF68021C}"/>
              </a:ext>
            </a:extLst>
          </p:cNvPr>
          <p:cNvSpPr/>
          <p:nvPr/>
        </p:nvSpPr>
        <p:spPr>
          <a:xfrm>
            <a:off x="4242608" y="485144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A22905BB-F722-454D-9A9F-92DD0237FD32}"/>
              </a:ext>
            </a:extLst>
          </p:cNvPr>
          <p:cNvSpPr txBox="1"/>
          <p:nvPr/>
        </p:nvSpPr>
        <p:spPr>
          <a:xfrm>
            <a:off x="5787135" y="48598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= &amp;a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48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#2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funcB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E51F3B9-293D-B145-BBB9-2F407FD7F690}"/>
              </a:ext>
            </a:extLst>
          </p:cNvPr>
          <p:cNvSpPr txBox="1"/>
          <p:nvPr/>
        </p:nvSpPr>
        <p:spPr>
          <a:xfrm>
            <a:off x="5787135" y="52292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= &amp;m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FAD95-39E0-CF44-832D-6B8FAF68021C}"/>
              </a:ext>
            </a:extLst>
          </p:cNvPr>
          <p:cNvSpPr/>
          <p:nvPr/>
        </p:nvSpPr>
        <p:spPr>
          <a:xfrm>
            <a:off x="4242608" y="485144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A22905BB-F722-454D-9A9F-92DD0237FD32}"/>
              </a:ext>
            </a:extLst>
          </p:cNvPr>
          <p:cNvSpPr txBox="1"/>
          <p:nvPr/>
        </p:nvSpPr>
        <p:spPr>
          <a:xfrm>
            <a:off x="5787135" y="48598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= &amp;a</a:t>
            </a:r>
            <a:endParaRPr kumimoji="1" lang="ko-KR" altLang="en-US" dirty="0"/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95153BEB-91CD-D648-84A9-C143738C20BE}"/>
              </a:ext>
            </a:extLst>
          </p:cNvPr>
          <p:cNvSpPr txBox="1"/>
          <p:nvPr/>
        </p:nvSpPr>
        <p:spPr>
          <a:xfrm>
            <a:off x="4570714" y="3594338"/>
            <a:ext cx="873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19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#2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funcB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E51F3B9-293D-B145-BBB9-2F407FD7F690}"/>
              </a:ext>
            </a:extLst>
          </p:cNvPr>
          <p:cNvSpPr txBox="1"/>
          <p:nvPr/>
        </p:nvSpPr>
        <p:spPr>
          <a:xfrm>
            <a:off x="5787135" y="52292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 = &amp;m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FAD95-39E0-CF44-832D-6B8FAF68021C}"/>
              </a:ext>
            </a:extLst>
          </p:cNvPr>
          <p:cNvSpPr/>
          <p:nvPr/>
        </p:nvSpPr>
        <p:spPr>
          <a:xfrm>
            <a:off x="4242608" y="4851449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A22905BB-F722-454D-9A9F-92DD0237FD32}"/>
              </a:ext>
            </a:extLst>
          </p:cNvPr>
          <p:cNvSpPr txBox="1"/>
          <p:nvPr/>
        </p:nvSpPr>
        <p:spPr>
          <a:xfrm>
            <a:off x="5787135" y="48598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 = &amp;a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4A6818-8F78-114C-B8B2-B219DD1A167F}"/>
              </a:ext>
            </a:extLst>
          </p:cNvPr>
          <p:cNvSpPr/>
          <p:nvPr/>
        </p:nvSpPr>
        <p:spPr>
          <a:xfrm>
            <a:off x="4242608" y="448211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6F9BE5F1-ED70-7346-99D4-3157794851AF}"/>
              </a:ext>
            </a:extLst>
          </p:cNvPr>
          <p:cNvSpPr txBox="1"/>
          <p:nvPr/>
        </p:nvSpPr>
        <p:spPr>
          <a:xfrm>
            <a:off x="5787135" y="44905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 = &amp;b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192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#2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CB29E2-3BBD-284B-8237-52042119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lang="ko-KR" altLang="en-US" dirty="0">
                <a:solidFill>
                  <a:srgbClr val="3366FF"/>
                </a:solidFill>
              </a:rPr>
              <a:t>실습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Call stack </a:t>
            </a:r>
            <a:r>
              <a:rPr lang="ko-KR" altLang="en-US" dirty="0">
                <a:solidFill>
                  <a:srgbClr val="3366FF"/>
                </a:solidFill>
              </a:rPr>
              <a:t>확인하기</a:t>
            </a:r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5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CB29E2-3BBD-284B-8237-52042119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일반적인 상황 </a:t>
            </a:r>
            <a:r>
              <a:rPr kumimoji="1" lang="en-US" altLang="ko-KR" dirty="0"/>
              <a:t>3</a:t>
            </a:r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21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</p:spTree>
    <p:extLst>
      <p:ext uri="{BB962C8B-B14F-4D97-AF65-F5344CB8AC3E}">
        <p14:creationId xmlns:p14="http://schemas.microsoft.com/office/powerpoint/2010/main" val="220863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기본 개념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1198730"/>
          </a:xfrm>
        </p:spPr>
        <p:txBody>
          <a:bodyPr/>
          <a:lstStyle/>
          <a:p>
            <a:r>
              <a:rPr lang="ko-KR" altLang="en-US" dirty="0">
                <a:solidFill>
                  <a:srgbClr val="3366FF"/>
                </a:solidFill>
              </a:rPr>
              <a:t>메모리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주소로 접근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5F419-1A4D-0942-B731-203FE34A3C0C}"/>
              </a:ext>
            </a:extLst>
          </p:cNvPr>
          <p:cNvSpPr/>
          <p:nvPr/>
        </p:nvSpPr>
        <p:spPr>
          <a:xfrm>
            <a:off x="147313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35E7E56-F884-184D-87CB-1A8D0A7EB5D1}"/>
              </a:ext>
            </a:extLst>
          </p:cNvPr>
          <p:cNvSpPr txBox="1"/>
          <p:nvPr/>
        </p:nvSpPr>
        <p:spPr>
          <a:xfrm>
            <a:off x="1383126" y="257727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835D7966-C859-C144-84DB-78C01EF240C2}"/>
              </a:ext>
            </a:extLst>
          </p:cNvPr>
          <p:cNvSpPr txBox="1"/>
          <p:nvPr/>
        </p:nvSpPr>
        <p:spPr>
          <a:xfrm>
            <a:off x="2249694" y="258656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0x104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1F2C95BB-8A93-164F-8949-7C8FF7108F4F}"/>
              </a:ext>
            </a:extLst>
          </p:cNvPr>
          <p:cNvSpPr txBox="1"/>
          <p:nvPr/>
        </p:nvSpPr>
        <p:spPr>
          <a:xfrm>
            <a:off x="3104789" y="25748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0x108</a:t>
            </a:r>
            <a:endParaRPr kumimoji="1" lang="ko-KR" altLang="en-US" dirty="0"/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4BC9B696-314A-DD4D-98E9-CFFA713D7F81}"/>
              </a:ext>
            </a:extLst>
          </p:cNvPr>
          <p:cNvSpPr txBox="1"/>
          <p:nvPr/>
        </p:nvSpPr>
        <p:spPr>
          <a:xfrm>
            <a:off x="3903406" y="258409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EC0B222F-11A0-9F4D-A076-FC5072207AF9}"/>
              </a:ext>
            </a:extLst>
          </p:cNvPr>
          <p:cNvSpPr txBox="1"/>
          <p:nvPr/>
        </p:nvSpPr>
        <p:spPr>
          <a:xfrm>
            <a:off x="4713496" y="25748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0x116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747BBC05-ECF1-214C-8DA8-182B36FBC450}"/>
              </a:ext>
            </a:extLst>
          </p:cNvPr>
          <p:cNvSpPr txBox="1"/>
          <p:nvPr/>
        </p:nvSpPr>
        <p:spPr>
          <a:xfrm>
            <a:off x="5580064" y="258409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0x120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537F422F-67EA-1C4A-9B2C-BEAE4C2BD5AB}"/>
              </a:ext>
            </a:extLst>
          </p:cNvPr>
          <p:cNvSpPr txBox="1"/>
          <p:nvPr/>
        </p:nvSpPr>
        <p:spPr>
          <a:xfrm>
            <a:off x="6423686" y="257232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0x124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02AAF9C4-1ACA-594C-9BB3-AAF53D167032}"/>
              </a:ext>
            </a:extLst>
          </p:cNvPr>
          <p:cNvSpPr txBox="1"/>
          <p:nvPr/>
        </p:nvSpPr>
        <p:spPr>
          <a:xfrm>
            <a:off x="7278781" y="258161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0x128</a:t>
            </a:r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5794C3-9E20-C849-873B-8CB344794991}"/>
              </a:ext>
            </a:extLst>
          </p:cNvPr>
          <p:cNvCxnSpPr/>
          <p:nvPr/>
        </p:nvCxnSpPr>
        <p:spPr>
          <a:xfrm>
            <a:off x="1473137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CD9282-380F-CC4D-A3EA-3CF0D64ED8F0}"/>
              </a:ext>
            </a:extLst>
          </p:cNvPr>
          <p:cNvCxnSpPr/>
          <p:nvPr/>
        </p:nvCxnSpPr>
        <p:spPr>
          <a:xfrm>
            <a:off x="2339705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0501E4-211D-1E41-B6E1-F9988D392FAC}"/>
              </a:ext>
            </a:extLst>
          </p:cNvPr>
          <p:cNvCxnSpPr/>
          <p:nvPr/>
        </p:nvCxnSpPr>
        <p:spPr>
          <a:xfrm>
            <a:off x="3194800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740D9B-14E8-8844-AF4E-2A2BF3AF1997}"/>
              </a:ext>
            </a:extLst>
          </p:cNvPr>
          <p:cNvCxnSpPr/>
          <p:nvPr/>
        </p:nvCxnSpPr>
        <p:spPr>
          <a:xfrm>
            <a:off x="3993417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BC5F3D-5996-354A-868B-D8A80E4168C4}"/>
              </a:ext>
            </a:extLst>
          </p:cNvPr>
          <p:cNvCxnSpPr/>
          <p:nvPr/>
        </p:nvCxnSpPr>
        <p:spPr>
          <a:xfrm>
            <a:off x="4803507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C49DA9-DEE2-614B-B59B-4E827DA3B655}"/>
              </a:ext>
            </a:extLst>
          </p:cNvPr>
          <p:cNvCxnSpPr/>
          <p:nvPr/>
        </p:nvCxnSpPr>
        <p:spPr>
          <a:xfrm>
            <a:off x="5670075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79456B-B5D8-AA4B-8DAA-5C38F906FB1B}"/>
              </a:ext>
            </a:extLst>
          </p:cNvPr>
          <p:cNvCxnSpPr/>
          <p:nvPr/>
        </p:nvCxnSpPr>
        <p:spPr>
          <a:xfrm>
            <a:off x="6513697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A307621-35E2-A74E-9E3F-CFE969B80D9F}"/>
              </a:ext>
            </a:extLst>
          </p:cNvPr>
          <p:cNvCxnSpPr/>
          <p:nvPr/>
        </p:nvCxnSpPr>
        <p:spPr>
          <a:xfrm>
            <a:off x="7368792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4C64A5-9F2F-F843-8D59-F28C129266D5}"/>
              </a:ext>
            </a:extLst>
          </p:cNvPr>
          <p:cNvSpPr/>
          <p:nvPr/>
        </p:nvSpPr>
        <p:spPr>
          <a:xfrm>
            <a:off x="168343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5DB9A9-3794-EF4C-8B50-11A8F610BE15}"/>
              </a:ext>
            </a:extLst>
          </p:cNvPr>
          <p:cNvSpPr/>
          <p:nvPr/>
        </p:nvSpPr>
        <p:spPr>
          <a:xfrm>
            <a:off x="189374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E6C0FD-C5FF-064F-8F4A-7AFEDD35DAFD}"/>
              </a:ext>
            </a:extLst>
          </p:cNvPr>
          <p:cNvSpPr/>
          <p:nvPr/>
        </p:nvSpPr>
        <p:spPr>
          <a:xfrm>
            <a:off x="210404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F67112-0049-204F-8569-C192F280A394}"/>
              </a:ext>
            </a:extLst>
          </p:cNvPr>
          <p:cNvSpPr/>
          <p:nvPr/>
        </p:nvSpPr>
        <p:spPr>
          <a:xfrm>
            <a:off x="231434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0D2D4C0-385F-E34E-AE46-F17DC84717E1}"/>
              </a:ext>
            </a:extLst>
          </p:cNvPr>
          <p:cNvSpPr/>
          <p:nvPr/>
        </p:nvSpPr>
        <p:spPr>
          <a:xfrm>
            <a:off x="252464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84A8EA-8DDD-1B47-8D98-3FC3DA0AD230}"/>
              </a:ext>
            </a:extLst>
          </p:cNvPr>
          <p:cNvSpPr/>
          <p:nvPr/>
        </p:nvSpPr>
        <p:spPr>
          <a:xfrm>
            <a:off x="273494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0CAA8E-1F11-BB44-B6BF-B66DDADA27BB}"/>
              </a:ext>
            </a:extLst>
          </p:cNvPr>
          <p:cNvSpPr/>
          <p:nvPr/>
        </p:nvSpPr>
        <p:spPr>
          <a:xfrm>
            <a:off x="294525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35AC61-4FC9-204D-9F07-96D5A0F3A716}"/>
              </a:ext>
            </a:extLst>
          </p:cNvPr>
          <p:cNvSpPr/>
          <p:nvPr/>
        </p:nvSpPr>
        <p:spPr>
          <a:xfrm>
            <a:off x="315555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5D6B7D-B90A-6C4A-8720-9F346DB02565}"/>
              </a:ext>
            </a:extLst>
          </p:cNvPr>
          <p:cNvSpPr/>
          <p:nvPr/>
        </p:nvSpPr>
        <p:spPr>
          <a:xfrm>
            <a:off x="336585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F6210B-7341-C640-B5D2-EFDBC386143C}"/>
              </a:ext>
            </a:extLst>
          </p:cNvPr>
          <p:cNvSpPr/>
          <p:nvPr/>
        </p:nvSpPr>
        <p:spPr>
          <a:xfrm>
            <a:off x="357615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FA8B27-7C0A-F542-9A48-C0CC609C6551}"/>
              </a:ext>
            </a:extLst>
          </p:cNvPr>
          <p:cNvSpPr/>
          <p:nvPr/>
        </p:nvSpPr>
        <p:spPr>
          <a:xfrm>
            <a:off x="378645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42D977-049E-2B49-8520-0AB00F2C034C}"/>
              </a:ext>
            </a:extLst>
          </p:cNvPr>
          <p:cNvSpPr/>
          <p:nvPr/>
        </p:nvSpPr>
        <p:spPr>
          <a:xfrm>
            <a:off x="399676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C1350-B944-5F42-ABA3-33A47727FF9A}"/>
              </a:ext>
            </a:extLst>
          </p:cNvPr>
          <p:cNvSpPr/>
          <p:nvPr/>
        </p:nvSpPr>
        <p:spPr>
          <a:xfrm>
            <a:off x="420706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422D2E-0289-9A44-9C38-8B506BAC9A97}"/>
              </a:ext>
            </a:extLst>
          </p:cNvPr>
          <p:cNvSpPr/>
          <p:nvPr/>
        </p:nvSpPr>
        <p:spPr>
          <a:xfrm>
            <a:off x="441736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533441-7C6F-8B4F-A3EE-8DC9700B3798}"/>
              </a:ext>
            </a:extLst>
          </p:cNvPr>
          <p:cNvSpPr/>
          <p:nvPr/>
        </p:nvSpPr>
        <p:spPr>
          <a:xfrm>
            <a:off x="462766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3736E7-577E-7D4F-A4A7-F640D2007063}"/>
              </a:ext>
            </a:extLst>
          </p:cNvPr>
          <p:cNvSpPr/>
          <p:nvPr/>
        </p:nvSpPr>
        <p:spPr>
          <a:xfrm>
            <a:off x="483796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BF771B-B3E9-C248-BEEF-145ED9C3C7DB}"/>
              </a:ext>
            </a:extLst>
          </p:cNvPr>
          <p:cNvSpPr/>
          <p:nvPr/>
        </p:nvSpPr>
        <p:spPr>
          <a:xfrm>
            <a:off x="504827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62329C-FEFB-D84E-B0B4-193E91858960}"/>
              </a:ext>
            </a:extLst>
          </p:cNvPr>
          <p:cNvSpPr/>
          <p:nvPr/>
        </p:nvSpPr>
        <p:spPr>
          <a:xfrm>
            <a:off x="525857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DB7E57-F027-DC46-8C8E-026C15B97DFE}"/>
              </a:ext>
            </a:extLst>
          </p:cNvPr>
          <p:cNvSpPr/>
          <p:nvPr/>
        </p:nvSpPr>
        <p:spPr>
          <a:xfrm>
            <a:off x="546887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1EE6943-364B-6842-8706-F79B839A1D58}"/>
              </a:ext>
            </a:extLst>
          </p:cNvPr>
          <p:cNvSpPr/>
          <p:nvPr/>
        </p:nvSpPr>
        <p:spPr>
          <a:xfrm>
            <a:off x="567917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F52487-DE06-0440-BA9D-3FF0800F4E9C}"/>
              </a:ext>
            </a:extLst>
          </p:cNvPr>
          <p:cNvSpPr/>
          <p:nvPr/>
        </p:nvSpPr>
        <p:spPr>
          <a:xfrm>
            <a:off x="588947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36D726-CFB2-9D4C-BDD1-69A47868FA97}"/>
              </a:ext>
            </a:extLst>
          </p:cNvPr>
          <p:cNvSpPr/>
          <p:nvPr/>
        </p:nvSpPr>
        <p:spPr>
          <a:xfrm>
            <a:off x="609978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D3EDA4-A48E-B044-AD2C-3B7E2D41D9F6}"/>
              </a:ext>
            </a:extLst>
          </p:cNvPr>
          <p:cNvSpPr/>
          <p:nvPr/>
        </p:nvSpPr>
        <p:spPr>
          <a:xfrm>
            <a:off x="631008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F5E565-5C67-8C42-B535-CAEC408AC3F4}"/>
              </a:ext>
            </a:extLst>
          </p:cNvPr>
          <p:cNvSpPr/>
          <p:nvPr/>
        </p:nvSpPr>
        <p:spPr>
          <a:xfrm>
            <a:off x="652038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7E1E4F-D91D-4F43-82E3-5541BAF85926}"/>
              </a:ext>
            </a:extLst>
          </p:cNvPr>
          <p:cNvSpPr/>
          <p:nvPr/>
        </p:nvSpPr>
        <p:spPr>
          <a:xfrm>
            <a:off x="673068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EB53F7-C1A4-8E40-995E-3267146B7257}"/>
              </a:ext>
            </a:extLst>
          </p:cNvPr>
          <p:cNvSpPr/>
          <p:nvPr/>
        </p:nvSpPr>
        <p:spPr>
          <a:xfrm>
            <a:off x="694098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D16184-8554-9D4F-BFB6-5C6763ABAEED}"/>
              </a:ext>
            </a:extLst>
          </p:cNvPr>
          <p:cNvSpPr/>
          <p:nvPr/>
        </p:nvSpPr>
        <p:spPr>
          <a:xfrm>
            <a:off x="715129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FDDE67-2518-534D-9515-858554767780}"/>
              </a:ext>
            </a:extLst>
          </p:cNvPr>
          <p:cNvSpPr/>
          <p:nvPr/>
        </p:nvSpPr>
        <p:spPr>
          <a:xfrm>
            <a:off x="736159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462425-8111-3447-9034-8C3BCE432A03}"/>
              </a:ext>
            </a:extLst>
          </p:cNvPr>
          <p:cNvSpPr/>
          <p:nvPr/>
        </p:nvSpPr>
        <p:spPr>
          <a:xfrm>
            <a:off x="757189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56A1F12-DFE2-1243-B47D-9A728F201627}"/>
              </a:ext>
            </a:extLst>
          </p:cNvPr>
          <p:cNvSpPr/>
          <p:nvPr/>
        </p:nvSpPr>
        <p:spPr>
          <a:xfrm>
            <a:off x="778219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2CACB80-ED65-F541-B5A2-A6F7F425BB89}"/>
              </a:ext>
            </a:extLst>
          </p:cNvPr>
          <p:cNvSpPr/>
          <p:nvPr/>
        </p:nvSpPr>
        <p:spPr>
          <a:xfrm>
            <a:off x="799248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15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1FA1C-4C0D-6B4C-B0AA-33D7CFEC4760}"/>
              </a:ext>
            </a:extLst>
          </p:cNvPr>
          <p:cNvSpPr/>
          <p:nvPr/>
        </p:nvSpPr>
        <p:spPr>
          <a:xfrm>
            <a:off x="4236799" y="483401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476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funcB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1FA1C-4C0D-6B4C-B0AA-33D7CFEC4760}"/>
              </a:ext>
            </a:extLst>
          </p:cNvPr>
          <p:cNvSpPr/>
          <p:nvPr/>
        </p:nvSpPr>
        <p:spPr>
          <a:xfrm>
            <a:off x="4236799" y="483401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1E160-36D3-414B-9EAC-AF4D2D2BB13E}"/>
              </a:ext>
            </a:extLst>
          </p:cNvPr>
          <p:cNvSpPr/>
          <p:nvPr/>
        </p:nvSpPr>
        <p:spPr>
          <a:xfrm>
            <a:off x="4243402" y="444725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funcB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93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funcB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1FA1C-4C0D-6B4C-B0AA-33D7CFEC4760}"/>
              </a:ext>
            </a:extLst>
          </p:cNvPr>
          <p:cNvSpPr/>
          <p:nvPr/>
        </p:nvSpPr>
        <p:spPr>
          <a:xfrm>
            <a:off x="4236799" y="483401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1E160-36D3-414B-9EAC-AF4D2D2BB13E}"/>
              </a:ext>
            </a:extLst>
          </p:cNvPr>
          <p:cNvSpPr/>
          <p:nvPr/>
        </p:nvSpPr>
        <p:spPr>
          <a:xfrm>
            <a:off x="4243402" y="444725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funcB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E1C6A111-4C5D-F24C-B50D-7473A9D5752D}"/>
              </a:ext>
            </a:extLst>
          </p:cNvPr>
          <p:cNvSpPr txBox="1"/>
          <p:nvPr/>
        </p:nvSpPr>
        <p:spPr>
          <a:xfrm>
            <a:off x="4570714" y="3594338"/>
            <a:ext cx="873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278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funcB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1FA1C-4C0D-6B4C-B0AA-33D7CFEC4760}"/>
              </a:ext>
            </a:extLst>
          </p:cNvPr>
          <p:cNvSpPr/>
          <p:nvPr/>
        </p:nvSpPr>
        <p:spPr>
          <a:xfrm>
            <a:off x="4236799" y="483401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1E160-36D3-414B-9EAC-AF4D2D2BB13E}"/>
              </a:ext>
            </a:extLst>
          </p:cNvPr>
          <p:cNvSpPr/>
          <p:nvPr/>
        </p:nvSpPr>
        <p:spPr>
          <a:xfrm>
            <a:off x="4243402" y="444725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funcB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25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funcB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funcB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b = 30;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</p:spTree>
    <p:extLst>
      <p:ext uri="{BB962C8B-B14F-4D97-AF65-F5344CB8AC3E}">
        <p14:creationId xmlns:p14="http://schemas.microsoft.com/office/powerpoint/2010/main" val="2485203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#4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CB29E2-3BBD-284B-8237-52042119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kumimoji="1" lang="ko-KR" altLang="en-US" dirty="0"/>
              <a:t>상황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(Recursive call)</a:t>
            </a: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Stackoverflow</a:t>
            </a:r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772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6F3D2918-DE48-A741-9F5E-3D354DB23FA1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D68EAD94-A8C6-1F48-8AF7-DF59CC9749E4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03317AC3-6D0B-A741-83E8-469FF5E2B152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336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20;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3A0C1689-65D7-C542-9462-1AF74CCA8477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F3859466-A2D8-9F42-AA21-42C9D2B8CC0E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BC5B3A48-1E0B-0A48-ABB0-DA01913292EA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834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14495A3D-375D-7D45-A708-447A59FF4F5E}"/>
              </a:ext>
            </a:extLst>
          </p:cNvPr>
          <p:cNvSpPr txBox="1"/>
          <p:nvPr/>
        </p:nvSpPr>
        <p:spPr>
          <a:xfrm>
            <a:off x="4570714" y="3594338"/>
            <a:ext cx="873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19FAFBE8-33AF-7149-9271-4A8A270D0F34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49A82869-DB65-D14F-9A3F-4FDE298F80AB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F9148EC9-E873-834E-92CD-E6F60CCB184F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013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40226" y="446397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1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기본 개념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1198730"/>
          </a:xfrm>
        </p:spPr>
        <p:txBody>
          <a:bodyPr/>
          <a:lstStyle/>
          <a:p>
            <a:r>
              <a:rPr lang="ko-KR" altLang="en-US" dirty="0">
                <a:solidFill>
                  <a:srgbClr val="3366FF"/>
                </a:solidFill>
              </a:rPr>
              <a:t>메모리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주소로 접근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5F419-1A4D-0942-B731-203FE34A3C0C}"/>
              </a:ext>
            </a:extLst>
          </p:cNvPr>
          <p:cNvSpPr/>
          <p:nvPr/>
        </p:nvSpPr>
        <p:spPr>
          <a:xfrm>
            <a:off x="147313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35E7E56-F884-184D-87CB-1A8D0A7EB5D1}"/>
              </a:ext>
            </a:extLst>
          </p:cNvPr>
          <p:cNvSpPr txBox="1"/>
          <p:nvPr/>
        </p:nvSpPr>
        <p:spPr>
          <a:xfrm>
            <a:off x="1383126" y="257727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</a:t>
            </a:r>
            <a:endParaRPr kumimoji="1" lang="ko-KR" altLang="en-US" dirty="0"/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835D7966-C859-C144-84DB-78C01EF240C2}"/>
              </a:ext>
            </a:extLst>
          </p:cNvPr>
          <p:cNvSpPr txBox="1"/>
          <p:nvPr/>
        </p:nvSpPr>
        <p:spPr>
          <a:xfrm>
            <a:off x="2249694" y="258656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0x104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1F2C95BB-8A93-164F-8949-7C8FF7108F4F}"/>
              </a:ext>
            </a:extLst>
          </p:cNvPr>
          <p:cNvSpPr txBox="1"/>
          <p:nvPr/>
        </p:nvSpPr>
        <p:spPr>
          <a:xfrm>
            <a:off x="3104789" y="25748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0x108</a:t>
            </a:r>
            <a:endParaRPr kumimoji="1" lang="ko-KR" altLang="en-US" dirty="0"/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4BC9B696-314A-DD4D-98E9-CFFA713D7F81}"/>
              </a:ext>
            </a:extLst>
          </p:cNvPr>
          <p:cNvSpPr txBox="1"/>
          <p:nvPr/>
        </p:nvSpPr>
        <p:spPr>
          <a:xfrm>
            <a:off x="3903406" y="258409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0x112</a:t>
            </a:r>
            <a:endParaRPr kumimoji="1" lang="ko-KR" altLang="en-US" dirty="0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EC0B222F-11A0-9F4D-A076-FC5072207AF9}"/>
              </a:ext>
            </a:extLst>
          </p:cNvPr>
          <p:cNvSpPr txBox="1"/>
          <p:nvPr/>
        </p:nvSpPr>
        <p:spPr>
          <a:xfrm>
            <a:off x="4713496" y="25748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0x116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747BBC05-ECF1-214C-8DA8-182B36FBC450}"/>
              </a:ext>
            </a:extLst>
          </p:cNvPr>
          <p:cNvSpPr txBox="1"/>
          <p:nvPr/>
        </p:nvSpPr>
        <p:spPr>
          <a:xfrm>
            <a:off x="5580064" y="258409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0x120</a:t>
            </a:r>
            <a:endParaRPr kumimoji="1" lang="ko-KR" altLang="en-US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537F422F-67EA-1C4A-9B2C-BEAE4C2BD5AB}"/>
              </a:ext>
            </a:extLst>
          </p:cNvPr>
          <p:cNvSpPr txBox="1"/>
          <p:nvPr/>
        </p:nvSpPr>
        <p:spPr>
          <a:xfrm>
            <a:off x="6423686" y="257232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0x124</a:t>
            </a:r>
            <a:endParaRPr kumimoji="1" lang="ko-KR" altLang="en-US" dirty="0"/>
          </a:p>
        </p:txBody>
      </p:sp>
      <p:sp>
        <p:nvSpPr>
          <p:cNvPr id="26" name="텍스트상자 25">
            <a:extLst>
              <a:ext uri="{FF2B5EF4-FFF2-40B4-BE49-F238E27FC236}">
                <a16:creationId xmlns:a16="http://schemas.microsoft.com/office/drawing/2014/main" id="{02AAF9C4-1ACA-594C-9BB3-AAF53D167032}"/>
              </a:ext>
            </a:extLst>
          </p:cNvPr>
          <p:cNvSpPr txBox="1"/>
          <p:nvPr/>
        </p:nvSpPr>
        <p:spPr>
          <a:xfrm>
            <a:off x="7278781" y="258161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0x128</a:t>
            </a:r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5794C3-9E20-C849-873B-8CB344794991}"/>
              </a:ext>
            </a:extLst>
          </p:cNvPr>
          <p:cNvCxnSpPr/>
          <p:nvPr/>
        </p:nvCxnSpPr>
        <p:spPr>
          <a:xfrm>
            <a:off x="1473137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CD9282-380F-CC4D-A3EA-3CF0D64ED8F0}"/>
              </a:ext>
            </a:extLst>
          </p:cNvPr>
          <p:cNvCxnSpPr/>
          <p:nvPr/>
        </p:nvCxnSpPr>
        <p:spPr>
          <a:xfrm>
            <a:off x="2339705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0501E4-211D-1E41-B6E1-F9988D392FAC}"/>
              </a:ext>
            </a:extLst>
          </p:cNvPr>
          <p:cNvCxnSpPr/>
          <p:nvPr/>
        </p:nvCxnSpPr>
        <p:spPr>
          <a:xfrm>
            <a:off x="3194800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740D9B-14E8-8844-AF4E-2A2BF3AF1997}"/>
              </a:ext>
            </a:extLst>
          </p:cNvPr>
          <p:cNvCxnSpPr/>
          <p:nvPr/>
        </p:nvCxnSpPr>
        <p:spPr>
          <a:xfrm>
            <a:off x="3993417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ABC5F3D-5996-354A-868B-D8A80E4168C4}"/>
              </a:ext>
            </a:extLst>
          </p:cNvPr>
          <p:cNvCxnSpPr/>
          <p:nvPr/>
        </p:nvCxnSpPr>
        <p:spPr>
          <a:xfrm>
            <a:off x="4803507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C49DA9-DEE2-614B-B59B-4E827DA3B655}"/>
              </a:ext>
            </a:extLst>
          </p:cNvPr>
          <p:cNvCxnSpPr/>
          <p:nvPr/>
        </p:nvCxnSpPr>
        <p:spPr>
          <a:xfrm>
            <a:off x="5670075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79456B-B5D8-AA4B-8DAA-5C38F906FB1B}"/>
              </a:ext>
            </a:extLst>
          </p:cNvPr>
          <p:cNvCxnSpPr/>
          <p:nvPr/>
        </p:nvCxnSpPr>
        <p:spPr>
          <a:xfrm>
            <a:off x="6513697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A307621-35E2-A74E-9E3F-CFE969B80D9F}"/>
              </a:ext>
            </a:extLst>
          </p:cNvPr>
          <p:cNvCxnSpPr/>
          <p:nvPr/>
        </p:nvCxnSpPr>
        <p:spPr>
          <a:xfrm>
            <a:off x="7368792" y="2887381"/>
            <a:ext cx="0" cy="27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4C64A5-9F2F-F843-8D59-F28C129266D5}"/>
              </a:ext>
            </a:extLst>
          </p:cNvPr>
          <p:cNvSpPr/>
          <p:nvPr/>
        </p:nvSpPr>
        <p:spPr>
          <a:xfrm>
            <a:off x="168343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5DB9A9-3794-EF4C-8B50-11A8F610BE15}"/>
              </a:ext>
            </a:extLst>
          </p:cNvPr>
          <p:cNvSpPr/>
          <p:nvPr/>
        </p:nvSpPr>
        <p:spPr>
          <a:xfrm>
            <a:off x="189374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E6C0FD-C5FF-064F-8F4A-7AFEDD35DAFD}"/>
              </a:ext>
            </a:extLst>
          </p:cNvPr>
          <p:cNvSpPr/>
          <p:nvPr/>
        </p:nvSpPr>
        <p:spPr>
          <a:xfrm>
            <a:off x="210404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F67112-0049-204F-8569-C192F280A394}"/>
              </a:ext>
            </a:extLst>
          </p:cNvPr>
          <p:cNvSpPr/>
          <p:nvPr/>
        </p:nvSpPr>
        <p:spPr>
          <a:xfrm>
            <a:off x="231434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0D2D4C0-385F-E34E-AE46-F17DC84717E1}"/>
              </a:ext>
            </a:extLst>
          </p:cNvPr>
          <p:cNvSpPr/>
          <p:nvPr/>
        </p:nvSpPr>
        <p:spPr>
          <a:xfrm>
            <a:off x="252464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84A8EA-8DDD-1B47-8D98-3FC3DA0AD230}"/>
              </a:ext>
            </a:extLst>
          </p:cNvPr>
          <p:cNvSpPr/>
          <p:nvPr/>
        </p:nvSpPr>
        <p:spPr>
          <a:xfrm>
            <a:off x="273494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0CAA8E-1F11-BB44-B6BF-B66DDADA27BB}"/>
              </a:ext>
            </a:extLst>
          </p:cNvPr>
          <p:cNvSpPr/>
          <p:nvPr/>
        </p:nvSpPr>
        <p:spPr>
          <a:xfrm>
            <a:off x="294525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35AC61-4FC9-204D-9F07-96D5A0F3A716}"/>
              </a:ext>
            </a:extLst>
          </p:cNvPr>
          <p:cNvSpPr/>
          <p:nvPr/>
        </p:nvSpPr>
        <p:spPr>
          <a:xfrm>
            <a:off x="315555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5D6B7D-B90A-6C4A-8720-9F346DB02565}"/>
              </a:ext>
            </a:extLst>
          </p:cNvPr>
          <p:cNvSpPr/>
          <p:nvPr/>
        </p:nvSpPr>
        <p:spPr>
          <a:xfrm>
            <a:off x="336585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F6210B-7341-C640-B5D2-EFDBC386143C}"/>
              </a:ext>
            </a:extLst>
          </p:cNvPr>
          <p:cNvSpPr/>
          <p:nvPr/>
        </p:nvSpPr>
        <p:spPr>
          <a:xfrm>
            <a:off x="357615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FA8B27-7C0A-F542-9A48-C0CC609C6551}"/>
              </a:ext>
            </a:extLst>
          </p:cNvPr>
          <p:cNvSpPr/>
          <p:nvPr/>
        </p:nvSpPr>
        <p:spPr>
          <a:xfrm>
            <a:off x="378645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42D977-049E-2B49-8520-0AB00F2C034C}"/>
              </a:ext>
            </a:extLst>
          </p:cNvPr>
          <p:cNvSpPr/>
          <p:nvPr/>
        </p:nvSpPr>
        <p:spPr>
          <a:xfrm>
            <a:off x="399676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C1350-B944-5F42-ABA3-33A47727FF9A}"/>
              </a:ext>
            </a:extLst>
          </p:cNvPr>
          <p:cNvSpPr/>
          <p:nvPr/>
        </p:nvSpPr>
        <p:spPr>
          <a:xfrm>
            <a:off x="420706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422D2E-0289-9A44-9C38-8B506BAC9A97}"/>
              </a:ext>
            </a:extLst>
          </p:cNvPr>
          <p:cNvSpPr/>
          <p:nvPr/>
        </p:nvSpPr>
        <p:spPr>
          <a:xfrm>
            <a:off x="441736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533441-7C6F-8B4F-A3EE-8DC9700B3798}"/>
              </a:ext>
            </a:extLst>
          </p:cNvPr>
          <p:cNvSpPr/>
          <p:nvPr/>
        </p:nvSpPr>
        <p:spPr>
          <a:xfrm>
            <a:off x="462766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3736E7-577E-7D4F-A4A7-F640D2007063}"/>
              </a:ext>
            </a:extLst>
          </p:cNvPr>
          <p:cNvSpPr/>
          <p:nvPr/>
        </p:nvSpPr>
        <p:spPr>
          <a:xfrm>
            <a:off x="483796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BF771B-B3E9-C248-BEEF-145ED9C3C7DB}"/>
              </a:ext>
            </a:extLst>
          </p:cNvPr>
          <p:cNvSpPr/>
          <p:nvPr/>
        </p:nvSpPr>
        <p:spPr>
          <a:xfrm>
            <a:off x="504827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62329C-FEFB-D84E-B0B4-193E91858960}"/>
              </a:ext>
            </a:extLst>
          </p:cNvPr>
          <p:cNvSpPr/>
          <p:nvPr/>
        </p:nvSpPr>
        <p:spPr>
          <a:xfrm>
            <a:off x="525857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DB7E57-F027-DC46-8C8E-026C15B97DFE}"/>
              </a:ext>
            </a:extLst>
          </p:cNvPr>
          <p:cNvSpPr/>
          <p:nvPr/>
        </p:nvSpPr>
        <p:spPr>
          <a:xfrm>
            <a:off x="546887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1EE6943-364B-6842-8706-F79B839A1D58}"/>
              </a:ext>
            </a:extLst>
          </p:cNvPr>
          <p:cNvSpPr/>
          <p:nvPr/>
        </p:nvSpPr>
        <p:spPr>
          <a:xfrm>
            <a:off x="567917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F52487-DE06-0440-BA9D-3FF0800F4E9C}"/>
              </a:ext>
            </a:extLst>
          </p:cNvPr>
          <p:cNvSpPr/>
          <p:nvPr/>
        </p:nvSpPr>
        <p:spPr>
          <a:xfrm>
            <a:off x="588947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36D726-CFB2-9D4C-BDD1-69A47868FA97}"/>
              </a:ext>
            </a:extLst>
          </p:cNvPr>
          <p:cNvSpPr/>
          <p:nvPr/>
        </p:nvSpPr>
        <p:spPr>
          <a:xfrm>
            <a:off x="609978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D3EDA4-A48E-B044-AD2C-3B7E2D41D9F6}"/>
              </a:ext>
            </a:extLst>
          </p:cNvPr>
          <p:cNvSpPr/>
          <p:nvPr/>
        </p:nvSpPr>
        <p:spPr>
          <a:xfrm>
            <a:off x="631008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F5E565-5C67-8C42-B535-CAEC408AC3F4}"/>
              </a:ext>
            </a:extLst>
          </p:cNvPr>
          <p:cNvSpPr/>
          <p:nvPr/>
        </p:nvSpPr>
        <p:spPr>
          <a:xfrm>
            <a:off x="652038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7E1E4F-D91D-4F43-82E3-5541BAF85926}"/>
              </a:ext>
            </a:extLst>
          </p:cNvPr>
          <p:cNvSpPr/>
          <p:nvPr/>
        </p:nvSpPr>
        <p:spPr>
          <a:xfrm>
            <a:off x="673068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EB53F7-C1A4-8E40-995E-3267146B7257}"/>
              </a:ext>
            </a:extLst>
          </p:cNvPr>
          <p:cNvSpPr/>
          <p:nvPr/>
        </p:nvSpPr>
        <p:spPr>
          <a:xfrm>
            <a:off x="6940989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D16184-8554-9D4F-BFB6-5C6763ABAEED}"/>
              </a:ext>
            </a:extLst>
          </p:cNvPr>
          <p:cNvSpPr/>
          <p:nvPr/>
        </p:nvSpPr>
        <p:spPr>
          <a:xfrm>
            <a:off x="7151291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6FDDE67-2518-534D-9515-858554767780}"/>
              </a:ext>
            </a:extLst>
          </p:cNvPr>
          <p:cNvSpPr/>
          <p:nvPr/>
        </p:nvSpPr>
        <p:spPr>
          <a:xfrm>
            <a:off x="7361593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462425-8111-3447-9034-8C3BCE432A03}"/>
              </a:ext>
            </a:extLst>
          </p:cNvPr>
          <p:cNvSpPr/>
          <p:nvPr/>
        </p:nvSpPr>
        <p:spPr>
          <a:xfrm>
            <a:off x="7571895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56A1F12-DFE2-1243-B47D-9A728F201627}"/>
              </a:ext>
            </a:extLst>
          </p:cNvPr>
          <p:cNvSpPr/>
          <p:nvPr/>
        </p:nvSpPr>
        <p:spPr>
          <a:xfrm>
            <a:off x="778219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2CACB80-ED65-F541-B5A2-A6F7F425BB89}"/>
              </a:ext>
            </a:extLst>
          </p:cNvPr>
          <p:cNvSpPr/>
          <p:nvPr/>
        </p:nvSpPr>
        <p:spPr>
          <a:xfrm>
            <a:off x="7992487" y="3203975"/>
            <a:ext cx="208469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9905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40226" y="446397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2CF86-619E-B948-9F6A-699213E75CAD}"/>
              </a:ext>
            </a:extLst>
          </p:cNvPr>
          <p:cNvSpPr/>
          <p:nvPr/>
        </p:nvSpPr>
        <p:spPr>
          <a:xfrm>
            <a:off x="4234944" y="409306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EDCC0F82-7A31-C246-8E19-950592729E90}"/>
              </a:ext>
            </a:extLst>
          </p:cNvPr>
          <p:cNvSpPr txBox="1"/>
          <p:nvPr/>
        </p:nvSpPr>
        <p:spPr>
          <a:xfrm>
            <a:off x="5781853" y="41196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153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40226" y="446397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2CF86-619E-B948-9F6A-699213E75CAD}"/>
              </a:ext>
            </a:extLst>
          </p:cNvPr>
          <p:cNvSpPr/>
          <p:nvPr/>
        </p:nvSpPr>
        <p:spPr>
          <a:xfrm>
            <a:off x="4234944" y="409306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EDCC0F82-7A31-C246-8E19-950592729E90}"/>
              </a:ext>
            </a:extLst>
          </p:cNvPr>
          <p:cNvSpPr txBox="1"/>
          <p:nvPr/>
        </p:nvSpPr>
        <p:spPr>
          <a:xfrm>
            <a:off x="5781853" y="41196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714C66F8-383F-994B-882B-FC2C29023CCE}"/>
              </a:ext>
            </a:extLst>
          </p:cNvPr>
          <p:cNvSpPr txBox="1"/>
          <p:nvPr/>
        </p:nvSpPr>
        <p:spPr>
          <a:xfrm>
            <a:off x="5781687" y="374380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59183C-4D29-264A-B826-B871F74C9DDA}"/>
              </a:ext>
            </a:extLst>
          </p:cNvPr>
          <p:cNvSpPr/>
          <p:nvPr/>
        </p:nvSpPr>
        <p:spPr>
          <a:xfrm>
            <a:off x="4238222" y="373504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5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40226" y="446397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2CF86-619E-B948-9F6A-699213E75CAD}"/>
              </a:ext>
            </a:extLst>
          </p:cNvPr>
          <p:cNvSpPr/>
          <p:nvPr/>
        </p:nvSpPr>
        <p:spPr>
          <a:xfrm>
            <a:off x="4234944" y="409306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EDCC0F82-7A31-C246-8E19-950592729E90}"/>
              </a:ext>
            </a:extLst>
          </p:cNvPr>
          <p:cNvSpPr txBox="1"/>
          <p:nvPr/>
        </p:nvSpPr>
        <p:spPr>
          <a:xfrm>
            <a:off x="5781853" y="41196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A4FDD-79B9-3742-A4F9-0D8CECBDA5E1}"/>
              </a:ext>
            </a:extLst>
          </p:cNvPr>
          <p:cNvSpPr/>
          <p:nvPr/>
        </p:nvSpPr>
        <p:spPr>
          <a:xfrm>
            <a:off x="4238222" y="373504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714C66F8-383F-994B-882B-FC2C29023CCE}"/>
              </a:ext>
            </a:extLst>
          </p:cNvPr>
          <p:cNvSpPr txBox="1"/>
          <p:nvPr/>
        </p:nvSpPr>
        <p:spPr>
          <a:xfrm>
            <a:off x="5781687" y="374380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BC72F0-A9CA-9045-942D-D8CD5C5D7FAB}"/>
              </a:ext>
            </a:extLst>
          </p:cNvPr>
          <p:cNvSpPr/>
          <p:nvPr/>
        </p:nvSpPr>
        <p:spPr>
          <a:xfrm>
            <a:off x="4238345" y="334414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EAC3FA3D-7A4F-4E47-BCAC-0F2D15D1DA48}"/>
              </a:ext>
            </a:extLst>
          </p:cNvPr>
          <p:cNvSpPr txBox="1"/>
          <p:nvPr/>
        </p:nvSpPr>
        <p:spPr>
          <a:xfrm>
            <a:off x="5785254" y="33707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41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40226" y="446397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2CF86-619E-B948-9F6A-699213E75CAD}"/>
              </a:ext>
            </a:extLst>
          </p:cNvPr>
          <p:cNvSpPr/>
          <p:nvPr/>
        </p:nvSpPr>
        <p:spPr>
          <a:xfrm>
            <a:off x="4234944" y="409306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EDCC0F82-7A31-C246-8E19-950592729E90}"/>
              </a:ext>
            </a:extLst>
          </p:cNvPr>
          <p:cNvSpPr txBox="1"/>
          <p:nvPr/>
        </p:nvSpPr>
        <p:spPr>
          <a:xfrm>
            <a:off x="5781853" y="41196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A4FDD-79B9-3742-A4F9-0D8CECBDA5E1}"/>
              </a:ext>
            </a:extLst>
          </p:cNvPr>
          <p:cNvSpPr/>
          <p:nvPr/>
        </p:nvSpPr>
        <p:spPr>
          <a:xfrm>
            <a:off x="4238222" y="373504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714C66F8-383F-994B-882B-FC2C29023CCE}"/>
              </a:ext>
            </a:extLst>
          </p:cNvPr>
          <p:cNvSpPr txBox="1"/>
          <p:nvPr/>
        </p:nvSpPr>
        <p:spPr>
          <a:xfrm>
            <a:off x="5781687" y="374380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BC72F0-A9CA-9045-942D-D8CD5C5D7FAB}"/>
              </a:ext>
            </a:extLst>
          </p:cNvPr>
          <p:cNvSpPr/>
          <p:nvPr/>
        </p:nvSpPr>
        <p:spPr>
          <a:xfrm>
            <a:off x="4238345" y="334414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EAC3FA3D-7A4F-4E47-BCAC-0F2D15D1DA48}"/>
              </a:ext>
            </a:extLst>
          </p:cNvPr>
          <p:cNvSpPr txBox="1"/>
          <p:nvPr/>
        </p:nvSpPr>
        <p:spPr>
          <a:xfrm>
            <a:off x="5785254" y="33707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CF6BAD-0E72-EB42-8233-F13A6D97D7F0}"/>
              </a:ext>
            </a:extLst>
          </p:cNvPr>
          <p:cNvSpPr/>
          <p:nvPr/>
        </p:nvSpPr>
        <p:spPr>
          <a:xfrm>
            <a:off x="4241912" y="298350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10E288CF-FC3B-0643-97CE-92B565522AA5}"/>
              </a:ext>
            </a:extLst>
          </p:cNvPr>
          <p:cNvSpPr txBox="1"/>
          <p:nvPr/>
        </p:nvSpPr>
        <p:spPr>
          <a:xfrm>
            <a:off x="5788821" y="30100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9793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40226" y="446397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2CF86-619E-B948-9F6A-699213E75CAD}"/>
              </a:ext>
            </a:extLst>
          </p:cNvPr>
          <p:cNvSpPr/>
          <p:nvPr/>
        </p:nvSpPr>
        <p:spPr>
          <a:xfrm>
            <a:off x="4234944" y="409306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EDCC0F82-7A31-C246-8E19-950592729E90}"/>
              </a:ext>
            </a:extLst>
          </p:cNvPr>
          <p:cNvSpPr txBox="1"/>
          <p:nvPr/>
        </p:nvSpPr>
        <p:spPr>
          <a:xfrm>
            <a:off x="5781853" y="41196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A4FDD-79B9-3742-A4F9-0D8CECBDA5E1}"/>
              </a:ext>
            </a:extLst>
          </p:cNvPr>
          <p:cNvSpPr/>
          <p:nvPr/>
        </p:nvSpPr>
        <p:spPr>
          <a:xfrm>
            <a:off x="4238222" y="373504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714C66F8-383F-994B-882B-FC2C29023CCE}"/>
              </a:ext>
            </a:extLst>
          </p:cNvPr>
          <p:cNvSpPr txBox="1"/>
          <p:nvPr/>
        </p:nvSpPr>
        <p:spPr>
          <a:xfrm>
            <a:off x="5781687" y="374380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BC72F0-A9CA-9045-942D-D8CD5C5D7FAB}"/>
              </a:ext>
            </a:extLst>
          </p:cNvPr>
          <p:cNvSpPr/>
          <p:nvPr/>
        </p:nvSpPr>
        <p:spPr>
          <a:xfrm>
            <a:off x="4238345" y="334414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EAC3FA3D-7A4F-4E47-BCAC-0F2D15D1DA48}"/>
              </a:ext>
            </a:extLst>
          </p:cNvPr>
          <p:cNvSpPr txBox="1"/>
          <p:nvPr/>
        </p:nvSpPr>
        <p:spPr>
          <a:xfrm>
            <a:off x="5785254" y="33707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CF6BAD-0E72-EB42-8233-F13A6D97D7F0}"/>
              </a:ext>
            </a:extLst>
          </p:cNvPr>
          <p:cNvSpPr/>
          <p:nvPr/>
        </p:nvSpPr>
        <p:spPr>
          <a:xfrm>
            <a:off x="4241912" y="298350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10E288CF-FC3B-0643-97CE-92B565522AA5}"/>
              </a:ext>
            </a:extLst>
          </p:cNvPr>
          <p:cNvSpPr txBox="1"/>
          <p:nvPr/>
        </p:nvSpPr>
        <p:spPr>
          <a:xfrm>
            <a:off x="5788821" y="30100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58F864-1AB1-A54C-AF30-67C6D6DA9737}"/>
              </a:ext>
            </a:extLst>
          </p:cNvPr>
          <p:cNvSpPr/>
          <p:nvPr/>
        </p:nvSpPr>
        <p:spPr>
          <a:xfrm>
            <a:off x="4241814" y="19253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B8D0F73E-84E4-DF49-8861-1E2B717122C0}"/>
              </a:ext>
            </a:extLst>
          </p:cNvPr>
          <p:cNvSpPr txBox="1"/>
          <p:nvPr/>
        </p:nvSpPr>
        <p:spPr>
          <a:xfrm>
            <a:off x="5788723" y="195194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</a:t>
            </a:r>
            <a:endParaRPr kumimoji="1" lang="ko-KR" altLang="en-US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1011FE2F-DC4E-8644-A4E8-B6B301085BD4}"/>
              </a:ext>
            </a:extLst>
          </p:cNvPr>
          <p:cNvSpPr txBox="1"/>
          <p:nvPr/>
        </p:nvSpPr>
        <p:spPr>
          <a:xfrm rot="16200000">
            <a:off x="5715885" y="2383747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…</a:t>
            </a:r>
            <a:endParaRPr kumimoji="1" lang="ko-KR" altLang="en-US" sz="2800" b="1" dirty="0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B6B8D0C9-E6C4-1246-B6FA-46ECFB8B7815}"/>
              </a:ext>
            </a:extLst>
          </p:cNvPr>
          <p:cNvSpPr txBox="1"/>
          <p:nvPr/>
        </p:nvSpPr>
        <p:spPr>
          <a:xfrm rot="16200000">
            <a:off x="4620992" y="2374759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bg1"/>
                </a:solidFill>
              </a:rPr>
              <a:t>…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590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43402" y="1919210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44445" y="56737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42608" y="522078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61610" y="1919210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31097" y="1919210"/>
            <a:ext cx="489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  <a:p>
            <a:r>
              <a:rPr lang="en-US" altLang="ko-KR" dirty="0"/>
              <a:t>15: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41814" y="4841903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40226" y="446397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87135" y="5229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87135" y="4859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87135" y="44905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2CF86-619E-B948-9F6A-699213E75CAD}"/>
              </a:ext>
            </a:extLst>
          </p:cNvPr>
          <p:cNvSpPr/>
          <p:nvPr/>
        </p:nvSpPr>
        <p:spPr>
          <a:xfrm>
            <a:off x="4234944" y="409306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EDCC0F82-7A31-C246-8E19-950592729E90}"/>
              </a:ext>
            </a:extLst>
          </p:cNvPr>
          <p:cNvSpPr txBox="1"/>
          <p:nvPr/>
        </p:nvSpPr>
        <p:spPr>
          <a:xfrm>
            <a:off x="5781853" y="411963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A4FDD-79B9-3742-A4F9-0D8CECBDA5E1}"/>
              </a:ext>
            </a:extLst>
          </p:cNvPr>
          <p:cNvSpPr/>
          <p:nvPr/>
        </p:nvSpPr>
        <p:spPr>
          <a:xfrm>
            <a:off x="4238222" y="3735047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714C66F8-383F-994B-882B-FC2C29023CCE}"/>
              </a:ext>
            </a:extLst>
          </p:cNvPr>
          <p:cNvSpPr txBox="1"/>
          <p:nvPr/>
        </p:nvSpPr>
        <p:spPr>
          <a:xfrm>
            <a:off x="5781687" y="374380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BC72F0-A9CA-9045-942D-D8CD5C5D7FAB}"/>
              </a:ext>
            </a:extLst>
          </p:cNvPr>
          <p:cNvSpPr/>
          <p:nvPr/>
        </p:nvSpPr>
        <p:spPr>
          <a:xfrm>
            <a:off x="4238345" y="334414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EAC3FA3D-7A4F-4E47-BCAC-0F2D15D1DA48}"/>
              </a:ext>
            </a:extLst>
          </p:cNvPr>
          <p:cNvSpPr txBox="1"/>
          <p:nvPr/>
        </p:nvSpPr>
        <p:spPr>
          <a:xfrm>
            <a:off x="5785254" y="33707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CF6BAD-0E72-EB42-8233-F13A6D97D7F0}"/>
              </a:ext>
            </a:extLst>
          </p:cNvPr>
          <p:cNvSpPr/>
          <p:nvPr/>
        </p:nvSpPr>
        <p:spPr>
          <a:xfrm>
            <a:off x="4241912" y="2983501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10E288CF-FC3B-0643-97CE-92B565522AA5}"/>
              </a:ext>
            </a:extLst>
          </p:cNvPr>
          <p:cNvSpPr txBox="1"/>
          <p:nvPr/>
        </p:nvSpPr>
        <p:spPr>
          <a:xfrm>
            <a:off x="5788821" y="30100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58F864-1AB1-A54C-AF30-67C6D6DA9737}"/>
              </a:ext>
            </a:extLst>
          </p:cNvPr>
          <p:cNvSpPr/>
          <p:nvPr/>
        </p:nvSpPr>
        <p:spPr>
          <a:xfrm>
            <a:off x="4241814" y="191703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B8D0F73E-84E4-DF49-8861-1E2B717122C0}"/>
              </a:ext>
            </a:extLst>
          </p:cNvPr>
          <p:cNvSpPr txBox="1"/>
          <p:nvPr/>
        </p:nvSpPr>
        <p:spPr>
          <a:xfrm>
            <a:off x="5788723" y="195194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</a:t>
            </a:r>
            <a:endParaRPr kumimoji="1" lang="ko-KR" altLang="en-US" dirty="0"/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18AEC9C-B957-1D42-B75B-4BEC991313E8}"/>
              </a:ext>
            </a:extLst>
          </p:cNvPr>
          <p:cNvSpPr txBox="1"/>
          <p:nvPr/>
        </p:nvSpPr>
        <p:spPr>
          <a:xfrm>
            <a:off x="7343294" y="1406269"/>
            <a:ext cx="16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rgbClr val="FF3300"/>
                </a:solidFill>
              </a:rPr>
              <a:t>Stackoverflow</a:t>
            </a:r>
            <a:r>
              <a:rPr kumimoji="1" lang="en-US" altLang="ko-KR" dirty="0">
                <a:solidFill>
                  <a:srgbClr val="FF3300"/>
                </a:solidFill>
              </a:rPr>
              <a:t>.</a:t>
            </a:r>
            <a:endParaRPr kumimoji="1" lang="ko-KR" altLang="en-US" dirty="0">
              <a:solidFill>
                <a:srgbClr val="FF33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77B60E-3E49-FD42-B77C-128233FCC186}"/>
              </a:ext>
            </a:extLst>
          </p:cNvPr>
          <p:cNvSpPr/>
          <p:nvPr/>
        </p:nvSpPr>
        <p:spPr>
          <a:xfrm>
            <a:off x="4241814" y="1436234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34B25BEF-D503-8A4B-BEDA-593AF6F4BA77}"/>
              </a:ext>
            </a:extLst>
          </p:cNvPr>
          <p:cNvSpPr txBox="1"/>
          <p:nvPr/>
        </p:nvSpPr>
        <p:spPr>
          <a:xfrm>
            <a:off x="5781687" y="144965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+ 4</a:t>
            </a:r>
            <a:endParaRPr kumimoji="1" lang="ko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3F8413A4-F8BB-D046-8ACF-B74279D016C8}"/>
              </a:ext>
            </a:extLst>
          </p:cNvPr>
          <p:cNvSpPr/>
          <p:nvPr/>
        </p:nvSpPr>
        <p:spPr>
          <a:xfrm rot="10800000">
            <a:off x="6859311" y="1544313"/>
            <a:ext cx="405045" cy="1800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6CB4839D-E8FC-A841-968F-E57C1FD7FF07}"/>
              </a:ext>
            </a:extLst>
          </p:cNvPr>
          <p:cNvSpPr txBox="1"/>
          <p:nvPr/>
        </p:nvSpPr>
        <p:spPr>
          <a:xfrm rot="16200000">
            <a:off x="5715885" y="2383747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…</a:t>
            </a:r>
            <a:endParaRPr kumimoji="1" lang="ko-KR" altLang="en-US" sz="2800" b="1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EC7FC3FF-873E-1C4B-84CC-27670BC538AD}"/>
              </a:ext>
            </a:extLst>
          </p:cNvPr>
          <p:cNvSpPr txBox="1"/>
          <p:nvPr/>
        </p:nvSpPr>
        <p:spPr>
          <a:xfrm rot="16200000">
            <a:off x="4620992" y="2374759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bg1"/>
                </a:solidFill>
              </a:rPr>
              <a:t>…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61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#4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CB29E2-3BBD-284B-8237-52042119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382780" cy="4574105"/>
          </a:xfrm>
        </p:spPr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Stackoverflow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ko-KR" altLang="en-US" dirty="0">
                <a:solidFill>
                  <a:srgbClr val="3366FF"/>
                </a:solidFill>
              </a:rPr>
              <a:t>상황을 만들어 보자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213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#5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9CB29E2-3BBD-284B-8237-52042119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28800"/>
            <a:ext cx="7382780" cy="4574105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Recursive call </a:t>
            </a:r>
            <a:r>
              <a:rPr lang="ko-KR" altLang="en-US" dirty="0">
                <a:solidFill>
                  <a:srgbClr val="3366FF"/>
                </a:solidFill>
              </a:rPr>
              <a:t>제어</a:t>
            </a:r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860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#5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20485" y="2564027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21528" y="61611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19691" y="586559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38693" y="2564027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08180" y="2564027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18897" y="5486720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17309" y="510878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64218" y="58740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64218" y="55046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64218" y="51353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2CF86-619E-B948-9F6A-699213E75CAD}"/>
              </a:ext>
            </a:extLst>
          </p:cNvPr>
          <p:cNvSpPr/>
          <p:nvPr/>
        </p:nvSpPr>
        <p:spPr>
          <a:xfrm>
            <a:off x="4212027" y="473788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EDCC0F82-7A31-C246-8E19-950592729E90}"/>
              </a:ext>
            </a:extLst>
          </p:cNvPr>
          <p:cNvSpPr txBox="1"/>
          <p:nvPr/>
        </p:nvSpPr>
        <p:spPr>
          <a:xfrm>
            <a:off x="5758936" y="47644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A4FDD-79B9-3742-A4F9-0D8CECBDA5E1}"/>
              </a:ext>
            </a:extLst>
          </p:cNvPr>
          <p:cNvSpPr/>
          <p:nvPr/>
        </p:nvSpPr>
        <p:spPr>
          <a:xfrm>
            <a:off x="4215305" y="4379864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714C66F8-383F-994B-882B-FC2C29023CCE}"/>
              </a:ext>
            </a:extLst>
          </p:cNvPr>
          <p:cNvSpPr txBox="1"/>
          <p:nvPr/>
        </p:nvSpPr>
        <p:spPr>
          <a:xfrm>
            <a:off x="5758770" y="43886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BC72F0-A9CA-9045-942D-D8CD5C5D7FAB}"/>
              </a:ext>
            </a:extLst>
          </p:cNvPr>
          <p:cNvSpPr/>
          <p:nvPr/>
        </p:nvSpPr>
        <p:spPr>
          <a:xfrm>
            <a:off x="4215428" y="398895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EAC3FA3D-7A4F-4E47-BCAC-0F2D15D1DA48}"/>
              </a:ext>
            </a:extLst>
          </p:cNvPr>
          <p:cNvSpPr txBox="1"/>
          <p:nvPr/>
        </p:nvSpPr>
        <p:spPr>
          <a:xfrm>
            <a:off x="5762337" y="40155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CF6BAD-0E72-EB42-8233-F13A6D97D7F0}"/>
              </a:ext>
            </a:extLst>
          </p:cNvPr>
          <p:cNvSpPr/>
          <p:nvPr/>
        </p:nvSpPr>
        <p:spPr>
          <a:xfrm>
            <a:off x="4218995" y="362831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10E288CF-FC3B-0643-97CE-92B565522AA5}"/>
              </a:ext>
            </a:extLst>
          </p:cNvPr>
          <p:cNvSpPr txBox="1"/>
          <p:nvPr/>
        </p:nvSpPr>
        <p:spPr>
          <a:xfrm>
            <a:off x="5765904" y="36548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0x24</a:t>
            </a:r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58F864-1AB1-A54C-AF30-67C6D6DA9737}"/>
              </a:ext>
            </a:extLst>
          </p:cNvPr>
          <p:cNvSpPr/>
          <p:nvPr/>
        </p:nvSpPr>
        <p:spPr>
          <a:xfrm>
            <a:off x="4218897" y="257019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B8D0F73E-84E4-DF49-8861-1E2B717122C0}"/>
              </a:ext>
            </a:extLst>
          </p:cNvPr>
          <p:cNvSpPr txBox="1"/>
          <p:nvPr/>
        </p:nvSpPr>
        <p:spPr>
          <a:xfrm>
            <a:off x="5765806" y="259676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</a:t>
            </a:r>
            <a:endParaRPr kumimoji="1" lang="ko-KR" altLang="en-US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C157E91-98B7-6444-BDBF-4191F850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82780" cy="1918810"/>
          </a:xfrm>
        </p:spPr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5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9</a:t>
            </a:r>
            <a:r>
              <a:rPr lang="ko-KR" altLang="en-US" dirty="0">
                <a:solidFill>
                  <a:srgbClr val="3366FF"/>
                </a:solidFill>
              </a:rPr>
              <a:t>번 라인이 수행되는 시점은</a:t>
            </a:r>
            <a:r>
              <a:rPr lang="en-US" altLang="ko-KR" dirty="0">
                <a:solidFill>
                  <a:srgbClr val="3366FF"/>
                </a:solidFill>
              </a:rPr>
              <a:t>?,</a:t>
            </a:r>
            <a:r>
              <a:rPr lang="ko-KR" altLang="en-US" dirty="0">
                <a:solidFill>
                  <a:srgbClr val="3366FF"/>
                </a:solidFill>
              </a:rPr>
              <a:t> 단 스택은 </a:t>
            </a:r>
            <a:r>
              <a:rPr lang="en-US" altLang="ko-KR" dirty="0">
                <a:solidFill>
                  <a:srgbClr val="3366FF"/>
                </a:solidFill>
              </a:rPr>
              <a:t>100</a:t>
            </a:r>
            <a:r>
              <a:rPr lang="ko-KR" altLang="en-US" dirty="0">
                <a:solidFill>
                  <a:srgbClr val="3366FF"/>
                </a:solidFill>
              </a:rPr>
              <a:t>개의 </a:t>
            </a:r>
            <a:r>
              <a:rPr lang="en-US" altLang="ko-KR" dirty="0">
                <a:solidFill>
                  <a:srgbClr val="3366FF"/>
                </a:solidFill>
              </a:rPr>
              <a:t>call </a:t>
            </a:r>
            <a:r>
              <a:rPr lang="ko-KR" altLang="en-US" dirty="0">
                <a:solidFill>
                  <a:srgbClr val="3366FF"/>
                </a:solidFill>
              </a:rPr>
              <a:t>을 유지할 수 있는 크기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915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#5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20485" y="2564027"/>
            <a:ext cx="1530170" cy="368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21528" y="61611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19691" y="586559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38693" y="2564027"/>
            <a:ext cx="28548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return;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08180" y="2564027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64218" y="58740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C157E91-98B7-6444-BDBF-4191F850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82780" cy="1918810"/>
          </a:xfrm>
        </p:spPr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6</a:t>
            </a: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다음 코드에서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 </a:t>
            </a:r>
            <a:r>
              <a:rPr lang="ko-KR" altLang="en-US" dirty="0">
                <a:solidFill>
                  <a:srgbClr val="3366FF"/>
                </a:solidFill>
              </a:rPr>
              <a:t>의 수행 횟수는</a:t>
            </a:r>
            <a:r>
              <a:rPr lang="en-US" altLang="ko-KR" dirty="0">
                <a:solidFill>
                  <a:srgbClr val="3366FF"/>
                </a:solidFill>
              </a:rPr>
              <a:t>?,</a:t>
            </a:r>
            <a:r>
              <a:rPr lang="ko-KR" altLang="en-US" dirty="0">
                <a:solidFill>
                  <a:srgbClr val="3366FF"/>
                </a:solidFill>
              </a:rPr>
              <a:t> 단 스택은 </a:t>
            </a:r>
            <a:r>
              <a:rPr lang="en-US" altLang="ko-KR" dirty="0">
                <a:solidFill>
                  <a:srgbClr val="3366FF"/>
                </a:solidFill>
              </a:rPr>
              <a:t>100</a:t>
            </a:r>
            <a:r>
              <a:rPr lang="ko-KR" altLang="en-US" dirty="0">
                <a:solidFill>
                  <a:srgbClr val="3366FF"/>
                </a:solidFill>
              </a:rPr>
              <a:t>개의 </a:t>
            </a:r>
            <a:r>
              <a:rPr lang="en-US" altLang="ko-KR" dirty="0">
                <a:solidFill>
                  <a:srgbClr val="3366FF"/>
                </a:solidFill>
              </a:rPr>
              <a:t>call </a:t>
            </a:r>
            <a:r>
              <a:rPr lang="ko-KR" altLang="en-US" dirty="0">
                <a:solidFill>
                  <a:srgbClr val="3366FF"/>
                </a:solidFill>
              </a:rPr>
              <a:t>을 유지할 수 있는 크기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3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기본 개념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1198730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Pointer </a:t>
            </a:r>
            <a:r>
              <a:rPr lang="ko-KR" altLang="en-US" dirty="0">
                <a:solidFill>
                  <a:srgbClr val="3366FF"/>
                </a:solidFill>
              </a:rPr>
              <a:t>의 이해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10;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8EB664-86E5-4A42-8975-2ADE006B6027}"/>
              </a:ext>
            </a:extLst>
          </p:cNvPr>
          <p:cNvSpPr/>
          <p:nvPr/>
        </p:nvSpPr>
        <p:spPr>
          <a:xfrm>
            <a:off x="5527983" y="2189874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2C2FB3C7-A303-7045-B6FC-46EC2A6EB0BB}"/>
              </a:ext>
            </a:extLst>
          </p:cNvPr>
          <p:cNvSpPr txBox="1"/>
          <p:nvPr/>
        </p:nvSpPr>
        <p:spPr>
          <a:xfrm>
            <a:off x="5472146" y="18244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 = &amp;a</a:t>
            </a:r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16692648-69B5-544E-9708-467A8FFD8359}"/>
              </a:ext>
            </a:extLst>
          </p:cNvPr>
          <p:cNvSpPr txBox="1"/>
          <p:nvPr/>
        </p:nvSpPr>
        <p:spPr>
          <a:xfrm>
            <a:off x="4988078" y="223577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546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#5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6AFF6-D848-4C46-AF24-54D8811FAAA1}"/>
              </a:ext>
            </a:extLst>
          </p:cNvPr>
          <p:cNvSpPr/>
          <p:nvPr/>
        </p:nvSpPr>
        <p:spPr>
          <a:xfrm>
            <a:off x="4220485" y="2663915"/>
            <a:ext cx="1530170" cy="3580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9117DFF6-B64A-6545-8909-D7621C02F44E}"/>
              </a:ext>
            </a:extLst>
          </p:cNvPr>
          <p:cNvSpPr txBox="1"/>
          <p:nvPr/>
        </p:nvSpPr>
        <p:spPr>
          <a:xfrm>
            <a:off x="4621528" y="61611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AB812-5A72-D746-BBB3-B59E4D78EBDE}"/>
              </a:ext>
            </a:extLst>
          </p:cNvPr>
          <p:cNvSpPr/>
          <p:nvPr/>
        </p:nvSpPr>
        <p:spPr>
          <a:xfrm>
            <a:off x="4219691" y="586559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main()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38693" y="2564027"/>
            <a:ext cx="2854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funcA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funcA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 = 20;</a:t>
            </a:r>
          </a:p>
          <a:p>
            <a:r>
              <a:rPr lang="en-US" altLang="ko-KR" dirty="0">
                <a:solidFill>
                  <a:srgbClr val="3366FF"/>
                </a:solidFill>
              </a:rPr>
              <a:t>   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();</a:t>
            </a:r>
          </a:p>
          <a:p>
            <a:r>
              <a:rPr lang="en-US" altLang="ko-KR" dirty="0"/>
              <a:t>    a = 30;</a:t>
            </a:r>
          </a:p>
          <a:p>
            <a:r>
              <a:rPr lang="en-US" altLang="ko-KR" dirty="0"/>
              <a:t>}</a:t>
            </a:r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08180" y="2564027"/>
            <a:ext cx="4892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  <a:p>
            <a:r>
              <a:rPr kumimoji="1" lang="en-US" altLang="ko-KR" dirty="0"/>
              <a:t>8:</a:t>
            </a:r>
          </a:p>
          <a:p>
            <a:r>
              <a:rPr lang="en-US" altLang="ko-KR" dirty="0"/>
              <a:t>9:</a:t>
            </a:r>
          </a:p>
          <a:p>
            <a:r>
              <a:rPr kumimoji="1" lang="en-US" altLang="ko-KR" dirty="0"/>
              <a:t>10:</a:t>
            </a:r>
          </a:p>
          <a:p>
            <a:r>
              <a:rPr lang="en-US" altLang="ko-KR" dirty="0"/>
              <a:t>11:</a:t>
            </a:r>
          </a:p>
          <a:p>
            <a:r>
              <a:rPr lang="en-US" altLang="ko-KR" dirty="0"/>
              <a:t>12:</a:t>
            </a:r>
          </a:p>
          <a:p>
            <a:r>
              <a:rPr lang="en-US" altLang="ko-KR" dirty="0"/>
              <a:t>13:</a:t>
            </a:r>
          </a:p>
          <a:p>
            <a:r>
              <a:rPr lang="en-US" altLang="ko-KR" dirty="0"/>
              <a:t>14: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1762CA-C658-A449-8901-A70DF049C0E6}"/>
              </a:ext>
            </a:extLst>
          </p:cNvPr>
          <p:cNvSpPr/>
          <p:nvPr/>
        </p:nvSpPr>
        <p:spPr>
          <a:xfrm>
            <a:off x="4218897" y="5486720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EE28A-9F02-CA42-BB71-20C839DBF023}"/>
              </a:ext>
            </a:extLst>
          </p:cNvPr>
          <p:cNvSpPr/>
          <p:nvPr/>
        </p:nvSpPr>
        <p:spPr>
          <a:xfrm>
            <a:off x="4217309" y="510878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8A6747EB-7124-C743-BC98-8539E3CE1673}"/>
              </a:ext>
            </a:extLst>
          </p:cNvPr>
          <p:cNvSpPr txBox="1"/>
          <p:nvPr/>
        </p:nvSpPr>
        <p:spPr>
          <a:xfrm>
            <a:off x="5764218" y="58740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0x0</a:t>
            </a:r>
            <a:endParaRPr kumimoji="1" lang="ko-KR" altLang="en-US" dirty="0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791C8279-77C2-1F46-B7E9-877C165F9666}"/>
              </a:ext>
            </a:extLst>
          </p:cNvPr>
          <p:cNvSpPr txBox="1"/>
          <p:nvPr/>
        </p:nvSpPr>
        <p:spPr>
          <a:xfrm>
            <a:off x="5764218" y="55046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0x4</a:t>
            </a:r>
            <a:endParaRPr kumimoji="1" lang="ko-KR" altLang="en-US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5B8A9449-BB32-3441-8B56-EB308C9E328D}"/>
              </a:ext>
            </a:extLst>
          </p:cNvPr>
          <p:cNvSpPr txBox="1"/>
          <p:nvPr/>
        </p:nvSpPr>
        <p:spPr>
          <a:xfrm>
            <a:off x="5764218" y="51353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0x8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2CF86-619E-B948-9F6A-699213E75CAD}"/>
              </a:ext>
            </a:extLst>
          </p:cNvPr>
          <p:cNvSpPr/>
          <p:nvPr/>
        </p:nvSpPr>
        <p:spPr>
          <a:xfrm>
            <a:off x="4212027" y="4737885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텍스트상자 18">
            <a:extLst>
              <a:ext uri="{FF2B5EF4-FFF2-40B4-BE49-F238E27FC236}">
                <a16:creationId xmlns:a16="http://schemas.microsoft.com/office/drawing/2014/main" id="{EDCC0F82-7A31-C246-8E19-950592729E90}"/>
              </a:ext>
            </a:extLst>
          </p:cNvPr>
          <p:cNvSpPr txBox="1"/>
          <p:nvPr/>
        </p:nvSpPr>
        <p:spPr>
          <a:xfrm>
            <a:off x="5758936" y="47644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0x12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A4FDD-79B9-3742-A4F9-0D8CECBDA5E1}"/>
              </a:ext>
            </a:extLst>
          </p:cNvPr>
          <p:cNvSpPr/>
          <p:nvPr/>
        </p:nvSpPr>
        <p:spPr>
          <a:xfrm>
            <a:off x="4215305" y="4379864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714C66F8-383F-994B-882B-FC2C29023CCE}"/>
              </a:ext>
            </a:extLst>
          </p:cNvPr>
          <p:cNvSpPr txBox="1"/>
          <p:nvPr/>
        </p:nvSpPr>
        <p:spPr>
          <a:xfrm>
            <a:off x="5758770" y="43886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0x16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BC72F0-A9CA-9045-942D-D8CD5C5D7FAB}"/>
              </a:ext>
            </a:extLst>
          </p:cNvPr>
          <p:cNvSpPr/>
          <p:nvPr/>
        </p:nvSpPr>
        <p:spPr>
          <a:xfrm>
            <a:off x="4215428" y="3988958"/>
            <a:ext cx="1530170" cy="37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funcA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EAC3FA3D-7A4F-4E47-BCAC-0F2D15D1DA48}"/>
              </a:ext>
            </a:extLst>
          </p:cNvPr>
          <p:cNvSpPr txBox="1"/>
          <p:nvPr/>
        </p:nvSpPr>
        <p:spPr>
          <a:xfrm>
            <a:off x="5762337" y="40155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</a:t>
            </a:r>
            <a:endParaRPr kumimoji="1" lang="ko-KR" altLang="en-US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C157E91-98B7-6444-BDBF-4191F850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82780" cy="1918810"/>
          </a:xfrm>
        </p:spPr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7</a:t>
            </a: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() </a:t>
            </a:r>
            <a:r>
              <a:rPr lang="ko-KR" altLang="en-US" dirty="0">
                <a:solidFill>
                  <a:srgbClr val="3366FF"/>
                </a:solidFill>
              </a:rPr>
              <a:t>를 </a:t>
            </a:r>
            <a:r>
              <a:rPr lang="en-US" altLang="ko-KR" dirty="0">
                <a:solidFill>
                  <a:srgbClr val="3366FF"/>
                </a:solidFill>
              </a:rPr>
              <a:t>5</a:t>
            </a:r>
            <a:r>
              <a:rPr lang="ko-KR" altLang="en-US" dirty="0">
                <a:solidFill>
                  <a:srgbClr val="3366FF"/>
                </a:solidFill>
              </a:rPr>
              <a:t>번만 </a:t>
            </a:r>
            <a:r>
              <a:rPr lang="en-US" altLang="ko-KR" dirty="0">
                <a:solidFill>
                  <a:srgbClr val="3366FF"/>
                </a:solidFill>
              </a:rPr>
              <a:t>recursive call </a:t>
            </a:r>
            <a:r>
              <a:rPr lang="ko-KR" altLang="en-US" dirty="0">
                <a:solidFill>
                  <a:srgbClr val="3366FF"/>
                </a:solidFill>
              </a:rPr>
              <a:t>로 수행 시키는 방법은</a:t>
            </a:r>
            <a:r>
              <a:rPr lang="en-US" altLang="ko-KR" dirty="0">
                <a:solidFill>
                  <a:srgbClr val="3366FF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3366FF"/>
                </a:solidFill>
              </a:rPr>
              <a:t>힌트</a:t>
            </a:r>
            <a:r>
              <a:rPr lang="en-US" altLang="ko-KR" dirty="0">
                <a:solidFill>
                  <a:srgbClr val="3366FF"/>
                </a:solidFill>
              </a:rPr>
              <a:t>: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r>
              <a:rPr lang="en-US" altLang="ko-KR" dirty="0" err="1">
                <a:solidFill>
                  <a:srgbClr val="3366FF"/>
                </a:solidFill>
              </a:rPr>
              <a:t>funcA</a:t>
            </a:r>
            <a:r>
              <a:rPr lang="en-US" altLang="ko-KR" dirty="0">
                <a:solidFill>
                  <a:srgbClr val="3366FF"/>
                </a:solidFill>
              </a:rPr>
              <a:t>(</a:t>
            </a:r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n) </a:t>
            </a:r>
            <a:r>
              <a:rPr lang="ko-KR" altLang="en-US" dirty="0">
                <a:solidFill>
                  <a:srgbClr val="3366FF"/>
                </a:solidFill>
              </a:rPr>
              <a:t>으로 정수 </a:t>
            </a:r>
            <a:r>
              <a:rPr lang="en-US" altLang="ko-KR" dirty="0">
                <a:solidFill>
                  <a:srgbClr val="3366FF"/>
                </a:solidFill>
              </a:rPr>
              <a:t>n </a:t>
            </a:r>
            <a:r>
              <a:rPr lang="ko-KR" altLang="en-US" dirty="0">
                <a:solidFill>
                  <a:srgbClr val="3366FF"/>
                </a:solidFill>
              </a:rPr>
              <a:t>을 입력값으로 받자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4838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#5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38692" y="2564027"/>
            <a:ext cx="3443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(“%d\</a:t>
            </a:r>
            <a:r>
              <a:rPr lang="en-US" altLang="ko-KR" dirty="0" err="1"/>
              <a:t>n”,sum</a:t>
            </a:r>
            <a:r>
              <a:rPr lang="en-US" altLang="ko-KR" dirty="0"/>
              <a:t>(2));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(“%d\</a:t>
            </a:r>
            <a:r>
              <a:rPr lang="en-US" altLang="ko-KR" dirty="0" err="1"/>
              <a:t>n”,sum</a:t>
            </a:r>
            <a:r>
              <a:rPr lang="en-US" altLang="ko-KR" dirty="0"/>
              <a:t>(4)); </a:t>
            </a:r>
            <a:r>
              <a:rPr lang="ko-KR" altLang="en-US" dirty="0"/>
              <a:t>         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(“%d\</a:t>
            </a:r>
            <a:r>
              <a:rPr lang="en-US" altLang="ko-KR" dirty="0" err="1"/>
              <a:t>n”,sum</a:t>
            </a:r>
            <a:r>
              <a:rPr lang="en-US" altLang="ko-KR" dirty="0"/>
              <a:t>(10)); </a:t>
            </a:r>
            <a:r>
              <a:rPr lang="ko-KR" altLang="en-US" dirty="0"/>
              <a:t>           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08180" y="2564027"/>
            <a:ext cx="3626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C157E91-98B7-6444-BDBF-4191F850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82780" cy="883694"/>
          </a:xfrm>
        </p:spPr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8:</a:t>
            </a:r>
            <a:r>
              <a:rPr lang="ko-KR" altLang="en-US" dirty="0"/>
              <a:t> 숙제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1</a:t>
            </a:r>
            <a:r>
              <a:rPr lang="ko-KR" altLang="en-US" dirty="0" err="1">
                <a:solidFill>
                  <a:srgbClr val="3366FF"/>
                </a:solidFill>
              </a:rPr>
              <a:t>부터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r>
              <a:rPr lang="en-US" altLang="ko-KR" dirty="0">
                <a:solidFill>
                  <a:srgbClr val="3366FF"/>
                </a:solidFill>
              </a:rPr>
              <a:t>N </a:t>
            </a:r>
            <a:r>
              <a:rPr lang="ko-KR" altLang="en-US" dirty="0" err="1">
                <a:solidFill>
                  <a:srgbClr val="3366FF"/>
                </a:solidFill>
              </a:rPr>
              <a:t>까지의</a:t>
            </a:r>
            <a:r>
              <a:rPr lang="ko-KR" altLang="en-US" dirty="0">
                <a:solidFill>
                  <a:srgbClr val="3366FF"/>
                </a:solidFill>
              </a:rPr>
              <a:t> 합을 </a:t>
            </a:r>
            <a:r>
              <a:rPr lang="ko-KR" altLang="en-US" dirty="0" err="1">
                <a:solidFill>
                  <a:srgbClr val="3366FF"/>
                </a:solidFill>
              </a:rPr>
              <a:t>리턴하는</a:t>
            </a:r>
            <a:r>
              <a:rPr lang="ko-KR" altLang="en-US" dirty="0">
                <a:solidFill>
                  <a:srgbClr val="3366FF"/>
                </a:solidFill>
              </a:rPr>
              <a:t> 함수</a:t>
            </a:r>
            <a:r>
              <a:rPr lang="en-US" altLang="ko-KR" dirty="0">
                <a:solidFill>
                  <a:srgbClr val="3366FF"/>
                </a:solidFill>
              </a:rPr>
              <a:t> sum( ) </a:t>
            </a:r>
            <a:r>
              <a:rPr lang="ko-KR" altLang="en-US" dirty="0">
                <a:solidFill>
                  <a:srgbClr val="3366FF"/>
                </a:solidFill>
              </a:rPr>
              <a:t>을 만드시오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</p:txBody>
      </p:sp>
      <p:sp>
        <p:nvSpPr>
          <p:cNvPr id="24" name="텍스트상자 10">
            <a:extLst>
              <a:ext uri="{FF2B5EF4-FFF2-40B4-BE49-F238E27FC236}">
                <a16:creationId xmlns:a16="http://schemas.microsoft.com/office/drawing/2014/main" id="{EE3ACF08-F2BD-BD48-9BA8-BEDD86CE6E6B}"/>
              </a:ext>
            </a:extLst>
          </p:cNvPr>
          <p:cNvSpPr txBox="1"/>
          <p:nvPr/>
        </p:nvSpPr>
        <p:spPr>
          <a:xfrm>
            <a:off x="4753860" y="2841025"/>
            <a:ext cx="3443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수행결과</a:t>
            </a:r>
            <a:endParaRPr lang="en-US" altLang="ko-KR" dirty="0"/>
          </a:p>
          <a:p>
            <a:r>
              <a:rPr kumimoji="1" lang="en-US" altLang="ko-KR" dirty="0"/>
              <a:t>3</a:t>
            </a:r>
          </a:p>
          <a:p>
            <a:r>
              <a:rPr lang="en-US" altLang="ko-KR" dirty="0"/>
              <a:t>10</a:t>
            </a:r>
          </a:p>
          <a:p>
            <a:r>
              <a:rPr kumimoji="1" lang="en-US" altLang="ko-KR" dirty="0"/>
              <a:t>55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5971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스택 상태</a:t>
            </a:r>
            <a:r>
              <a:rPr lang="en-US" altLang="ko-KR" dirty="0"/>
              <a:t> #5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7355" y="6484255"/>
            <a:ext cx="810090" cy="373745"/>
          </a:xfrm>
        </p:spPr>
        <p:txBody>
          <a:bodyPr/>
          <a:lstStyle/>
          <a:p>
            <a:fld id="{22C2E152-4EAD-4FE8-8CB3-E9A6A8F87438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175B8426-6420-B54D-9D36-8BFE809B45ED}"/>
              </a:ext>
            </a:extLst>
          </p:cNvPr>
          <p:cNvSpPr txBox="1"/>
          <p:nvPr/>
        </p:nvSpPr>
        <p:spPr>
          <a:xfrm>
            <a:off x="1038692" y="2564027"/>
            <a:ext cx="3443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kumimoji="1" lang="en-US" altLang="ko-KR" dirty="0" err="1"/>
              <a:t>nt</a:t>
            </a:r>
            <a:r>
              <a:rPr kumimoji="1" lang="en-US" altLang="ko-KR" dirty="0"/>
              <a:t> main()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m = 10;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(“%d\</a:t>
            </a:r>
            <a:r>
              <a:rPr lang="en-US" altLang="ko-KR" dirty="0" err="1"/>
              <a:t>n”,sum</a:t>
            </a:r>
            <a:r>
              <a:rPr lang="en-US" altLang="ko-KR" dirty="0"/>
              <a:t>(1,2));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(“%d\</a:t>
            </a:r>
            <a:r>
              <a:rPr lang="en-US" altLang="ko-KR" dirty="0" err="1"/>
              <a:t>n”,sum</a:t>
            </a:r>
            <a:r>
              <a:rPr lang="en-US" altLang="ko-KR" dirty="0"/>
              <a:t>(3,5)); </a:t>
            </a:r>
            <a:r>
              <a:rPr lang="ko-KR" altLang="en-US" dirty="0"/>
              <a:t>         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(“%d\</a:t>
            </a:r>
            <a:r>
              <a:rPr lang="en-US" altLang="ko-KR" dirty="0" err="1"/>
              <a:t>n”,sum</a:t>
            </a:r>
            <a:r>
              <a:rPr lang="en-US" altLang="ko-KR" dirty="0"/>
              <a:t>(7,10)); </a:t>
            </a:r>
            <a:r>
              <a:rPr lang="ko-KR" altLang="en-US" dirty="0"/>
              <a:t>           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return 0;</a:t>
            </a:r>
          </a:p>
          <a:p>
            <a:r>
              <a:rPr kumimoji="1" lang="en-US" altLang="ko-KR" dirty="0"/>
              <a:t>}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C305637-3382-4145-9452-3DC3EA8B66E4}"/>
              </a:ext>
            </a:extLst>
          </p:cNvPr>
          <p:cNvSpPr txBox="1"/>
          <p:nvPr/>
        </p:nvSpPr>
        <p:spPr>
          <a:xfrm>
            <a:off x="608180" y="2564027"/>
            <a:ext cx="3626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</a:p>
          <a:p>
            <a:r>
              <a:rPr kumimoji="1" lang="en-US" altLang="ko-KR" dirty="0"/>
              <a:t>2:</a:t>
            </a:r>
          </a:p>
          <a:p>
            <a:r>
              <a:rPr lang="en-US" altLang="ko-KR" dirty="0"/>
              <a:t>3:</a:t>
            </a:r>
          </a:p>
          <a:p>
            <a:r>
              <a:rPr kumimoji="1" lang="en-US" altLang="ko-KR" dirty="0"/>
              <a:t>4:</a:t>
            </a:r>
          </a:p>
          <a:p>
            <a:r>
              <a:rPr lang="en-US" altLang="ko-KR" dirty="0"/>
              <a:t>5:</a:t>
            </a:r>
          </a:p>
          <a:p>
            <a:r>
              <a:rPr kumimoji="1" lang="en-US" altLang="ko-KR" dirty="0"/>
              <a:t>6:</a:t>
            </a:r>
          </a:p>
          <a:p>
            <a:r>
              <a:rPr lang="en-US" altLang="ko-KR" dirty="0"/>
              <a:t>7: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C157E91-98B7-6444-BDBF-4191F850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82780" cy="883694"/>
          </a:xfrm>
        </p:spPr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9</a:t>
            </a:r>
          </a:p>
          <a:p>
            <a:pPr lvl="1"/>
            <a:r>
              <a:rPr lang="en-US" altLang="ko-KR" dirty="0">
                <a:solidFill>
                  <a:srgbClr val="3366FF"/>
                </a:solidFill>
              </a:rPr>
              <a:t>N</a:t>
            </a:r>
            <a:r>
              <a:rPr lang="ko-KR" altLang="en-US" dirty="0" err="1">
                <a:solidFill>
                  <a:srgbClr val="3366FF"/>
                </a:solidFill>
              </a:rPr>
              <a:t>부터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r>
              <a:rPr lang="en-US" altLang="ko-KR" dirty="0">
                <a:solidFill>
                  <a:srgbClr val="3366FF"/>
                </a:solidFill>
              </a:rPr>
              <a:t>M </a:t>
            </a:r>
            <a:r>
              <a:rPr lang="ko-KR" altLang="en-US" dirty="0" err="1">
                <a:solidFill>
                  <a:srgbClr val="3366FF"/>
                </a:solidFill>
              </a:rPr>
              <a:t>까지의</a:t>
            </a:r>
            <a:r>
              <a:rPr lang="ko-KR" altLang="en-US" dirty="0">
                <a:solidFill>
                  <a:srgbClr val="3366FF"/>
                </a:solidFill>
              </a:rPr>
              <a:t> 합을 </a:t>
            </a:r>
            <a:r>
              <a:rPr lang="ko-KR" altLang="en-US" dirty="0" err="1">
                <a:solidFill>
                  <a:srgbClr val="3366FF"/>
                </a:solidFill>
              </a:rPr>
              <a:t>리턴하는</a:t>
            </a:r>
            <a:r>
              <a:rPr lang="ko-KR" altLang="en-US" dirty="0">
                <a:solidFill>
                  <a:srgbClr val="3366FF"/>
                </a:solidFill>
              </a:rPr>
              <a:t> 함수</a:t>
            </a:r>
            <a:r>
              <a:rPr lang="en-US" altLang="ko-KR" dirty="0">
                <a:solidFill>
                  <a:srgbClr val="3366FF"/>
                </a:solidFill>
              </a:rPr>
              <a:t> sum( ) </a:t>
            </a:r>
            <a:r>
              <a:rPr lang="ko-KR" altLang="en-US" dirty="0">
                <a:solidFill>
                  <a:srgbClr val="3366FF"/>
                </a:solidFill>
              </a:rPr>
              <a:t>을 만드시오</a:t>
            </a:r>
            <a:r>
              <a:rPr lang="en-US" altLang="ko-KR" dirty="0">
                <a:solidFill>
                  <a:srgbClr val="3366FF"/>
                </a:solidFill>
              </a:rPr>
              <a:t>.</a:t>
            </a:r>
          </a:p>
        </p:txBody>
      </p:sp>
      <p:sp>
        <p:nvSpPr>
          <p:cNvPr id="24" name="텍스트상자 10">
            <a:extLst>
              <a:ext uri="{FF2B5EF4-FFF2-40B4-BE49-F238E27FC236}">
                <a16:creationId xmlns:a16="http://schemas.microsoft.com/office/drawing/2014/main" id="{EE3ACF08-F2BD-BD48-9BA8-BEDD86CE6E6B}"/>
              </a:ext>
            </a:extLst>
          </p:cNvPr>
          <p:cNvSpPr txBox="1"/>
          <p:nvPr/>
        </p:nvSpPr>
        <p:spPr>
          <a:xfrm>
            <a:off x="4753860" y="2841025"/>
            <a:ext cx="3443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수행결과</a:t>
            </a:r>
            <a:endParaRPr lang="en-US" altLang="ko-KR" dirty="0"/>
          </a:p>
          <a:p>
            <a:r>
              <a:rPr kumimoji="1" lang="en-US" altLang="ko-KR" dirty="0"/>
              <a:t>3</a:t>
            </a:r>
          </a:p>
          <a:p>
            <a:r>
              <a:rPr lang="en-US" altLang="ko-KR" dirty="0"/>
              <a:t>12</a:t>
            </a:r>
          </a:p>
          <a:p>
            <a:r>
              <a:rPr kumimoji="1" lang="en-US" altLang="ko-KR" dirty="0"/>
              <a:t>34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14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93B3-6C15-674F-BA99-B709B864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기본 개념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F3-5ADC-574A-B93F-E65E910C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3872390" cy="1198730"/>
          </a:xfrm>
        </p:spPr>
        <p:txBody>
          <a:bodyPr/>
          <a:lstStyle/>
          <a:p>
            <a:r>
              <a:rPr lang="en-US" altLang="ko-KR" dirty="0">
                <a:solidFill>
                  <a:srgbClr val="3366FF"/>
                </a:solidFill>
              </a:rPr>
              <a:t>Pointer </a:t>
            </a:r>
            <a:r>
              <a:rPr lang="ko-KR" altLang="en-US" dirty="0">
                <a:solidFill>
                  <a:srgbClr val="3366FF"/>
                </a:solidFill>
              </a:rPr>
              <a:t>의 이해</a:t>
            </a:r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lang="en-US" altLang="ko-KR" dirty="0" err="1">
                <a:solidFill>
                  <a:srgbClr val="3366FF"/>
                </a:solidFill>
              </a:rPr>
              <a:t>int</a:t>
            </a:r>
            <a:r>
              <a:rPr lang="en-US" altLang="ko-KR" dirty="0">
                <a:solidFill>
                  <a:srgbClr val="3366FF"/>
                </a:solidFill>
              </a:rPr>
              <a:t> a = 10;</a:t>
            </a: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endParaRPr lang="en-US" altLang="ko-KR" dirty="0">
              <a:solidFill>
                <a:srgbClr val="3366FF"/>
              </a:solidFill>
            </a:endParaRPr>
          </a:p>
          <a:p>
            <a:pPr lvl="1"/>
            <a:r>
              <a:rPr kumimoji="1" lang="en-US" altLang="ko-KR" dirty="0" err="1">
                <a:solidFill>
                  <a:srgbClr val="3366FF"/>
                </a:solidFill>
              </a:rPr>
              <a:t>int</a:t>
            </a:r>
            <a:r>
              <a:rPr kumimoji="1" lang="en-US" altLang="ko-KR" dirty="0">
                <a:solidFill>
                  <a:srgbClr val="3366FF"/>
                </a:solidFill>
              </a:rPr>
              <a:t> *p = &amp;a;</a:t>
            </a:r>
            <a:endParaRPr kumimoji="1" lang="ko-KR" altLang="en-US" dirty="0">
              <a:solidFill>
                <a:srgbClr val="3366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D722C-F158-9B43-8141-E193478B8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E152-4EAD-4FE8-8CB3-E9A6A8F8743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6A14C757-1A20-BF43-A301-8EC55223B68C}"/>
              </a:ext>
            </a:extLst>
          </p:cNvPr>
          <p:cNvSpPr txBox="1"/>
          <p:nvPr/>
        </p:nvSpPr>
        <p:spPr>
          <a:xfrm>
            <a:off x="6181841" y="61293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Stack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E8996E-F924-9C46-A5CB-7F8770D047DF}"/>
              </a:ext>
            </a:extLst>
          </p:cNvPr>
          <p:cNvSpPr/>
          <p:nvPr/>
        </p:nvSpPr>
        <p:spPr>
          <a:xfrm>
            <a:off x="4211915" y="3466661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0x100</a:t>
            </a:r>
            <a:endParaRPr kumimoji="1" lang="ko-KR" altLang="en-US" dirty="0"/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FC72B17F-45C7-8247-9202-2D9B25A0B127}"/>
              </a:ext>
            </a:extLst>
          </p:cNvPr>
          <p:cNvSpPr txBox="1"/>
          <p:nvPr/>
        </p:nvSpPr>
        <p:spPr>
          <a:xfrm>
            <a:off x="4156077" y="309732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0x200 = &amp;p</a:t>
            </a:r>
            <a:endParaRPr kumimoji="1" lang="ko-KR" altLang="en-US" dirty="0"/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FD4F0880-DDE8-4045-BFB2-870C5284F872}"/>
              </a:ext>
            </a:extLst>
          </p:cNvPr>
          <p:cNvSpPr txBox="1"/>
          <p:nvPr/>
        </p:nvSpPr>
        <p:spPr>
          <a:xfrm>
            <a:off x="3672009" y="355472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kumimoji="1" lang="en-US" altLang="ko-KR" dirty="0"/>
              <a:t> =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7E62F1-C35B-434A-A1CD-9DF42F6C40F2}"/>
              </a:ext>
            </a:extLst>
          </p:cNvPr>
          <p:cNvSpPr/>
          <p:nvPr/>
        </p:nvSpPr>
        <p:spPr>
          <a:xfrm>
            <a:off x="5527983" y="2189874"/>
            <a:ext cx="99011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2B32D858-B072-1E4F-A2A3-C59F5E5039A0}"/>
              </a:ext>
            </a:extLst>
          </p:cNvPr>
          <p:cNvSpPr txBox="1"/>
          <p:nvPr/>
        </p:nvSpPr>
        <p:spPr>
          <a:xfrm>
            <a:off x="5472146" y="18244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0x100 = &amp;a</a:t>
            </a:r>
            <a:endParaRPr kumimoji="1" lang="ko-KR" altLang="en-US" dirty="0"/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18604AC8-1440-1841-BDAC-0401D0A1C5F8}"/>
              </a:ext>
            </a:extLst>
          </p:cNvPr>
          <p:cNvSpPr txBox="1"/>
          <p:nvPr/>
        </p:nvSpPr>
        <p:spPr>
          <a:xfrm>
            <a:off x="4988078" y="223577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7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0tu4af1vY4U2xJPFPi8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WYAn8Co5Q7PQvnEq3ua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1LQnEGnb61MFVVSNnCGe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UG5FQWllhBoVcJ0tW0U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3aArLCGRukiS8VGz1wfK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w0F4n9JdToxRvud5jFt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24NjUVuEZoy63r5yiIK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A4a4NrV4dINqYBg3eOJ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jprMZLnK29GytJ8P73JV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jDtuhetVnb5rKLD1raH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Kp7xVpGGutXt5Nivt8h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SZC2cAnazy65tHgZtTX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t2Ymb6BydI9FT3nJj4e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thFQIWGzbzSfW4zydA4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jqTf7JOcR4NSyHHlnFR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MD6iaKQEDKkeXeWtOXK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s4vRRRdo4CHJEg8Pz3m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xkKspURUTySYb2MiTYq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xdAGkYoGCumpwb7psjx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RF462ganMcmPMwRIzSw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BMvAatw7HwYomVBeV7w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2HoBxJJECxcs3iAr5HR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wtYKP7n8iwffC4ycPUB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QoaW7kWoFHGrJOczVMn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bTRjEu2Pn1EdQ0rBCoI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MBzLfvL5htVpcg4OGsm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NvYb8j9YkGzF7gJSew3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iqNaxNIfR0c7O3N3mrVj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Px9O4OePM0UCdxoYMmg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tZrG4aaCnq23Bg1JJT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ccPgFoFz24qg39mnK4F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AaV8X3Cm3MlhMfQNvLX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DkcRml9Xm3zIBFkwrBW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qDlXziEd6jRSs94rLgN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DVMn7xWyTdN6CxBV5Ggd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I4DbsYklSHXZpqufOco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eOdrg8hfY5wWFinOANLl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HGuk4b1PXzswroTFDjlI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FWQnQzjtI5oM35ZXCi1V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eOdrg8hfY5wWFinOANLl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HGuk4b1PXzswroTFDjlI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FWQnQzjtI5oM35ZXCi1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Pe5brg32QsD22kpSy4t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nJBo7o9k5VeQO6RnRo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IOcvi0ad5VltYubinmgC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FVfvOOftbY1wBUeJSxv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qSRnKLjCS0KKwA2vmpPr"/>
</p:tagLst>
</file>

<file path=ppt/theme/theme1.xml><?xml version="1.0" encoding="utf-8"?>
<a:theme xmlns:a="http://schemas.openxmlformats.org/drawingml/2006/main" name="캡슐 구성">
  <a:themeElements>
    <a:clrScheme name="캡슐 구성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캡슐 구성">
      <a:majorFont>
        <a:latin typeface="Trebuchet MS"/>
        <a:ea typeface="HY엽서L"/>
        <a:cs typeface=""/>
      </a:majorFont>
      <a:minorFont>
        <a:latin typeface="Trebuchet MS"/>
        <a:ea typeface="HY엽서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캡슐 구성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구성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구성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구성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16412</TotalTime>
  <Words>7085</Words>
  <Application>Microsoft Macintosh PowerPoint</Application>
  <PresentationFormat>화면 슬라이드 쇼(4:3)</PresentationFormat>
  <Paragraphs>2526</Paragraphs>
  <Slides>82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1" baseType="lpstr">
      <vt:lpstr>한양해서</vt:lpstr>
      <vt:lpstr>굴림</vt:lpstr>
      <vt:lpstr>HY엽서L</vt:lpstr>
      <vt:lpstr>맑은 고딕</vt:lpstr>
      <vt:lpstr>Arial</vt:lpstr>
      <vt:lpstr>Times New Roman</vt:lpstr>
      <vt:lpstr>Trebuchet MS</vt:lpstr>
      <vt:lpstr>Wingdings</vt:lpstr>
      <vt:lpstr>캡슐 구성</vt:lpstr>
      <vt:lpstr>C 프로그래밍 특강</vt:lpstr>
      <vt:lpstr>자료구조 교육을 위한  C 메모리 특강</vt:lpstr>
      <vt:lpstr>프로그램 퀴즈1</vt:lpstr>
      <vt:lpstr>프로그램 퀴즈2</vt:lpstr>
      <vt:lpstr>프로그램 퀴즈3</vt:lpstr>
      <vt:lpstr>포인터의 기본 개념</vt:lpstr>
      <vt:lpstr>포인터의 기본 개념</vt:lpstr>
      <vt:lpstr>포인터의 기본 개념</vt:lpstr>
      <vt:lpstr>포인터의 기본 개념</vt:lpstr>
      <vt:lpstr>포인터의 기본 개념.</vt:lpstr>
      <vt:lpstr>포인터의 기본 개념.</vt:lpstr>
      <vt:lpstr>포인터의 기본 개념.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#1</vt:lpstr>
      <vt:lpstr>메모리 상태변화 Example #2</vt:lpstr>
      <vt:lpstr>메모리 상태변화 Example #2</vt:lpstr>
      <vt:lpstr>메모리 상태변화 Example #2</vt:lpstr>
      <vt:lpstr>메모리 상태변화 Example #2</vt:lpstr>
      <vt:lpstr>메모리 상태변화 Example #2</vt:lpstr>
      <vt:lpstr>메모리 상태변화 Example #2</vt:lpstr>
      <vt:lpstr>메모리 상태변화 Example #2</vt:lpstr>
      <vt:lpstr>메모리 상태변화 Example #2</vt:lpstr>
      <vt:lpstr>메모리 상태변화 Example #2</vt:lpstr>
      <vt:lpstr>메모리 상태변화 Example #3</vt:lpstr>
      <vt:lpstr>메모리 상태변화 Example #3</vt:lpstr>
      <vt:lpstr>메모리 상태변화 Example #3</vt:lpstr>
      <vt:lpstr>메모리 상태변화 Example #3</vt:lpstr>
      <vt:lpstr>메모리 상태변화 Example #3</vt:lpstr>
      <vt:lpstr>메모리 상태변화 Example #3</vt:lpstr>
      <vt:lpstr>포인터의 기본 개념</vt:lpstr>
      <vt:lpstr>프로그램 퀴즈3 (재도전)</vt:lpstr>
      <vt:lpstr>프로그램 퀴즈4</vt:lpstr>
      <vt:lpstr>함수 호출과 스택 상태 #1</vt:lpstr>
      <vt:lpstr>함수 호출과 스택 상태 #1</vt:lpstr>
      <vt:lpstr>함수 호출과 스택 상태 #1</vt:lpstr>
      <vt:lpstr>함수 호출과 스택 상태 #1</vt:lpstr>
      <vt:lpstr>함수 호출과 스택 상태 #1</vt:lpstr>
      <vt:lpstr>함수 호출과 스택 상태 #1</vt:lpstr>
      <vt:lpstr>함수 호출과 스택 상태 #2</vt:lpstr>
      <vt:lpstr>함수 호출과 스택 상태 #2</vt:lpstr>
      <vt:lpstr>함수 호출과 스택 상태 #2</vt:lpstr>
      <vt:lpstr>함수 호출과 스택 상태 #2</vt:lpstr>
      <vt:lpstr>함수 호출과 스택 상태 #2</vt:lpstr>
      <vt:lpstr>함수 호출과 스택 상태 #2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#4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#3</vt:lpstr>
      <vt:lpstr>함수 호출과 스택 상태 #4</vt:lpstr>
      <vt:lpstr>함수 호출과 스택 상태 #5</vt:lpstr>
      <vt:lpstr>함수 호출과 스택 상태 #5</vt:lpstr>
      <vt:lpstr>함수 호출과 스택 상태 #5</vt:lpstr>
      <vt:lpstr>함수 호출과 스택 상태 #5</vt:lpstr>
      <vt:lpstr>함수 호출과 스택 상태 #5</vt:lpstr>
      <vt:lpstr>함수 호출과 스택 상태 #5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jsk</dc:creator>
  <cp:lastModifiedBy>Sejin Park</cp:lastModifiedBy>
  <cp:revision>395</cp:revision>
  <cp:lastPrinted>2012-02-29T03:09:51Z</cp:lastPrinted>
  <dcterms:created xsi:type="dcterms:W3CDTF">2004-02-19T02:52:38Z</dcterms:created>
  <dcterms:modified xsi:type="dcterms:W3CDTF">2021-03-15T10:44:58Z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14CA3l3iRZKWC50WJGpXvjsrC2qFMYX8b6H_jtLkkT38</vt:lpwstr>
  </property>
  <property fmtid="{D5CDD505-2E9C-101B-9397-08002B2CF9AE}" pid="4" name="Google.Documents.RevisionId">
    <vt:lpwstr>05466864757688233322</vt:lpwstr>
  </property>
  <property fmtid="{D5CDD505-2E9C-101B-9397-08002B2CF9AE}" pid="5" name="Google.Documents.PreviousRevisionId">
    <vt:lpwstr>15464260161946066566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