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28:19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7232 1437 24575,'0'-40'0,"1"-22"0,-9-62 0,6 105 0,-1 0 0,-1 0 0,-1 0 0,-1 0 0,-1 1 0,0 0 0,-14-25 0,6 19 0,-2 1 0,0 0 0,-1 1 0,-1 1 0,-24-21 0,-116-80 0,31 17 0,88 69 0,-76-51 0,76 63 0,0 3 0,-60-23 0,-89-20 0,37 13 0,-70-13 0,110 22 0,31 10 0,-2 3 0,-142-29 0,81 34 0,-179-6 0,-181 30 0,208 2 0,208-6 0,-95-16 0,-76-5 0,-608 24 0,402 3 0,376-3 0,-1 4 0,1 3 0,-111 24 0,-161 82 0,169-48 0,34-8 0,-34 10 0,172-60 0,-23 5 0,1 2 0,0 1 0,-70 36 0,39-13 0,48-26 0,1 2 0,0 0 0,-25 20 0,-171 142 0,209-166 8,0 1-1,1 1 0,1 0 1,-1 0-1,2 1 1,-14 24-1,-37 86-306,35-67-819,8-22-5708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28:21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24575,'0'13'0,"0"0"0,-1-1 0,2 0 0,0 0 0,0 0 0,1 0 0,1 0 0,7 23 0,27 46 0,30 81 0,-64-153 0,35 91 0,-33-90 0,0 0 0,0-1 0,1 1 0,0-1 0,0-1 0,1 1 0,14 12 0,-18-19 0,0 0 0,0 0 0,1-1 0,-1 1 0,1-1 0,-1 0 0,1 0 0,-1 0 0,1 0 0,0 0 0,-1-1 0,1 0 0,0 1 0,-1-2 0,1 1 0,0 0 0,0-1 0,-1 1 0,1-1 0,-1 0 0,1 0 0,6-4 0,7-2 0,0-1 0,-1-1 0,20-14 0,-16 8 9,-1 0-1,-1-1 1,0-1-1,-1-1 0,17-21 1,68-107-297,-55 73-840,-21 35-5698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28:2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29:31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24575,'8'0'0,"3"8"0,0 10 0,-3 3-8191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29:4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24575,'0'-7'0,"0"-4"-8191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29:4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E4F74-D46E-CBDF-B37C-55662624A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B314E7-52CE-6B98-5AB8-F4942CB0A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08216-6CE9-42EA-46C4-19B4837B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84D-37EB-461D-8140-B2FFED0FE8F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6F273-B6FC-1D24-9FFC-17E027B8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EE0D4-91B6-359F-EB67-C9B01391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EBC9-4A50-4735-BEA1-BD19FEED7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3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286ED-2255-2202-3C4E-203B44D0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79C368-FC84-4AF3-D212-ED3AA2ADB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AA836-DF22-AAC4-0720-B369734B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84D-37EB-461D-8140-B2FFED0FE8F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0DFD8-216A-6A7D-4B42-E59E1CF1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C02F8-15EC-FAD9-6EB9-5A296C79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EBC9-4A50-4735-BEA1-BD19FEED7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8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843571-D4AA-6A0A-1AD4-3489C7494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579F5E-6F86-2224-D7C5-94C5F3205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BE69E-550C-79C0-5A2F-B663D422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84D-37EB-461D-8140-B2FFED0FE8F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42B5E-571B-4869-9128-29E9F7E2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5F7F2-826B-E6F7-247B-C3B55BC3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EBC9-4A50-4735-BEA1-BD19FEED7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7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B72CD-89AD-4B50-C1B6-2931F4B0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289D4-6051-EACF-2ACD-0DBD86FED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FDD59-00D7-240A-B299-5585BE0F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84D-37EB-461D-8140-B2FFED0FE8F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D8C87-8F3C-9B92-56D9-67F1AC6B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444E9-829C-5445-9566-76CEDEE1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EBC9-4A50-4735-BEA1-BD19FEED7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61157-94C8-1C75-6D26-3FB00D34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509629-0BA4-BC0A-8C7A-ADB75984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DA4CB-721D-E6C6-ADC3-3CB1AE17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84D-37EB-461D-8140-B2FFED0FE8F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D7DB6-A215-032D-06D9-7F1DE9C4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FF989-97B6-5B4E-BB73-91E05AC4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EBC9-4A50-4735-BEA1-BD19FEED7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21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F0A0D-8586-A52A-5735-A96989C3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DA7D5-C423-75DB-D8E1-E942322AB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D25F7F-7D29-2446-C38B-D429E8434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7D8389-DCF6-2B53-17DD-2BDED771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84D-37EB-461D-8140-B2FFED0FE8F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E514B8-D34A-7F51-50FD-657327FF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EE0F85-2E4F-8997-B024-92C2AD2E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EBC9-4A50-4735-BEA1-BD19FEED7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78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B17B5-2128-B1F2-2901-C9E40F1F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DA0084-5093-3D41-EEC3-E0AB4EFA0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C79FA8-2F26-538F-E0F7-8C2F438F1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535DA3-FBDB-D25C-B197-BE4FCD98C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15120-B1AA-98C2-BBC0-A651CC02C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215884-A8EC-C818-EC54-9CFF1A9B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84D-37EB-461D-8140-B2FFED0FE8F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127A8C-7052-084A-C769-D5603CD8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1D7C56-C21D-88F2-4237-76D2358E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EBC9-4A50-4735-BEA1-BD19FEED7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5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289B0-EA6C-69B6-40EB-34C5BB0B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967AF4-2867-CEEE-1FCE-18C63BB9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84D-37EB-461D-8140-B2FFED0FE8F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669363-28F0-919C-B355-722E338C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997F71-5BE3-FEFD-5B71-0B1E6679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EBC9-4A50-4735-BEA1-BD19FEED7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0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FB2DE6-DABD-3CE1-530F-2CA6972E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84D-37EB-461D-8140-B2FFED0FE8F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37CE50-5B72-F322-9973-92DD68C8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491B50-6041-0B53-8BDC-81E11D33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EBC9-4A50-4735-BEA1-BD19FEED7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86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0B7F1-0828-B84E-62AF-298ECD2A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22657-C58C-22F5-5CB8-ED8D8BFD7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210060-4895-0F6B-008A-A650DF2CD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8EC415-92E0-24E1-CE84-681A2433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84D-37EB-461D-8140-B2FFED0FE8F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2A5AC-D6AC-32D4-A729-C4B6FFEC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DA8BB-27E7-917A-2DEF-1C736BC5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EBC9-4A50-4735-BEA1-BD19FEED7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6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E799A-3541-4883-A74B-5537A943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736C0E-D392-8C1C-6AF8-A404E0EDD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3C9B4-FB5C-392C-48D9-192FEB43F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B80E5F-C66C-86D3-064A-8A95463F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84D-37EB-461D-8140-B2FFED0FE8F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C5E4B5-8314-65C6-3768-427D84E6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BA4D30-8F94-75FA-33A1-B5779874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EBC9-4A50-4735-BEA1-BD19FEED7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6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17A3C6-574B-1FDD-6A6B-96D9AB75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9A27D0-BDD0-E70D-F028-CD4C936FD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B8750-FB10-1976-B8CD-38425A501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E84D-37EB-461D-8140-B2FFED0FE8F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663DA-A448-BC39-3897-F64A023D5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47782D-3D53-883D-DFEB-068243838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FEBC9-4A50-4735-BEA1-BD19FEED7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5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31A8C1B-368C-039A-D825-C017B979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35" y="1028342"/>
            <a:ext cx="852028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1.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아래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한컴바탕"/>
              </a:rPr>
              <a:t>의 그래프를 다음의 구조체를 참조하여 </a:t>
            </a:r>
            <a:r>
              <a:rPr kumimoji="0" lang="ko-KR" altLang="en-US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한컴바탕"/>
              </a:rPr>
              <a:t>인접 리스트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한컴바탕"/>
              </a:rPr>
              <a:t> 그림으로 </a:t>
            </a:r>
            <a:r>
              <a:rPr kumimoji="0" lang="ko-KR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한컴바탕"/>
              </a:rPr>
              <a:t>표현하시오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한컴바탕"/>
              </a:rPr>
              <a:t>이때 리스트는 선형리스트가 아닌 리스트의 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함초롬바탕" panose="02030604000101010101" pitchFamily="18" charset="-127"/>
              <a:ea typeface="한컴바탕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한컴바탕"/>
              </a:rPr>
              <a:t>끝에 입력이 쉬운 </a:t>
            </a:r>
            <a:r>
              <a:rPr kumimoji="0" lang="ko-KR" altLang="en-US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한컴바탕"/>
              </a:rPr>
              <a:t>원형 리스트로 </a:t>
            </a:r>
            <a:r>
              <a:rPr kumimoji="0" lang="ko-KR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한컴바탕"/>
              </a:rPr>
              <a:t>나타내야한다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(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다음 슬라이드 그림 참조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한컴바탕"/>
              </a:rPr>
              <a:t> 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typedef struct </a:t>
            </a: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GraphNode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{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int vertex; //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한컴바탕"/>
              </a:rPr>
              <a:t>정점의 번호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struct </a:t>
            </a: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GraphNode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*link;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} </a:t>
            </a: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GraphNode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;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한컴바탕"/>
              </a:rPr>
              <a:t> 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typedef struct </a:t>
            </a: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GraphType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{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int n; //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한컴바탕"/>
              </a:rPr>
              <a:t>정점의 </a:t>
            </a:r>
            <a:r>
              <a:rPr kumimoji="0" lang="ko-KR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한컴바탕"/>
              </a:rPr>
              <a:t>갯수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GraphNode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*</a:t>
            </a: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adj_list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[10];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} </a:t>
            </a: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GraphType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한컴바탕"/>
              </a:rPr>
              <a:t>;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한컴바탕"/>
              </a:rPr>
              <a:t> 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한컴바탕"/>
              </a:rPr>
              <a:t> 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5" name="_x175295624">
            <a:extLst>
              <a:ext uri="{FF2B5EF4-FFF2-40B4-BE49-F238E27FC236}">
                <a16:creationId xmlns:a16="http://schemas.microsoft.com/office/drawing/2014/main" id="{169A4D9F-2396-DA0D-9110-AF12E158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061" y="2526716"/>
            <a:ext cx="3950677" cy="295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C3BEF3A-2BC9-5F8C-AB24-6B4D3A69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24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한컴바탕"/>
              </a:rPr>
              <a:t>  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한컴바탕"/>
              </a:rPr>
              <a:t>  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86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6CDDB-8804-BC39-1627-4D49F646A756}"/>
              </a:ext>
            </a:extLst>
          </p:cNvPr>
          <p:cNvSpPr/>
          <p:nvPr/>
        </p:nvSpPr>
        <p:spPr>
          <a:xfrm>
            <a:off x="7385538" y="703385"/>
            <a:ext cx="738554" cy="55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769B3D-F6D3-F9DC-82D8-26FB1CC995EC}"/>
              </a:ext>
            </a:extLst>
          </p:cNvPr>
          <p:cNvSpPr/>
          <p:nvPr/>
        </p:nvSpPr>
        <p:spPr>
          <a:xfrm>
            <a:off x="7385538" y="1254369"/>
            <a:ext cx="738554" cy="55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3E0CDD-1C15-A443-BA64-59CEB6266FF6}"/>
              </a:ext>
            </a:extLst>
          </p:cNvPr>
          <p:cNvSpPr/>
          <p:nvPr/>
        </p:nvSpPr>
        <p:spPr>
          <a:xfrm>
            <a:off x="7385538" y="1805353"/>
            <a:ext cx="738554" cy="55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AB437D-EBEB-A687-159F-3880ACCD0E2F}"/>
              </a:ext>
            </a:extLst>
          </p:cNvPr>
          <p:cNvSpPr/>
          <p:nvPr/>
        </p:nvSpPr>
        <p:spPr>
          <a:xfrm>
            <a:off x="7385538" y="2356337"/>
            <a:ext cx="738554" cy="55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C9F3DB-9AA5-ACB6-A898-C1922B82E244}"/>
              </a:ext>
            </a:extLst>
          </p:cNvPr>
          <p:cNvSpPr/>
          <p:nvPr/>
        </p:nvSpPr>
        <p:spPr>
          <a:xfrm>
            <a:off x="7385538" y="2907321"/>
            <a:ext cx="738554" cy="55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3CE1D1-5347-4E69-3537-038EEF511C0C}"/>
              </a:ext>
            </a:extLst>
          </p:cNvPr>
          <p:cNvSpPr/>
          <p:nvPr/>
        </p:nvSpPr>
        <p:spPr>
          <a:xfrm>
            <a:off x="7385538" y="3458305"/>
            <a:ext cx="738554" cy="55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9580EE-E55B-FD15-F0E0-5B6E55F403AB}"/>
              </a:ext>
            </a:extLst>
          </p:cNvPr>
          <p:cNvSpPr/>
          <p:nvPr/>
        </p:nvSpPr>
        <p:spPr>
          <a:xfrm>
            <a:off x="2630658" y="703385"/>
            <a:ext cx="738554" cy="55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AEA527-412D-7250-92EC-F2995854DC6E}"/>
              </a:ext>
            </a:extLst>
          </p:cNvPr>
          <p:cNvSpPr/>
          <p:nvPr/>
        </p:nvSpPr>
        <p:spPr>
          <a:xfrm>
            <a:off x="3894193" y="703385"/>
            <a:ext cx="738554" cy="55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EB96B2-0268-B98F-60C7-259CFA83EA5D}"/>
              </a:ext>
            </a:extLst>
          </p:cNvPr>
          <p:cNvSpPr/>
          <p:nvPr/>
        </p:nvSpPr>
        <p:spPr>
          <a:xfrm>
            <a:off x="5157728" y="703385"/>
            <a:ext cx="738554" cy="55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D0337F3-4C2B-5CB6-09D5-CF2AD6850D4B}"/>
              </a:ext>
            </a:extLst>
          </p:cNvPr>
          <p:cNvCxnSpPr/>
          <p:nvPr/>
        </p:nvCxnSpPr>
        <p:spPr>
          <a:xfrm>
            <a:off x="3241964" y="914400"/>
            <a:ext cx="6522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4D87AB2-80CB-E746-6EDB-AF4EE85C39F9}"/>
              </a:ext>
            </a:extLst>
          </p:cNvPr>
          <p:cNvCxnSpPr>
            <a:endCxn id="14" idx="1"/>
          </p:cNvCxnSpPr>
          <p:nvPr/>
        </p:nvCxnSpPr>
        <p:spPr>
          <a:xfrm>
            <a:off x="4505498" y="914400"/>
            <a:ext cx="652230" cy="64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48B3A5E-506A-B1A3-3C1E-196128ADEE67}"/>
              </a:ext>
            </a:extLst>
          </p:cNvPr>
          <p:cNvCxnSpPr>
            <a:endCxn id="14" idx="3"/>
          </p:cNvCxnSpPr>
          <p:nvPr/>
        </p:nvCxnSpPr>
        <p:spPr>
          <a:xfrm flipH="1">
            <a:off x="5896282" y="978877"/>
            <a:ext cx="18179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A51BB9-66EA-AEC2-BCF8-658715A166FD}"/>
              </a:ext>
            </a:extLst>
          </p:cNvPr>
          <p:cNvGrpSpPr/>
          <p:nvPr/>
        </p:nvGrpSpPr>
        <p:grpSpPr>
          <a:xfrm>
            <a:off x="2991764" y="280800"/>
            <a:ext cx="2661120" cy="517320"/>
            <a:chOff x="2991764" y="280800"/>
            <a:chExt cx="2661120" cy="51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709BB58-B45F-5046-B2EC-02E3935B51C6}"/>
                    </a:ext>
                  </a:extLst>
                </p14:cNvPr>
                <p14:cNvContentPartPr/>
                <p14:nvPr/>
              </p14:nvContentPartPr>
              <p14:xfrm>
                <a:off x="3049004" y="280800"/>
                <a:ext cx="2603880" cy="5173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709BB58-B45F-5046-B2EC-02E3935B51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40004" y="272160"/>
                  <a:ext cx="262152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8734287-56CE-AD19-1463-11E8BC2C8159}"/>
                    </a:ext>
                  </a:extLst>
                </p14:cNvPr>
                <p14:cNvContentPartPr/>
                <p14:nvPr/>
              </p14:nvContentPartPr>
              <p14:xfrm>
                <a:off x="2991764" y="498600"/>
                <a:ext cx="252000" cy="2113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8734287-56CE-AD19-1463-11E8BC2C81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2764" y="489600"/>
                  <a:ext cx="26964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0545683C-A635-404A-61C3-05DBBC38507B}"/>
                  </a:ext>
                </a:extLst>
              </p14:cNvPr>
              <p14:cNvContentPartPr/>
              <p14:nvPr/>
            </p14:nvContentPartPr>
            <p14:xfrm>
              <a:off x="5419964" y="3640320"/>
              <a:ext cx="360" cy="36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0545683C-A635-404A-61C3-05DBBC3850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10964" y="3631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55C7FACB-F7ED-E242-F726-56ACF16ABC42}"/>
                  </a:ext>
                </a:extLst>
              </p14:cNvPr>
              <p14:cNvContentPartPr/>
              <p14:nvPr/>
            </p14:nvContentPartPr>
            <p14:xfrm>
              <a:off x="3108404" y="5053320"/>
              <a:ext cx="14040" cy="1728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55C7FACB-F7ED-E242-F726-56ACF16ABC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9404" y="5044680"/>
                <a:ext cx="31680" cy="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000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2B1B5-A68A-C2F8-501E-AA2285241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5815"/>
            <a:ext cx="10515600" cy="5661148"/>
          </a:xfrm>
        </p:spPr>
        <p:txBody>
          <a:bodyPr/>
          <a:lstStyle/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2. (1)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번의 결과로 그래프가 앞의 구조체를 이용한 인접 리스트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원형 리스트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로 표현되어 있을 때 리스트의 가장 뒤에 새로운 간선을 입력하는 다음의 함수를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완성하시오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그리고 교과서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375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쪽의 프로그램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10.2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에서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insert_edge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대신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insert_edge_last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를 </a:t>
            </a:r>
            <a:r>
              <a:rPr lang="ko-KR" altLang="en-US" sz="1800" b="1" kern="0" dirty="0">
                <a:solidFill>
                  <a:srgbClr val="000000"/>
                </a:solidFill>
                <a:latin typeface="한컴바탕"/>
                <a:ea typeface="한컴바탕"/>
              </a:rPr>
              <a:t>이용하여 프로그램을 </a:t>
            </a:r>
            <a:r>
              <a:rPr lang="ko-KR" altLang="en-US" sz="1800" b="1" kern="0" dirty="0" err="1">
                <a:solidFill>
                  <a:srgbClr val="000000"/>
                </a:solidFill>
                <a:latin typeface="한컴바탕"/>
                <a:ea typeface="한컴바탕"/>
              </a:rPr>
              <a:t>완성하시오</a:t>
            </a:r>
            <a:r>
              <a:rPr lang="en-US" altLang="ko-KR" sz="1800" b="1" kern="0" dirty="0">
                <a:solidFill>
                  <a:srgbClr val="000000"/>
                </a:solidFill>
                <a:latin typeface="한컴바탕"/>
                <a:ea typeface="한컴바탕"/>
              </a:rPr>
              <a:t>.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void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insert_edge_last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GraphType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*g, int u, int v)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{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// u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에서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v, v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에서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u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의 간선을 입력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}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7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2E09651-1C28-0471-05FB-BE489B814735}"/>
                  </a:ext>
                </a:extLst>
              </p14:cNvPr>
              <p14:cNvContentPartPr/>
              <p14:nvPr/>
            </p14:nvContentPartPr>
            <p14:xfrm>
              <a:off x="1878284" y="3334680"/>
              <a:ext cx="360" cy="68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2E09651-1C28-0471-05FB-BE489B8147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9284" y="3325680"/>
                <a:ext cx="180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C95B1FC-3D68-54C7-7476-3737D1D0CF20}"/>
                  </a:ext>
                </a:extLst>
              </p14:cNvPr>
              <p14:cNvContentPartPr/>
              <p14:nvPr/>
            </p14:nvContentPartPr>
            <p14:xfrm>
              <a:off x="2930889" y="3540046"/>
              <a:ext cx="3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C95B1FC-3D68-54C7-7476-3737D1D0CF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1889" y="353140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E05BE13-8DD2-FA35-B439-A35900A56E6A}"/>
              </a:ext>
            </a:extLst>
          </p:cNvPr>
          <p:cNvSpPr txBox="1"/>
          <p:nvPr/>
        </p:nvSpPr>
        <p:spPr>
          <a:xfrm>
            <a:off x="844062" y="806013"/>
            <a:ext cx="9847384" cy="470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3. (1)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번 결과의 그래프 내용을 출력하는 다음의 함수를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완성하시오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</a:p>
          <a:p>
            <a:pPr marL="342900" marR="0" indent="-34290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indent="-34290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void </a:t>
            </a:r>
            <a:r>
              <a:rPr lang="en-US" altLang="ko-KR" sz="2000" b="1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print_adj_list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en-US" altLang="ko-KR" sz="2000" b="1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GraphType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*g, int n)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indent="-34290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{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indent="-34290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//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그래프에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n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개의 정점이 있다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indent="-34290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}</a:t>
            </a:r>
          </a:p>
          <a:p>
            <a:pPr marL="342900" marR="0" indent="-34290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b="1" kern="0" dirty="0">
              <a:solidFill>
                <a:srgbClr val="000000"/>
              </a:solidFill>
              <a:latin typeface="한컴바탕"/>
            </a:endParaRPr>
          </a:p>
          <a:p>
            <a:pPr marL="342900" marR="0" indent="-34290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solidFill>
                  <a:srgbClr val="000000"/>
                </a:solidFill>
                <a:latin typeface="한컴바탕"/>
              </a:rPr>
              <a:t>//</a:t>
            </a:r>
            <a:r>
              <a:rPr lang="ko-KR" altLang="en-US" sz="2000" b="1" kern="0" dirty="0">
                <a:solidFill>
                  <a:srgbClr val="000000"/>
                </a:solidFill>
                <a:latin typeface="한컴바탕"/>
              </a:rPr>
              <a:t>결과</a:t>
            </a:r>
            <a:endParaRPr lang="en-US" altLang="ko-KR" sz="2000" b="1" kern="0" dirty="0">
              <a:solidFill>
                <a:srgbClr val="000000"/>
              </a:solidFill>
              <a:latin typeface="한컴바탕"/>
            </a:endParaRPr>
          </a:p>
          <a:p>
            <a:pPr marL="342900" marR="0" indent="-34290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solidFill>
                  <a:srgbClr val="000000"/>
                </a:solidFill>
                <a:latin typeface="한컴바탕"/>
              </a:rPr>
              <a:t>// </a:t>
            </a:r>
            <a:r>
              <a:rPr lang="ko-KR" altLang="en-US" sz="2000" b="1" kern="0" dirty="0">
                <a:solidFill>
                  <a:srgbClr val="000000"/>
                </a:solidFill>
                <a:latin typeface="한컴바탕"/>
              </a:rPr>
              <a:t>정점 </a:t>
            </a:r>
            <a:r>
              <a:rPr lang="en-US" altLang="ko-KR" sz="2000" b="1" kern="0" dirty="0">
                <a:solidFill>
                  <a:srgbClr val="000000"/>
                </a:solidFill>
                <a:latin typeface="한컴바탕"/>
              </a:rPr>
              <a:t>0</a:t>
            </a:r>
            <a:r>
              <a:rPr lang="ko-KR" altLang="en-US" sz="2000" b="1" kern="0" dirty="0">
                <a:solidFill>
                  <a:srgbClr val="000000"/>
                </a:solidFill>
                <a:latin typeface="한컴바탕"/>
              </a:rPr>
              <a:t>의 인접리스트 </a:t>
            </a:r>
            <a:r>
              <a:rPr lang="en-US" altLang="ko-KR" sz="2000" b="1" kern="0" dirty="0">
                <a:solidFill>
                  <a:srgbClr val="000000"/>
                </a:solidFill>
                <a:latin typeface="한컴바탕"/>
              </a:rPr>
              <a:t>-&gt; 1 -&gt; 2 -&gt;3</a:t>
            </a:r>
          </a:p>
          <a:p>
            <a:pPr marL="342900" marR="0" indent="-34290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solidFill>
                  <a:srgbClr val="000000"/>
                </a:solidFill>
                <a:latin typeface="한컴바탕"/>
              </a:rPr>
              <a:t>// </a:t>
            </a:r>
            <a:r>
              <a:rPr lang="ko-KR" altLang="en-US" sz="2000" b="1" kern="0" dirty="0">
                <a:solidFill>
                  <a:srgbClr val="000000"/>
                </a:solidFill>
                <a:latin typeface="한컴바탕"/>
              </a:rPr>
              <a:t>정점 </a:t>
            </a:r>
            <a:r>
              <a:rPr lang="en-US" altLang="ko-KR" sz="2000" b="1" kern="0" dirty="0">
                <a:solidFill>
                  <a:srgbClr val="000000"/>
                </a:solidFill>
                <a:latin typeface="한컴바탕"/>
              </a:rPr>
              <a:t>1</a:t>
            </a:r>
            <a:r>
              <a:rPr lang="ko-KR" altLang="en-US" sz="2000" b="1" kern="0" dirty="0">
                <a:solidFill>
                  <a:srgbClr val="000000"/>
                </a:solidFill>
                <a:latin typeface="한컴바탕"/>
              </a:rPr>
              <a:t>의 인접리스트 </a:t>
            </a:r>
            <a:r>
              <a:rPr lang="en-US" altLang="ko-KR" sz="2000" b="1" kern="0" dirty="0">
                <a:solidFill>
                  <a:srgbClr val="000000"/>
                </a:solidFill>
                <a:latin typeface="한컴바탕"/>
              </a:rPr>
              <a:t>-&gt; 0 -&gt; 4</a:t>
            </a:r>
          </a:p>
          <a:p>
            <a:pPr marL="342900" marR="0" indent="-34290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solidFill>
                  <a:srgbClr val="000000"/>
                </a:solidFill>
                <a:latin typeface="한컴바탕"/>
              </a:rPr>
              <a:t>// …..</a:t>
            </a:r>
          </a:p>
          <a:p>
            <a:pPr marL="342900" marR="0" indent="-34290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solidFill>
                  <a:srgbClr val="000000"/>
                </a:solidFill>
                <a:latin typeface="한컴바탕"/>
              </a:rPr>
              <a:t>// </a:t>
            </a:r>
            <a:r>
              <a:rPr lang="ko-KR" altLang="en-US" sz="2000" b="1" kern="0" dirty="0">
                <a:solidFill>
                  <a:srgbClr val="000000"/>
                </a:solidFill>
                <a:latin typeface="한컴바탕"/>
              </a:rPr>
              <a:t>정점 </a:t>
            </a:r>
            <a:r>
              <a:rPr lang="en-US" altLang="ko-KR" sz="2000" b="1" kern="0" dirty="0">
                <a:solidFill>
                  <a:srgbClr val="000000"/>
                </a:solidFill>
                <a:latin typeface="한컴바탕"/>
              </a:rPr>
              <a:t>5</a:t>
            </a:r>
            <a:r>
              <a:rPr lang="ko-KR" altLang="en-US" sz="2000" b="1" kern="0" dirty="0">
                <a:solidFill>
                  <a:srgbClr val="000000"/>
                </a:solidFill>
                <a:latin typeface="한컴바탕"/>
              </a:rPr>
              <a:t>의 인접 리스트 </a:t>
            </a:r>
            <a:r>
              <a:rPr lang="en-US" altLang="ko-KR" sz="2000" b="1" kern="0" dirty="0">
                <a:solidFill>
                  <a:srgbClr val="000000"/>
                </a:solidFill>
                <a:latin typeface="한컴바탕"/>
              </a:rPr>
              <a:t>-&gt; 2 -&gt; 3 -&gt; 4</a:t>
            </a:r>
          </a:p>
        </p:txBody>
      </p:sp>
    </p:spTree>
    <p:extLst>
      <p:ext uri="{BB962C8B-B14F-4D97-AF65-F5344CB8AC3E}">
        <p14:creationId xmlns:p14="http://schemas.microsoft.com/office/powerpoint/2010/main" val="151407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DAA81-695A-3887-8E29-7D618A851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585"/>
            <a:ext cx="10515600" cy="577837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4. 384</a:t>
            </a:r>
            <a:r>
              <a:rPr lang="ko-KR" altLang="en-US" dirty="0"/>
              <a:t>쪽의 </a:t>
            </a:r>
            <a:r>
              <a:rPr lang="en-US" altLang="ko-KR" dirty="0" err="1"/>
              <a:t>dfs_list</a:t>
            </a:r>
            <a:r>
              <a:rPr lang="en-US" altLang="ko-KR" dirty="0"/>
              <a:t> </a:t>
            </a:r>
            <a:r>
              <a:rPr lang="ko-KR" altLang="en-US" dirty="0"/>
              <a:t>함수를 수정하여 </a:t>
            </a:r>
            <a:r>
              <a:rPr lang="en-US" altLang="ko-KR" dirty="0"/>
              <a:t>(2)</a:t>
            </a:r>
            <a:r>
              <a:rPr lang="ko-KR" altLang="en-US" dirty="0"/>
              <a:t>번 결과로 만들어진 인접 리스트에서  </a:t>
            </a:r>
            <a:r>
              <a:rPr lang="en-US" altLang="ko-KR" dirty="0" err="1"/>
              <a:t>dfs_list</a:t>
            </a:r>
            <a:r>
              <a:rPr lang="ko-KR" altLang="en-US" dirty="0"/>
              <a:t>가 올바르게 동작하게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방문 순서가 </a:t>
            </a:r>
            <a:r>
              <a:rPr lang="en-US" altLang="ko-KR" dirty="0"/>
              <a:t>0 -&gt; 1 -&gt; 4 -&gt; 2 -&gt; 3 -&gt; 5  </a:t>
            </a:r>
            <a:r>
              <a:rPr lang="ko-KR" altLang="en-US" dirty="0"/>
              <a:t>가 </a:t>
            </a:r>
            <a:r>
              <a:rPr lang="ko-KR" altLang="en-US"/>
              <a:t>되는지 확인 하시오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74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278</Words>
  <Application>Microsoft Office PowerPoint</Application>
  <PresentationFormat>와이드스크린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한컴바탕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홍동권</dc:creator>
  <cp:lastModifiedBy>홍동권</cp:lastModifiedBy>
  <cp:revision>2</cp:revision>
  <dcterms:created xsi:type="dcterms:W3CDTF">2022-10-30T05:22:14Z</dcterms:created>
  <dcterms:modified xsi:type="dcterms:W3CDTF">2022-10-30T05:45:02Z</dcterms:modified>
</cp:coreProperties>
</file>