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0434e991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0434e99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06b87693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06b876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encar_*.csv	중고차정보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evorkr_*.csv	정부지원금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charging_station_*.xml	충전소정보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32a764fc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32a764f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0434e967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90434e9676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0434e96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0434e96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tat.molit.go.kr/portal/cate/statFileView.do?hRsId=58&amp;hFormId=5" TargetMode="External"/><Relationship Id="rId4" Type="http://schemas.openxmlformats.org/officeDocument/2006/relationships/hyperlink" Target="https://www.ev.or.kr/portal/buyersGuide/incenTive?pMENUMST_ID=21549" TargetMode="External"/><Relationship Id="rId5" Type="http://schemas.openxmlformats.org/officeDocument/2006/relationships/hyperlink" Target="https://data.go.kr/data/3068728/openapi.d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838200" y="3968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class EvCar():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  manufacturer #현대자동차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  model #아이오닉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  body_style #세단, 쿠페, 스포츠카, SUV, 해치백, 왜건, 컨버터블, RV, 벤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  size #경형, 소형, 준중형, 중형, 대형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  mileage #6.3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  trim #HP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  year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class OldEvCar():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  km #12000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  location #서울특별시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class GovernmentSupport():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  manufacturer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  model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  trim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  subsidy_gov #650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  subsidy_local #650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class RegistrationStatus():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  year_month #2020.07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  fuel #휘발유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   number #120000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class ChargingStation():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idx="4294967295"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데이터 수집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074875" y="1926003"/>
            <a:ext cx="2525700" cy="16458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공공데이터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(공공데이터포털)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4503875" y="1926003"/>
            <a:ext cx="2525700" cy="16458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웹크롤링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(엔카, 네이버자동차, 저공해차통합누리집)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7932875" y="1926003"/>
            <a:ext cx="2525700" cy="16458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1074871" y="4144450"/>
            <a:ext cx="9383700" cy="781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Redis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7" name="Google Shape;197;p22"/>
          <p:cNvCxnSpPr>
            <a:stCxn id="193" idx="2"/>
            <a:endCxn id="196" idx="0"/>
          </p:cNvCxnSpPr>
          <p:nvPr/>
        </p:nvCxnSpPr>
        <p:spPr>
          <a:xfrm>
            <a:off x="2337725" y="3571803"/>
            <a:ext cx="342900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2"/>
          <p:cNvCxnSpPr>
            <a:stCxn id="194" idx="2"/>
            <a:endCxn id="196" idx="0"/>
          </p:cNvCxnSpPr>
          <p:nvPr/>
        </p:nvCxnSpPr>
        <p:spPr>
          <a:xfrm>
            <a:off x="5766725" y="3571803"/>
            <a:ext cx="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2"/>
          <p:cNvCxnSpPr>
            <a:stCxn id="195" idx="2"/>
            <a:endCxn id="196" idx="0"/>
          </p:cNvCxnSpPr>
          <p:nvPr/>
        </p:nvCxnSpPr>
        <p:spPr>
          <a:xfrm flipH="1">
            <a:off x="5766725" y="3571803"/>
            <a:ext cx="342900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838200" y="3968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redis key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extraxt_encar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extraxt_</a:t>
            </a:r>
            <a:r>
              <a:rPr lang="ko-KR"/>
              <a:t>evorkr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extract_reg_status_fuel</a:t>
            </a:r>
            <a:r>
              <a:rPr lang="ko-KR"/>
              <a:t>_2020_05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주 기능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국내 전기차 및 내연기관차 보급 현황 및 추세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모델별 전기차 구매가 및 보조금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모델별 중고가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전기충전소 현황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전기차 관련 뉴스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데이터 수집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838200" y="1444625"/>
            <a:ext cx="10515600" cy="51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639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70"/>
              <a:buAutoNum type="arabicPeriod"/>
            </a:pPr>
            <a:r>
              <a:rPr lang="ko-KR" sz="2170"/>
              <a:t>국내 전기차 및 내연기관차 보급 현황</a:t>
            </a:r>
            <a:endParaRPr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ko-KR" sz="2170"/>
              <a:t> -&gt; </a:t>
            </a:r>
            <a:r>
              <a:rPr lang="ko-KR" sz="21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http://stat.molit.go.kr/portal/cate/statFileView.do?hRsId=58&amp;hFormId=5</a:t>
            </a:r>
            <a:r>
              <a:rPr lang="ko-KR" sz="2170"/>
              <a:t> </a:t>
            </a:r>
            <a:endParaRPr sz="2170"/>
          </a:p>
          <a:p>
            <a:pPr indent="45720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ko-KR" sz="2170"/>
              <a:t>2020년_07월_자동차_등록자료_통계.xlsx</a:t>
            </a:r>
            <a:endParaRPr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ko-KR" sz="2170"/>
              <a:t> -&gt; 연도별 증가 추이</a:t>
            </a:r>
            <a:endParaRPr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ko-KR" sz="2170"/>
              <a:t> -&gt; ** 자동 다운로드 하도록 **</a:t>
            </a:r>
            <a:endParaRPr sz="2170"/>
          </a:p>
          <a:p>
            <a:pPr indent="-36639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170"/>
              <a:buAutoNum type="arabicPeriod"/>
            </a:pPr>
            <a:r>
              <a:rPr lang="ko-KR" sz="2170"/>
              <a:t>출시된 전기차 정보 및 보조금</a:t>
            </a:r>
            <a:endParaRPr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ko-KR" sz="2170"/>
              <a:t> -&gt;</a:t>
            </a:r>
            <a:r>
              <a:rPr lang="ko-KR" sz="2170" u="sng">
                <a:solidFill>
                  <a:schemeClr val="hlink"/>
                </a:solidFill>
                <a:hlinkClick r:id="rId4"/>
              </a:rPr>
              <a:t>https://www.ev.or.kr/portal/buyersGuide/incenTive?pMENUMST_ID=21549</a:t>
            </a:r>
            <a:endParaRPr sz="2170"/>
          </a:p>
          <a:p>
            <a:pPr indent="-36639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170"/>
              <a:buAutoNum type="arabicPeriod"/>
            </a:pPr>
            <a:r>
              <a:rPr lang="ko-KR" sz="2170"/>
              <a:t>모델별 전기차 판매 현황</a:t>
            </a:r>
            <a:endParaRPr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ko-KR" sz="2170"/>
              <a:t> -&gt; ??</a:t>
            </a:r>
            <a:endParaRPr sz="2170"/>
          </a:p>
          <a:p>
            <a:pPr indent="-36639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170"/>
              <a:buAutoNum type="arabicPeriod"/>
            </a:pPr>
            <a:r>
              <a:rPr lang="ko-KR" sz="2170"/>
              <a:t>국내 전기충전소 현황</a:t>
            </a:r>
            <a:endParaRPr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ko-KR" sz="2170"/>
              <a:t> -&gt; </a:t>
            </a:r>
            <a:r>
              <a:rPr b="1" i="0" lang="ko-KR" sz="2170" u="sng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전기차 충전소 운영정보 </a:t>
            </a:r>
            <a:endParaRPr b="1" i="0" sz="2170" u="none" strike="noStrik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639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170"/>
              <a:buAutoNum type="arabicPeriod"/>
            </a:pPr>
            <a:r>
              <a:rPr lang="ko-KR" sz="2170"/>
              <a:t>전기차 관련 뉴스</a:t>
            </a:r>
            <a:endParaRPr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ko-KR" sz="2170"/>
              <a:t> -&gt;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데이터 변환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ko-KR" sz="2170"/>
              <a:t>각 모델 규격에 맞는 데이터로 변환</a:t>
            </a:r>
            <a:endParaRPr sz="217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170"/>
              <a:t>어떻게 할것인가..</a:t>
            </a:r>
            <a:endParaRPr sz="217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70"/>
          </a:p>
          <a:p>
            <a:pPr indent="-36639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170"/>
              <a:buAutoNum type="arabicPeriod"/>
            </a:pPr>
            <a:r>
              <a:rPr lang="ko-KR" sz="2170"/>
              <a:t>redis에 저장후, transform 단계에서 읽어간다???</a:t>
            </a:r>
            <a:endParaRPr sz="217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개발환경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Pandas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ELK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PostgreSQL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Spark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Redit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Extract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 크롤링 -&gt; Selenium, BeautifulSoup, Pandas -&gt; Redis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 xls 파일 -&gt; Pandas -&gt; Redis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Transform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Load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817729" y="1140192"/>
            <a:ext cx="1464900" cy="9678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817729" y="2842779"/>
            <a:ext cx="1464900" cy="9678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817729" y="4545367"/>
            <a:ext cx="1464900" cy="9678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3608625" y="1140200"/>
            <a:ext cx="1369800" cy="4373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 Server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8" name="Google Shape;128;p20"/>
          <p:cNvCxnSpPr/>
          <p:nvPr/>
        </p:nvCxnSpPr>
        <p:spPr>
          <a:xfrm>
            <a:off x="2264025" y="1354275"/>
            <a:ext cx="13263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/>
          <p:nvPr/>
        </p:nvCxnSpPr>
        <p:spPr>
          <a:xfrm rot="10800000">
            <a:off x="2242275" y="1808800"/>
            <a:ext cx="13698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0"/>
          <p:cNvSpPr txBox="1"/>
          <p:nvPr/>
        </p:nvSpPr>
        <p:spPr>
          <a:xfrm>
            <a:off x="2516925" y="1040175"/>
            <a:ext cx="857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516925" y="1808800"/>
            <a:ext cx="857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Respons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2" name="Google Shape;132;p20"/>
          <p:cNvCxnSpPr/>
          <p:nvPr/>
        </p:nvCxnSpPr>
        <p:spPr>
          <a:xfrm>
            <a:off x="2264025" y="3106875"/>
            <a:ext cx="13263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/>
          <p:nvPr/>
        </p:nvCxnSpPr>
        <p:spPr>
          <a:xfrm rot="10800000">
            <a:off x="2242275" y="3561400"/>
            <a:ext cx="13698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0"/>
          <p:cNvSpPr txBox="1"/>
          <p:nvPr/>
        </p:nvSpPr>
        <p:spPr>
          <a:xfrm>
            <a:off x="2516925" y="2792775"/>
            <a:ext cx="857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2516925" y="3561400"/>
            <a:ext cx="857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Respons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>
            <a:off x="2282475" y="4802000"/>
            <a:ext cx="13263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0"/>
          <p:cNvCxnSpPr/>
          <p:nvPr/>
        </p:nvCxnSpPr>
        <p:spPr>
          <a:xfrm rot="10800000">
            <a:off x="2260725" y="5256525"/>
            <a:ext cx="13698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0"/>
          <p:cNvSpPr txBox="1"/>
          <p:nvPr/>
        </p:nvSpPr>
        <p:spPr>
          <a:xfrm>
            <a:off x="2535375" y="4487900"/>
            <a:ext cx="857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2535375" y="5256525"/>
            <a:ext cx="857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Respons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0" name="Google Shape;140;p20"/>
          <p:cNvCxnSpPr/>
          <p:nvPr/>
        </p:nvCxnSpPr>
        <p:spPr>
          <a:xfrm>
            <a:off x="7322775" y="4899525"/>
            <a:ext cx="13263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0"/>
          <p:cNvCxnSpPr/>
          <p:nvPr/>
        </p:nvCxnSpPr>
        <p:spPr>
          <a:xfrm rot="10800000">
            <a:off x="7301025" y="5354050"/>
            <a:ext cx="13698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 txBox="1"/>
          <p:nvPr/>
        </p:nvSpPr>
        <p:spPr>
          <a:xfrm>
            <a:off x="7575675" y="4585425"/>
            <a:ext cx="857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7575675" y="5354050"/>
            <a:ext cx="857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Respons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8652374" y="1135975"/>
            <a:ext cx="1369800" cy="781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ETL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8652374" y="2267075"/>
            <a:ext cx="1369800" cy="781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ELK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8652374" y="3501338"/>
            <a:ext cx="1369800" cy="781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8652374" y="4735625"/>
            <a:ext cx="1369800" cy="781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0"/>
          <p:cNvCxnSpPr/>
          <p:nvPr/>
        </p:nvCxnSpPr>
        <p:spPr>
          <a:xfrm>
            <a:off x="7304325" y="1299300"/>
            <a:ext cx="13263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0"/>
          <p:cNvCxnSpPr/>
          <p:nvPr/>
        </p:nvCxnSpPr>
        <p:spPr>
          <a:xfrm rot="10800000">
            <a:off x="7282575" y="1753825"/>
            <a:ext cx="13698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0"/>
          <p:cNvSpPr txBox="1"/>
          <p:nvPr/>
        </p:nvSpPr>
        <p:spPr>
          <a:xfrm>
            <a:off x="7557225" y="985200"/>
            <a:ext cx="857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7557225" y="1753825"/>
            <a:ext cx="857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Respons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2" name="Google Shape;152;p20"/>
          <p:cNvCxnSpPr/>
          <p:nvPr/>
        </p:nvCxnSpPr>
        <p:spPr>
          <a:xfrm>
            <a:off x="7304325" y="2430413"/>
            <a:ext cx="13263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0"/>
          <p:cNvCxnSpPr/>
          <p:nvPr/>
        </p:nvCxnSpPr>
        <p:spPr>
          <a:xfrm rot="10800000">
            <a:off x="7282575" y="2884938"/>
            <a:ext cx="13698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0"/>
          <p:cNvSpPr txBox="1"/>
          <p:nvPr/>
        </p:nvSpPr>
        <p:spPr>
          <a:xfrm>
            <a:off x="7557225" y="2116313"/>
            <a:ext cx="857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7557225" y="2884938"/>
            <a:ext cx="857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Respons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6" name="Google Shape;156;p20"/>
          <p:cNvCxnSpPr/>
          <p:nvPr/>
        </p:nvCxnSpPr>
        <p:spPr>
          <a:xfrm>
            <a:off x="7282575" y="3664975"/>
            <a:ext cx="13263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0"/>
          <p:cNvCxnSpPr/>
          <p:nvPr/>
        </p:nvCxnSpPr>
        <p:spPr>
          <a:xfrm rot="10800000">
            <a:off x="7260825" y="4119500"/>
            <a:ext cx="13698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0"/>
          <p:cNvSpPr txBox="1"/>
          <p:nvPr/>
        </p:nvSpPr>
        <p:spPr>
          <a:xfrm>
            <a:off x="7535475" y="3350875"/>
            <a:ext cx="857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7535475" y="4119500"/>
            <a:ext cx="857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Respons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5891025" y="1140050"/>
            <a:ext cx="1369800" cy="4373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Gateway</a:t>
            </a: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1" name="Google Shape;161;p20"/>
          <p:cNvCxnSpPr/>
          <p:nvPr/>
        </p:nvCxnSpPr>
        <p:spPr>
          <a:xfrm>
            <a:off x="4992925" y="3099425"/>
            <a:ext cx="8811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0"/>
          <p:cNvCxnSpPr/>
          <p:nvPr/>
        </p:nvCxnSpPr>
        <p:spPr>
          <a:xfrm rot="10800000">
            <a:off x="4978701" y="3553950"/>
            <a:ext cx="9099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0"/>
          <p:cNvSpPr txBox="1"/>
          <p:nvPr/>
        </p:nvSpPr>
        <p:spPr>
          <a:xfrm>
            <a:off x="4939566" y="2785325"/>
            <a:ext cx="830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4939576" y="3553950"/>
            <a:ext cx="909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Respons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2694235" y="1668815"/>
            <a:ext cx="1857375" cy="39966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수집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csv, log, json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346229" y="1668817"/>
            <a:ext cx="1464816" cy="967666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공공데이터</a:t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346229" y="3183292"/>
            <a:ext cx="1464816" cy="967666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웹크롤링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346229" y="4697768"/>
            <a:ext cx="1464816" cy="967666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5363597" y="1668815"/>
            <a:ext cx="1857375" cy="39966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가공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7827148" y="1668815"/>
            <a:ext cx="1857375" cy="39966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표현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10290699" y="1668816"/>
            <a:ext cx="1464816" cy="967666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10290699" y="3183292"/>
            <a:ext cx="1464816" cy="967666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10290699" y="4697768"/>
            <a:ext cx="1464816" cy="967666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5363400" y="115400"/>
            <a:ext cx="1857300" cy="781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적재</a:t>
            </a:r>
            <a:endParaRPr/>
          </a:p>
        </p:txBody>
      </p:sp>
      <p:cxnSp>
        <p:nvCxnSpPr>
          <p:cNvPr id="179" name="Google Shape;179;p21"/>
          <p:cNvCxnSpPr>
            <a:stCxn id="170" idx="3"/>
            <a:endCxn id="169" idx="1"/>
          </p:cNvCxnSpPr>
          <p:nvPr/>
        </p:nvCxnSpPr>
        <p:spPr>
          <a:xfrm>
            <a:off x="1811045" y="2152650"/>
            <a:ext cx="883200" cy="151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" name="Google Shape;180;p21"/>
          <p:cNvCxnSpPr>
            <a:stCxn id="171" idx="3"/>
            <a:endCxn id="169" idx="1"/>
          </p:cNvCxnSpPr>
          <p:nvPr/>
        </p:nvCxnSpPr>
        <p:spPr>
          <a:xfrm>
            <a:off x="1811045" y="3667125"/>
            <a:ext cx="883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" name="Google Shape;181;p21"/>
          <p:cNvCxnSpPr>
            <a:stCxn id="172" idx="3"/>
            <a:endCxn id="169" idx="1"/>
          </p:cNvCxnSpPr>
          <p:nvPr/>
        </p:nvCxnSpPr>
        <p:spPr>
          <a:xfrm flipH="1" rot="10800000">
            <a:off x="1811045" y="3667201"/>
            <a:ext cx="883200" cy="151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2" name="Google Shape;182;p21"/>
          <p:cNvCxnSpPr>
            <a:stCxn id="169" idx="3"/>
            <a:endCxn id="173" idx="1"/>
          </p:cNvCxnSpPr>
          <p:nvPr/>
        </p:nvCxnSpPr>
        <p:spPr>
          <a:xfrm>
            <a:off x="4551610" y="3667125"/>
            <a:ext cx="812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" name="Google Shape;183;p21"/>
          <p:cNvCxnSpPr>
            <a:stCxn id="173" idx="0"/>
            <a:endCxn id="178" idx="2"/>
          </p:cNvCxnSpPr>
          <p:nvPr/>
        </p:nvCxnSpPr>
        <p:spPr>
          <a:xfrm rot="10800000">
            <a:off x="6291984" y="896615"/>
            <a:ext cx="300" cy="77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" name="Google Shape;184;p21"/>
          <p:cNvCxnSpPr>
            <a:stCxn id="174" idx="3"/>
            <a:endCxn id="175" idx="1"/>
          </p:cNvCxnSpPr>
          <p:nvPr/>
        </p:nvCxnSpPr>
        <p:spPr>
          <a:xfrm flipH="1" rot="10800000">
            <a:off x="9684523" y="2152725"/>
            <a:ext cx="606300" cy="151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" name="Google Shape;185;p21"/>
          <p:cNvCxnSpPr>
            <a:stCxn id="174" idx="3"/>
            <a:endCxn id="176" idx="1"/>
          </p:cNvCxnSpPr>
          <p:nvPr/>
        </p:nvCxnSpPr>
        <p:spPr>
          <a:xfrm>
            <a:off x="9684523" y="3667125"/>
            <a:ext cx="60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" name="Google Shape;186;p21"/>
          <p:cNvCxnSpPr>
            <a:stCxn id="174" idx="3"/>
            <a:endCxn id="177" idx="1"/>
          </p:cNvCxnSpPr>
          <p:nvPr/>
        </p:nvCxnSpPr>
        <p:spPr>
          <a:xfrm>
            <a:off x="9684523" y="3667125"/>
            <a:ext cx="606300" cy="151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" name="Google Shape;187;p21"/>
          <p:cNvCxnSpPr>
            <a:stCxn id="178" idx="3"/>
            <a:endCxn id="174" idx="0"/>
          </p:cNvCxnSpPr>
          <p:nvPr/>
        </p:nvCxnSpPr>
        <p:spPr>
          <a:xfrm>
            <a:off x="7220700" y="506000"/>
            <a:ext cx="1535100" cy="116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