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38" r:id="rId1"/>
  </p:sldMasterIdLst>
  <p:notesMasterIdLst>
    <p:notesMasterId r:id="rId4"/>
  </p:notesMasterIdLst>
  <p:handoutMasterIdLst>
    <p:handoutMasterId r:id="rId5"/>
  </p:handoutMasterIdLst>
  <p:sldIdLst>
    <p:sldId id="2651" r:id="rId2"/>
    <p:sldId id="2652" r:id="rId3"/>
  </p:sldIdLst>
  <p:sldSz cx="6858000" cy="9906000" type="A4"/>
  <p:notesSz cx="6805613" cy="9939338"/>
  <p:embeddedFontLst>
    <p:embeddedFont>
      <p:font typeface="굴림" panose="020B0600000101010101" pitchFamily="34" charset="-127"/>
      <p:regular r:id="rId6"/>
    </p:embeddedFont>
    <p:embeddedFont>
      <p:font typeface="굴림체" panose="020B0609000101010101" pitchFamily="49" charset="-127"/>
      <p:regular r:id="rId7"/>
    </p:embeddedFont>
    <p:embeddedFont>
      <p:font typeface="맑은 고딕" panose="020B0503020000020004" pitchFamily="34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68" userDrawn="1">
          <p15:clr>
            <a:srgbClr val="A4A3A4"/>
          </p15:clr>
        </p15:guide>
        <p15:guide id="2" orient="horz" pos="3392" userDrawn="1">
          <p15:clr>
            <a:srgbClr val="A4A3A4"/>
          </p15:clr>
        </p15:guide>
        <p15:guide id="3" orient="horz" pos="625">
          <p15:clr>
            <a:srgbClr val="A4A3A4"/>
          </p15:clr>
        </p15:guide>
        <p15:guide id="4" orient="horz" pos="852" userDrawn="1">
          <p15:clr>
            <a:srgbClr val="A4A3A4"/>
          </p15:clr>
        </p15:guide>
        <p15:guide id="5" orient="horz" pos="5796">
          <p15:clr>
            <a:srgbClr val="A4A3A4"/>
          </p15:clr>
        </p15:guide>
        <p15:guide id="6" pos="2160">
          <p15:clr>
            <a:srgbClr val="A4A3A4"/>
          </p15:clr>
        </p15:guide>
        <p15:guide id="8" pos="4201">
          <p15:clr>
            <a:srgbClr val="A4A3A4"/>
          </p15:clr>
        </p15:guide>
        <p15:guide id="9" pos="3974">
          <p15:clr>
            <a:srgbClr val="A4A3A4"/>
          </p15:clr>
        </p15:guide>
        <p15:guide id="10" pos="346">
          <p15:clr>
            <a:srgbClr val="A4A3A4"/>
          </p15:clr>
        </p15:guide>
        <p15:guide id="11" orient="horz" pos="1215" userDrawn="1">
          <p15:clr>
            <a:srgbClr val="A4A3A4"/>
          </p15:clr>
        </p15:guide>
        <p15:guide id="12" pos="119" userDrawn="1">
          <p15:clr>
            <a:srgbClr val="A4A3A4"/>
          </p15:clr>
        </p15:guide>
        <p15:guide id="13" orient="horz" pos="5524">
          <p15:clr>
            <a:srgbClr val="A4A3A4"/>
          </p15:clr>
        </p15:guide>
        <p15:guide id="14" pos="164">
          <p15:clr>
            <a:srgbClr val="A4A3A4"/>
          </p15:clr>
        </p15:guide>
        <p15:guide id="15" orient="horz" pos="10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81"/>
    <a:srgbClr val="009999"/>
    <a:srgbClr val="97FA86"/>
    <a:srgbClr val="CCFFCC"/>
    <a:srgbClr val="00CC99"/>
    <a:srgbClr val="FFFF99"/>
    <a:srgbClr val="FF9933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6" autoAdjust="0"/>
    <p:restoredTop sz="85857" autoAdjust="0"/>
  </p:normalViewPr>
  <p:slideViewPr>
    <p:cSldViewPr showGuides="1">
      <p:cViewPr>
        <p:scale>
          <a:sx n="120" d="100"/>
          <a:sy n="120" d="100"/>
        </p:scale>
        <p:origin x="2792" y="-2008"/>
      </p:cViewPr>
      <p:guideLst>
        <p:guide orient="horz" pos="6068"/>
        <p:guide orient="horz" pos="3392"/>
        <p:guide orient="horz" pos="625"/>
        <p:guide orient="horz" pos="852"/>
        <p:guide orient="horz" pos="5796"/>
        <p:guide pos="2160"/>
        <p:guide pos="4201"/>
        <p:guide pos="3974"/>
        <p:guide pos="346"/>
        <p:guide orient="horz" pos="1215"/>
        <p:guide pos="119"/>
        <p:guide orient="horz" pos="5524"/>
        <p:guide pos="164"/>
        <p:guide orient="horz" pos="10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45" d="100"/>
          <a:sy n="45" d="100"/>
        </p:scale>
        <p:origin x="-1992" y="-90"/>
      </p:cViewPr>
      <p:guideLst>
        <p:guide orient="horz" pos="3129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851" cy="53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-웹윤고딕120" pitchFamily="18" charset="-127"/>
                <a:ea typeface="-웹윤고딕120" pitchFamily="18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756" y="0"/>
            <a:ext cx="2897201" cy="53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-웹윤고딕120" pitchFamily="18" charset="-127"/>
                <a:ea typeface="-웹윤고딕120" pitchFamily="18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0700"/>
            <a:ext cx="2975851" cy="4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-웹윤고딕120" pitchFamily="18" charset="-127"/>
                <a:ea typeface="-웹윤고딕120" pitchFamily="18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9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756" y="9460700"/>
            <a:ext cx="2897201" cy="4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-웹윤고딕120" pitchFamily="18" charset="-127"/>
                <a:ea typeface="-웹윤고딕120" pitchFamily="18" charset="-127"/>
              </a:defRPr>
            </a:lvl1pPr>
          </a:lstStyle>
          <a:p>
            <a:pPr>
              <a:defRPr/>
            </a:pPr>
            <a:fld id="{72C4ED21-3E66-4E2F-8FD3-40265CC825AE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875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8564" cy="49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445" y="1"/>
            <a:ext cx="2948564" cy="49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4550" y="746125"/>
            <a:ext cx="25812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2346"/>
            <a:ext cx="5444490" cy="447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9889"/>
            <a:ext cx="2948564" cy="4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445" y="9439889"/>
            <a:ext cx="2948564" cy="4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2F264C-F25A-4B30-BEB8-25DCF8EA4A3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99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4763" y="838200"/>
            <a:ext cx="6286501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078" y="216758"/>
            <a:ext cx="6253010" cy="59548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909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8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나는 어떤 사람인가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80" y="1348513"/>
            <a:ext cx="583264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문항을 읽고 둘 중 어느 쪽에 가까운지 표시하세요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가까우면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중간은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가까우면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99585"/>
              </p:ext>
            </p:extLst>
          </p:nvPr>
        </p:nvGraphicFramePr>
        <p:xfrm>
          <a:off x="538605" y="2008075"/>
          <a:ext cx="5770120" cy="7049381"/>
        </p:xfrm>
        <a:graphic>
          <a:graphicData uri="http://schemas.openxmlformats.org/drawingml/2006/table">
            <a:tbl>
              <a:tblPr firstRow="1" bandRow="1"/>
              <a:tblGrid>
                <a:gridCol w="35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5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직장 근무연수가 얼마 안 되는 직원일지라도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spc="-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지적</a:t>
                      </a:r>
                      <a:r>
                        <a:rPr lang="ko-KR" altLang="en-US" sz="1050" spc="-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능력과 학력을 인정하고 그에 상응하는 대우를 해 줘야 한다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아무리 경력과 학벌이 좋더라도 직장에서는 동일한 조건에서 누구나 허드렛일부터 차근차근 배울 필요가 있다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일과시간 외 개인적 삶의 영역에 대해서는 가능한 본인이 통제할 수 있어야 한다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직장생활을 하다 보면 상황에 따라 조직을 위해 개인의 삶이 희생될 수 밖에 없다고 생각한다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젊고 능력 있다면</a:t>
                      </a:r>
                      <a:r>
                        <a:rPr lang="ko-KR" altLang="en-US" sz="1050" spc="-100" baseline="0" dirty="0">
                          <a:latin typeface="+mn-ea"/>
                          <a:ea typeface="+mn-ea"/>
                        </a:rPr>
                        <a:t> 나이나 기수와 상관없이 언제든 승진 가능해야 한다</a:t>
                      </a:r>
                      <a:r>
                        <a:rPr lang="en-US" altLang="ko-KR" sz="1050" spc="-1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아무리 능력이 있어도 인사고과 시 연령이나 기수가 높은 사람이 먼저 승진하도록 도와주는 게 순리다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조직 운영에 위계질서와 권위는  장애가 된다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조직운영에는 위계질서와 권위가 중요하다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일하다가 부하직원이 실수하거나 잘못할 경우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spc="-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spc="-100" baseline="0" dirty="0">
                          <a:latin typeface="+mn-ea"/>
                          <a:ea typeface="+mn-ea"/>
                        </a:rPr>
                        <a:t>상사가 이를 도와서 잘 마무리 하면 된다</a:t>
                      </a:r>
                      <a:r>
                        <a:rPr lang="en-US" altLang="ko-KR" sz="1050" spc="-1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직장에서는 자신이 맡은 일은 기본적으로 스스로 꼼꼼하게 잘 마무리할 수 있어야 한다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스스로 작업한 보고서에 </a:t>
                      </a:r>
                      <a:r>
                        <a:rPr lang="ko-KR" altLang="en-US" sz="1050" spc="-100" dirty="0" err="1">
                          <a:latin typeface="+mn-ea"/>
                          <a:ea typeface="+mn-ea"/>
                        </a:rPr>
                        <a:t>오탈자가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  조금 있더라도 관리자의 승인이 없이 고객에게 전달될 수 있다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고객에게 전달되는 보고서는 회사 이름으로 나가는 것이므로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관리자가 </a:t>
                      </a:r>
                      <a:r>
                        <a:rPr lang="ko-KR" altLang="en-US" sz="1050" spc="-100" dirty="0" err="1">
                          <a:latin typeface="+mn-ea"/>
                          <a:ea typeface="+mn-ea"/>
                        </a:rPr>
                        <a:t>오탈자를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 잘 검수해서 내보내야 한다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회사에서 인간관계를 내 삶과 별개로 분리하고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일을 위해 </a:t>
                      </a:r>
                      <a:br>
                        <a:rPr lang="en-US" altLang="ko-KR" sz="1050" spc="-100" dirty="0">
                          <a:latin typeface="+mn-ea"/>
                          <a:ea typeface="+mn-ea"/>
                        </a:rPr>
                      </a:b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필요한 수준으로 협력관계를 관리하는 것이 자연스럽다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회사에서 구성원들과 인간적으로 끈끈한 관계를 유지하고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삶의 연장선상에서 비공식적 채널을 통해 그들과 소통하는 것이 자연스럽다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직장에서의 성공은 능력에 좌우되며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관계 구축은 일하는 데 선택 가능한 선택지 중 하나일 뿐이다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직장에서 성공하려면 직장에서의   인적 관계 구축 및 관리가 필수적인 요소라고 생각한다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조직을 유지하는 전통을 지키는 것도 중요하지만 환경 변화에 맞춰 조직을 바꾸는 것이 더 중요하다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변화도 중요하지만 지금의 조직을  있게 한 전통을 잘 지키는 일이 더 중요하다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 err="1">
                          <a:latin typeface="+mn-ea"/>
                          <a:ea typeface="+mn-ea"/>
                        </a:rPr>
                        <a:t>리스크를</a:t>
                      </a: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 감수하더라도 지속적으로 변화를 도모할 필요가 있다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latinLnBrk="0">
                        <a:lnSpc>
                          <a:spcPct val="130000"/>
                        </a:lnSpc>
                      </a:pPr>
                      <a:r>
                        <a:rPr lang="ko-KR" altLang="en-US" sz="1050" spc="-100" dirty="0">
                          <a:latin typeface="+mn-ea"/>
                          <a:ea typeface="+mn-ea"/>
                        </a:rPr>
                        <a:t>도전적으로 변화를 꾀하기보다는 장점을 살려 잘 하는 것이 더 중요하다</a:t>
                      </a:r>
                      <a:r>
                        <a:rPr lang="en-US" altLang="ko-KR" sz="1050" spc="-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spc="-100" dirty="0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나는 어떤 사람인가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61826"/>
              </p:ext>
            </p:extLst>
          </p:nvPr>
        </p:nvGraphicFramePr>
        <p:xfrm>
          <a:off x="538605" y="1341022"/>
          <a:ext cx="5770120" cy="7623312"/>
        </p:xfrm>
        <a:graphic>
          <a:graphicData uri="http://schemas.openxmlformats.org/drawingml/2006/table">
            <a:tbl>
              <a:tblPr firstRow="1" bandRow="1"/>
              <a:tblGrid>
                <a:gridCol w="35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5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11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현대하모니 L"/>
                          <a:ea typeface="현대하모니 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미래를 준비하기 위해 현재의 행복을 희생하는 것 보다는 지금 더 경험하고 즐기는 것이 좋다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불편을 감수하더라도 지금 더 참고 절약해서 미래를 준비하는 편이 낫다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집은 필수사항이 아니며 임대해서 사는 것이 현명하다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집은 필수사항이므로 되도록 내 소유의 집이 있어야 한다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개인사정에 따라 회식이나 단체  행사에 얼마든지 빠질 수 있다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직장인이라면 회식도 업무의 연장이므로 되도록 참석해야 한다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직장생활을 하더라도 개인의 삶이 더 중요하다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직장생활을 하는 이상 개인의 삶도 중요하지만 조직이 우선이다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신입직원이라 할지라도 업무를 수행하는 데 일의 목적과 큰 그림을 먼저 알 필요가 있다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부하직원 입장에서는 선배 직원이 시키는 일은 그 목적이나 이유를 따지기 전에 일단 수행하는 것이 맞다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업무지시를 할 때는 되도록 친절하고 구체적으로 내용을 전달해야 한다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부하직원이 스스로 일의 맥락을 파악하도록 어렴풋하더라도 방향성만 제시하면 된다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17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직장생활에서 혈연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학연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지연 보다는 능력이 더 중요하다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직장생활에서 능력도 중요하지만   혈연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학연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지연은 무시할 수 없다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직장에서 출신학교 동문 모임이 생기더라도 꼭 참석할 필요는 없다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직장에서 출신학교 동문 모임이  생기면 적극적으로 참여할 의향이  있다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부하직원의 동기부여를 위해 질책보다는 가능한 잘한 일을  칭찬해야 한다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항상 잘한 점을 칭찬하기보다는 때로 강한 피드백과 질책이 직원을 성장시키는 데 효과적이다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업무에 실수가 있더라도 인내심을 가지고 개선이 필요한 사항에 대해 직원이 이해하도록 구체적으로   피드백 해야 한다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</a:pPr>
                      <a:r>
                        <a:rPr lang="ko-KR" altLang="en-US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업무에 실수가 있으면 조금 답답하더라도 직원 스스로 깨닫도록 도와야 한다</a:t>
                      </a:r>
                      <a:r>
                        <a:rPr lang="en-US" altLang="ko-KR" sz="1050" kern="1200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1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0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      76      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25792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-웹윤고딕120" pitchFamily="18" charset="-127"/>
            <a:ea typeface="-웹윤고딕120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miter lim="800000"/>
          <a:headEnd/>
          <a:tailEnd/>
        </a:ln>
      </a:spPr>
      <a:bodyPr vert="horz" wrap="square" lIns="91427" tIns="45712" rIns="91427" bIns="45712" numCol="1" anchor="t" anchorCtr="0" compatLnSpc="1">
        <a:prstTxWarp prst="textNoShape">
          <a:avLst/>
        </a:prstTxWarp>
        <a:normAutofit/>
      </a:bodyPr>
      <a:lstStyle>
        <a:defPPr>
          <a:lnSpc>
            <a:spcPct val="150000"/>
          </a:lnSpc>
          <a:defRPr kumimoji="0" sz="11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23785</TotalTime>
  <Words>658</Words>
  <Application>Microsoft Macintosh PowerPoint</Application>
  <PresentationFormat>A4 용지(210x297mm)</PresentationFormat>
  <Paragraphs>173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Wingdings</vt:lpstr>
      <vt:lpstr>Arial</vt:lpstr>
      <vt:lpstr>맑은 고딕</vt:lpstr>
      <vt:lpstr>굴림</vt:lpstr>
      <vt:lpstr>굴림체</vt:lpstr>
      <vt:lpstr>4_Office 테마</vt:lpstr>
      <vt:lpstr>나는 어떤 사람인가? </vt:lpstr>
      <vt:lpstr>나는 어떤 사람인가? </vt:lpstr>
    </vt:vector>
  </TitlesOfParts>
  <Company>tk-fish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[교재] 17_파수닷컴_신입_M1_커뮤니케이션</dc:title>
  <dc:creator>장지영</dc:creator>
  <cp:lastModifiedBy>김지훈</cp:lastModifiedBy>
  <cp:revision>2143</cp:revision>
  <cp:lastPrinted>2013-12-23T07:28:13Z</cp:lastPrinted>
  <dcterms:created xsi:type="dcterms:W3CDTF">2004-11-03T03:57:52Z</dcterms:created>
  <dcterms:modified xsi:type="dcterms:W3CDTF">2022-04-07T04:33:23Z</dcterms:modified>
</cp:coreProperties>
</file>