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18019" r:id="rId2"/>
    <p:sldId id="24967" r:id="rId3"/>
    <p:sldId id="1782" r:id="rId4"/>
    <p:sldId id="1902" r:id="rId5"/>
    <p:sldId id="24972" r:id="rId6"/>
    <p:sldId id="24973" r:id="rId7"/>
    <p:sldId id="24974" r:id="rId8"/>
    <p:sldId id="474" r:id="rId9"/>
    <p:sldId id="24975" r:id="rId10"/>
    <p:sldId id="570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86862" autoAdjust="0"/>
  </p:normalViewPr>
  <p:slideViewPr>
    <p:cSldViewPr snapToGrid="0">
      <p:cViewPr varScale="1">
        <p:scale>
          <a:sx n="96" d="100"/>
          <a:sy n="96" d="100"/>
        </p:scale>
        <p:origin x="1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C12DE-2E25-4B6A-B468-75F8F0891C7A}" type="datetimeFigureOut">
              <a:rPr lang="ko-KR" altLang="en-US" smtClean="0"/>
              <a:t>2022. 4. 5.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01EC2-B4F0-4BF6-80EC-9BED6C1C4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1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EC5C5-03CF-43C4-8990-68C19BEC1B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4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41046-AC38-4419-94EB-30450869E7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04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3B1568-5910-4F45-ABB3-C84DDCAC36FA}"/>
              </a:ext>
            </a:extLst>
          </p:cNvPr>
          <p:cNvGrpSpPr/>
          <p:nvPr userDrawn="1"/>
        </p:nvGrpSpPr>
        <p:grpSpPr>
          <a:xfrm>
            <a:off x="-7776" y="0"/>
            <a:ext cx="9921552" cy="6858000"/>
            <a:chOff x="0" y="0"/>
            <a:chExt cx="9921552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41B515F-DA2C-4EBA-B7E1-B030BB722152}"/>
                </a:ext>
              </a:extLst>
            </p:cNvPr>
            <p:cNvSpPr/>
            <p:nvPr/>
          </p:nvSpPr>
          <p:spPr bwMode="auto">
            <a:xfrm>
              <a:off x="0" y="0"/>
              <a:ext cx="9906000" cy="685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" name="그림 4" descr="시계이(가) 표시된 사진&#10;&#10;자동 생성된 설명">
              <a:extLst>
                <a:ext uri="{FF2B5EF4-FFF2-40B4-BE49-F238E27FC236}">
                  <a16:creationId xmlns:a16="http://schemas.microsoft.com/office/drawing/2014/main" id="{3466E630-3BB6-4020-9695-FF97D974A4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5" t="7169" r="19067" b="10110"/>
            <a:stretch/>
          </p:blipFill>
          <p:spPr>
            <a:xfrm>
              <a:off x="0" y="0"/>
              <a:ext cx="9921552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16632"/>
            <a:ext cx="8543925" cy="504056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35991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81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5B14B7E-EC5D-4A48-885C-6F8F84108BFA}"/>
              </a:ext>
            </a:extLst>
          </p:cNvPr>
          <p:cNvGrpSpPr/>
          <p:nvPr userDrawn="1"/>
        </p:nvGrpSpPr>
        <p:grpSpPr>
          <a:xfrm>
            <a:off x="-7776" y="0"/>
            <a:ext cx="9921552" cy="6858000"/>
            <a:chOff x="0" y="0"/>
            <a:chExt cx="9921552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CD8CBC-0D03-4A5C-BE69-D108ED897E33}"/>
                </a:ext>
              </a:extLst>
            </p:cNvPr>
            <p:cNvSpPr/>
            <p:nvPr/>
          </p:nvSpPr>
          <p:spPr bwMode="auto">
            <a:xfrm>
              <a:off x="0" y="0"/>
              <a:ext cx="9906000" cy="685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그림 8" descr="시계이(가) 표시된 사진&#10;&#10;자동 생성된 설명">
              <a:extLst>
                <a:ext uri="{FF2B5EF4-FFF2-40B4-BE49-F238E27FC236}">
                  <a16:creationId xmlns:a16="http://schemas.microsoft.com/office/drawing/2014/main" id="{9A6F5148-2EA0-4AA6-9AEB-83CCF5B74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5" t="7169" r="19067" b="10110"/>
            <a:stretch/>
          </p:blipFill>
          <p:spPr>
            <a:xfrm>
              <a:off x="0" y="0"/>
              <a:ext cx="9921552" cy="6858000"/>
            </a:xfrm>
            <a:prstGeom prst="rect">
              <a:avLst/>
            </a:prstGeom>
          </p:spPr>
        </p:pic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50D4BB2D-5A3B-476A-8EC4-343E75DAAEA0}"/>
              </a:ext>
            </a:extLst>
          </p:cNvPr>
          <p:cNvSpPr txBox="1">
            <a:spLocks/>
          </p:cNvSpPr>
          <p:nvPr userDrawn="1"/>
        </p:nvSpPr>
        <p:spPr>
          <a:xfrm>
            <a:off x="200472" y="116632"/>
            <a:ext cx="8543925" cy="504056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7458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71721"/>
              </p:ext>
            </p:extLst>
          </p:nvPr>
        </p:nvGraphicFramePr>
        <p:xfrm>
          <a:off x="356394" y="775855"/>
          <a:ext cx="9193212" cy="5721674"/>
        </p:xfrm>
        <a:graphic>
          <a:graphicData uri="http://schemas.openxmlformats.org/drawingml/2006/table">
            <a:tbl>
              <a:tblPr/>
              <a:tblGrid>
                <a:gridCol w="58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8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9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11563">
                  <a:extLst>
                    <a:ext uri="{9D8B030D-6E8A-4147-A177-3AD203B41FA5}">
                      <a16:colId xmlns:a16="http://schemas.microsoft.com/office/drawing/2014/main" val="1290234581"/>
                    </a:ext>
                  </a:extLst>
                </a:gridCol>
                <a:gridCol w="1209170">
                  <a:extLst>
                    <a:ext uri="{9D8B030D-6E8A-4147-A177-3AD203B41FA5}">
                      <a16:colId xmlns:a16="http://schemas.microsoft.com/office/drawing/2014/main" val="2927941478"/>
                    </a:ext>
                  </a:extLst>
                </a:gridCol>
              </a:tblGrid>
              <a:tr h="564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번호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경 매 상 품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우선순위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가격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낙찰 받은 사람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낙찰가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행복한 가정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가족관계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1</a:t>
                      </a: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4000</a:t>
                      </a: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하고 싶은 것을 마음대로 할 수 있는 능력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조직이나 사회를 좌우할 수 있는 힘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권력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좋은 친구와 사랑이나 우정을 주고 받는 것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人生에서 자신의 소명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사명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을 깨닫는 것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매력적인 용모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미모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아름다움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무병장수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건강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즐거움과 기쁨을 누릴 수 있는 여가생활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2</a:t>
                      </a: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3000</a:t>
                      </a: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충실한 신앙생활 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10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부부간에 원만한 관계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4</a:t>
                      </a: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1000</a:t>
                      </a: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11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평생을 넉넉하게 살 수 있는 경제력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5</a:t>
                      </a: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500</a:t>
                      </a: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12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사회적으로 인정 받을 수 있는 명성과 인기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13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인생을 똑바로 살 수 있는 지혜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통찰력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14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인류와 사회에 기여할 수 있는 봉사정신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15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부정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부패가 없는 깨끗한 세상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정직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16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일을 통한 성취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승진 등 만족한 직장생활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3</a:t>
                      </a: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1500</a:t>
                      </a: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" name="제목 5">
            <a:extLst>
              <a:ext uri="{FF2B5EF4-FFF2-40B4-BE49-F238E27FC236}">
                <a16:creationId xmlns:a16="http://schemas.microsoft.com/office/drawing/2014/main" id="{C7649A49-7433-49D9-85F7-BDF5AE82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가치관 경매 게임</a:t>
            </a:r>
          </a:p>
        </p:txBody>
      </p:sp>
    </p:spTree>
    <p:extLst>
      <p:ext uri="{BB962C8B-B14F-4D97-AF65-F5344CB8AC3E}">
        <p14:creationId xmlns:p14="http://schemas.microsoft.com/office/powerpoint/2010/main" val="31435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Smart Followership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전략</a:t>
            </a:r>
          </a:p>
        </p:txBody>
      </p:sp>
      <p:graphicFrame>
        <p:nvGraphicFramePr>
          <p:cNvPr id="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7477"/>
              </p:ext>
            </p:extLst>
          </p:nvPr>
        </p:nvGraphicFramePr>
        <p:xfrm>
          <a:off x="497708" y="1191491"/>
          <a:ext cx="8910583" cy="5126182"/>
        </p:xfrm>
        <a:graphic>
          <a:graphicData uri="http://schemas.openxmlformats.org/drawingml/2006/table">
            <a:tbl>
              <a:tblPr/>
              <a:tblGrid>
                <a:gridCol w="2735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30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kern="1200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독립적 사고를 </a:t>
                      </a:r>
                      <a:endParaRPr kumimoji="1" lang="en-US" altLang="ko-KR" sz="1800" b="1" i="0" u="none" strike="noStrike" kern="1200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kern="1200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향상하기 위한 노력</a:t>
                      </a:r>
                      <a:endParaRPr kumimoji="1" lang="ko-KR" altLang="ko-KR" sz="1800" b="1" i="0" u="none" strike="noStrike" kern="1200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산돌고딕 M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kern="1200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091">
                <a:tc>
                  <a:txBody>
                    <a:bodyPr/>
                    <a:lstStyle/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kern="1200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적극적 행동을 </a:t>
                      </a:r>
                      <a:endParaRPr kumimoji="1" lang="en-US" altLang="ko-KR" sz="1800" b="1" i="0" u="none" strike="noStrike" kern="1200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kern="1200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하기 위한 노력</a:t>
                      </a:r>
                      <a:endParaRPr kumimoji="1" lang="ko-KR" altLang="ko-KR" sz="1800" b="1" i="0" u="none" strike="noStrike" kern="1200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kern="1200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60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CF954-59DE-4771-AA64-7752418D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여러분의 직장 내 가치관은 무엇인가요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4CFBF8B-F12A-4558-A2FB-41716AEBE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85798"/>
              </p:ext>
            </p:extLst>
          </p:nvPr>
        </p:nvGraphicFramePr>
        <p:xfrm>
          <a:off x="584200" y="1052513"/>
          <a:ext cx="8737600" cy="499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888">
                  <a:extLst>
                    <a:ext uri="{9D8B030D-6E8A-4147-A177-3AD203B41FA5}">
                      <a16:colId xmlns:a16="http://schemas.microsoft.com/office/drawing/2014/main" val="3585292063"/>
                    </a:ext>
                  </a:extLst>
                </a:gridCol>
                <a:gridCol w="5253712">
                  <a:extLst>
                    <a:ext uri="{9D8B030D-6E8A-4147-A177-3AD203B41FA5}">
                      <a16:colId xmlns:a16="http://schemas.microsoft.com/office/drawing/2014/main" val="251031126"/>
                    </a:ext>
                  </a:extLst>
                </a:gridCol>
              </a:tblGrid>
              <a:tr h="817961"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직장 내 나의 가치관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소통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485776"/>
                  </a:ext>
                </a:extLst>
              </a:tr>
              <a:tr h="1465425"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prstClr val="black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좀 더 구체적으로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소통을 통한 협업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824026"/>
                  </a:ext>
                </a:extLst>
              </a:tr>
              <a:tr h="2707850"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실행 방안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동료와 선배들과 자주 소통하도록 노력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항상 경청하는 자세를 가지도록 노력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5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32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" y="0"/>
            <a:ext cx="4253248" cy="6858000"/>
          </a:xfrm>
          <a:prstGeom prst="rect">
            <a:avLst/>
          </a:prstGeom>
          <a:solidFill>
            <a:srgbClr val="51A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0570">
              <a:defRPr/>
            </a:pPr>
            <a:endParaRPr lang="ko-KR" altLang="en-US" sz="1950" dirty="0">
              <a:solidFill>
                <a:prstClr val="white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53714" y="961046"/>
            <a:ext cx="3821679" cy="5021318"/>
            <a:chOff x="141890" y="1150883"/>
            <a:chExt cx="3527704" cy="4635062"/>
          </a:xfrm>
        </p:grpSpPr>
        <p:sp>
          <p:nvSpPr>
            <p:cNvPr id="3" name="직사각형 2"/>
            <p:cNvSpPr/>
            <p:nvPr/>
          </p:nvSpPr>
          <p:spPr>
            <a:xfrm>
              <a:off x="1877777" y="2304631"/>
              <a:ext cx="170520" cy="668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90570">
                <a:lnSpc>
                  <a:spcPct val="250000"/>
                </a:lnSpc>
                <a:defRPr/>
              </a:pPr>
              <a:endParaRPr lang="en-US" altLang="ko-KR" sz="1950" dirty="0">
                <a:solidFill>
                  <a:prstClr val="whit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1890" y="1150883"/>
              <a:ext cx="3527704" cy="46350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0570">
                <a:lnSpc>
                  <a:spcPct val="250000"/>
                </a:lnSpc>
                <a:defRPr/>
              </a:pPr>
              <a:r>
                <a:rPr lang="ko-KR" altLang="en-US" sz="1950" dirty="0">
                  <a:solidFill>
                    <a:prstClr val="white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내가 생각하는</a:t>
              </a:r>
              <a:endParaRPr lang="en-US" altLang="ko-KR" sz="1950" dirty="0">
                <a:solidFill>
                  <a:prstClr val="whit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 defTabSz="990570">
                <a:lnSpc>
                  <a:spcPct val="250000"/>
                </a:lnSpc>
                <a:defRPr/>
              </a:pPr>
              <a:r>
                <a:rPr lang="ko-KR" altLang="en-US" sz="1950" dirty="0">
                  <a:solidFill>
                    <a:prstClr val="white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조직에서의 가장 이상적인</a:t>
              </a:r>
              <a:endParaRPr lang="en-US" altLang="ko-KR" sz="1950" dirty="0">
                <a:solidFill>
                  <a:prstClr val="whit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 defTabSz="990570">
                <a:lnSpc>
                  <a:spcPct val="250000"/>
                </a:lnSpc>
                <a:defRPr/>
              </a:pPr>
              <a:r>
                <a:rPr lang="ko-KR" altLang="en-US" sz="1950" dirty="0">
                  <a:solidFill>
                    <a:prstClr val="white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나의 모습은</a:t>
              </a:r>
              <a:r>
                <a:rPr lang="en-US" altLang="ko-KR" sz="1950" dirty="0">
                  <a:solidFill>
                    <a:prstClr val="white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?</a:t>
              </a:r>
            </a:p>
          </p:txBody>
        </p:sp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264411" y="1364294"/>
              <a:ext cx="3282830" cy="60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36500" tIns="50700" rIns="58500" anchor="ctr">
              <a:noAutofit/>
            </a:bodyPr>
            <a:lstStyle/>
            <a:p>
              <a:pPr algn="ctr" defTabSz="990570" latinLnBrk="0">
                <a:lnSpc>
                  <a:spcPct val="105000"/>
                </a:lnSpc>
                <a:defRPr/>
              </a:pPr>
              <a:r>
                <a:rPr lang="ko-KR" altLang="en-US" sz="2600" spc="-87" dirty="0">
                  <a:solidFill>
                    <a:srgbClr val="EEECE1">
                      <a:lumMod val="25000"/>
                    </a:srgb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캐릭터 트리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73B3825-8D1E-4FDF-B3F4-966D6314A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7" b="5749"/>
          <a:stretch/>
        </p:blipFill>
        <p:spPr>
          <a:xfrm>
            <a:off x="4619253" y="538722"/>
            <a:ext cx="5000302" cy="59548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E6437A8-BDF1-4ECF-BDB9-AD312869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0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AFD54-6E18-4FA6-A5D2-1718B300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신입사원에게 기대하는 역할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B0AD7F1-A3AF-4B4E-B0A7-4F92C1C0444A}"/>
              </a:ext>
            </a:extLst>
          </p:cNvPr>
          <p:cNvSpPr/>
          <p:nvPr/>
        </p:nvSpPr>
        <p:spPr>
          <a:xfrm>
            <a:off x="584515" y="1871480"/>
            <a:ext cx="4134459" cy="4134460"/>
          </a:xfrm>
          <a:prstGeom prst="roundRect">
            <a:avLst>
              <a:gd name="adj" fmla="val 62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F0673-81AA-4E0C-AE6B-0EC698F726C2}"/>
              </a:ext>
            </a:extLst>
          </p:cNvPr>
          <p:cNvSpPr txBox="1"/>
          <p:nvPr/>
        </p:nvSpPr>
        <p:spPr>
          <a:xfrm>
            <a:off x="1465482" y="1478784"/>
            <a:ext cx="244650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5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조직이 기대하는 역할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AE0E86-AAB5-4563-BAFF-616727DE7EAC}"/>
              </a:ext>
            </a:extLst>
          </p:cNvPr>
          <p:cNvSpPr/>
          <p:nvPr/>
        </p:nvSpPr>
        <p:spPr>
          <a:xfrm>
            <a:off x="5317382" y="1871480"/>
            <a:ext cx="4134459" cy="4134460"/>
          </a:xfrm>
          <a:prstGeom prst="roundRect">
            <a:avLst>
              <a:gd name="adj" fmla="val 62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6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  <a:p>
            <a:pPr>
              <a:lnSpc>
                <a:spcPct val="200000"/>
              </a:lnSpc>
            </a:pPr>
            <a:r>
              <a:rPr lang="en-US" altLang="ko-KR" sz="16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  <a:p>
            <a:pPr>
              <a:lnSpc>
                <a:spcPct val="200000"/>
              </a:lnSpc>
            </a:pPr>
            <a:r>
              <a:rPr lang="en-US" altLang="ko-KR" sz="16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  <a:p>
            <a:pPr>
              <a:lnSpc>
                <a:spcPct val="200000"/>
              </a:lnSpc>
            </a:pPr>
            <a:r>
              <a:rPr lang="en-US" altLang="ko-KR" sz="16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</a:p>
          <a:p>
            <a:pPr>
              <a:lnSpc>
                <a:spcPct val="200000"/>
              </a:lnSpc>
            </a:pPr>
            <a:r>
              <a:rPr lang="en-US" altLang="ko-KR" sz="16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3CA51-9514-4983-A854-667DBA9CB497}"/>
              </a:ext>
            </a:extLst>
          </p:cNvPr>
          <p:cNvSpPr txBox="1"/>
          <p:nvPr/>
        </p:nvSpPr>
        <p:spPr>
          <a:xfrm>
            <a:off x="6198349" y="1478784"/>
            <a:ext cx="244650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상사가 기대하는 역할</a:t>
            </a:r>
          </a:p>
        </p:txBody>
      </p:sp>
    </p:spTree>
    <p:extLst>
      <p:ext uri="{BB962C8B-B14F-4D97-AF65-F5344CB8AC3E}">
        <p14:creationId xmlns:p14="http://schemas.microsoft.com/office/powerpoint/2010/main" val="405554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FD06A-E2EC-49DE-837B-BA52C749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1. Followership Style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진단</a:t>
            </a:r>
          </a:p>
        </p:txBody>
      </p:sp>
      <p:graphicFrame>
        <p:nvGraphicFramePr>
          <p:cNvPr id="3" name="Group 1960">
            <a:extLst>
              <a:ext uri="{FF2B5EF4-FFF2-40B4-BE49-F238E27FC236}">
                <a16:creationId xmlns:a16="http://schemas.microsoft.com/office/drawing/2014/main" id="{B86A2BBB-8D9B-4726-A3BD-993698198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63950"/>
              </p:ext>
            </p:extLst>
          </p:nvPr>
        </p:nvGraphicFramePr>
        <p:xfrm>
          <a:off x="598412" y="1406842"/>
          <a:ext cx="8723386" cy="5293314"/>
        </p:xfrm>
        <a:graphic>
          <a:graphicData uri="http://schemas.openxmlformats.org/drawingml/2006/table">
            <a:tbl>
              <a:tblPr/>
              <a:tblGrid>
                <a:gridCol w="68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5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번호</a:t>
                      </a:r>
                    </a:p>
                  </a:txBody>
                  <a:tcPr marL="112533" marR="112533" marT="34425" marB="3442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설    문    내    용</a:t>
                      </a: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내가 생각하는 정도</a:t>
                      </a: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33" marR="112533" marT="34425" marB="3442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당신의 일은 자신에게 중요한 사회적 목표나 개인적인 꿈을 성취하는데 도움이 되는가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33" marR="112533" marT="34425" marB="3442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당신 개인의 업무 목표가 조직의 목표와 조화가 되는가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33" marR="112533" marT="34425" marB="3442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당신은 최선의 아이디어와 능력을 일과 조직에 쏟아 붓고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헌신적이며 정열적으로 일하는가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33" marR="112533" marT="34425" marB="3442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당신의 열의가 확산되어 동료 직원들을 활기차게 만드는가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5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33" marR="112533" marT="34425" marB="3442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리더의 지시를 기다리거나 단순히 떠맡는 것이 아니라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조직에 가장 중요한 목표를 성취하기 위해서는 무엇이 제일 중요한 조직 활동인가를 자신이 직접 판단하는가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5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33" marR="112533" marT="34425" marB="3442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리더와 조직에 더욱 가치 있는 사람이 되기 위해서 당신은 그런 중요한 활동 속에서 독특한 능력을 적극적으로 발휘하는가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5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33" marR="112533" marT="34425" marB="3442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새로운 일이나 임무가 시작되었을 때 리더가 중요한 의미라고 생각하는 업무에서 곧 바로 실적을 보여주는가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5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8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33" marR="112533" marT="34425" marB="3442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당신은 기한 안에 일을 훌륭히 해낼 뿐만 아니라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때로 당신이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‘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부족한 부분을 채울 것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’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이라는 점을 믿고 리더가 어려운 임무를 당신에게 맡기는가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7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9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33" marR="112533" marT="34425" marB="3442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당신은 자신의 업무 범위를 벗어나는 일도 찾아내서 성공적으로 완수하기 위해 솔선수범 하는가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7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10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33" marR="112533" marT="34425" marB="3442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집단 프로젝트의 리더가 아닐 때도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맡은 일보다 많은 일을 하고 능력껏 공헌을 하는가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33" marR="112533" marT="34425" marB="344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DA0909-75B4-405E-AE5B-0BFEBA1D23C6}"/>
              </a:ext>
            </a:extLst>
          </p:cNvPr>
          <p:cNvSpPr txBox="1"/>
          <p:nvPr/>
        </p:nvSpPr>
        <p:spPr>
          <a:xfrm>
            <a:off x="584200" y="782932"/>
            <a:ext cx="8898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각각의 질문에 대해 자신에게 해당된다고 생각하는 빈도를 아래의 눈금을 이용해 란에 표시한다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br>
              <a:rPr lang="en-US" altLang="ko-KR" sz="1400" dirty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구체적인 상황을 선정하고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자신이 어떻게 행동 했던가 생각해 본다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16E41870-2547-452D-A64B-FE8E08CB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30" y="0"/>
            <a:ext cx="3722370" cy="60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4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10B57-8128-4648-98ED-21B6BE2B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1. Followership Style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진단</a:t>
            </a:r>
          </a:p>
        </p:txBody>
      </p:sp>
      <p:graphicFrame>
        <p:nvGraphicFramePr>
          <p:cNvPr id="3" name="Group 227">
            <a:extLst>
              <a:ext uri="{FF2B5EF4-FFF2-40B4-BE49-F238E27FC236}">
                <a16:creationId xmlns:a16="http://schemas.microsoft.com/office/drawing/2014/main" id="{1CCDE871-A4AA-46D4-A579-B95C2D9C0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25234"/>
              </p:ext>
            </p:extLst>
          </p:nvPr>
        </p:nvGraphicFramePr>
        <p:xfrm>
          <a:off x="584200" y="1406842"/>
          <a:ext cx="8737599" cy="5271926"/>
        </p:xfrm>
        <a:graphic>
          <a:graphicData uri="http://schemas.openxmlformats.org/drawingml/2006/table">
            <a:tbl>
              <a:tblPr/>
              <a:tblGrid>
                <a:gridCol w="687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리더나 조직의 목표에 크게 공헌할 수 있는 새로운 아이디어를 독자적으로 고안해서 적극적으로 제기하는가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12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리더에게 의존해서 어려운 문제들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기술적인 것이든 조직적인 것이든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을 해결하기 보다는 스스로 해결하려고 하는가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13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자신은 아무런 인정을 받지 못하더라도 다른 동료들이 좋은 평가를 받도록 돕는가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14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필요할 경우 일부러 반대의견을 개진해서라도 리더와 그룹이 아이디어나 계획의 상향 잠재력과 하향 위험성 모두를 볼 수 있도록 돕는가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15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리더의 요구나 목표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제약을 이해하고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그것들을 충족시키기 위해서 열심히 일하는가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16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자신에 대한 평가를 미루기 보다는 장점과 약점을 적극적이고 솔직하게 인정하는가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17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지시 받은 일만을 하는 데서 탈피해 리더가 내린 판단이 얼마나 현명한가를 스스로 평가해 보는 습관이 있는가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18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리더가 전문분야나 개인적인 흥미에 정면으로 배치되는 일을 해달라고 부탁할 때 “싫다”고 하는가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19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리더나 집단의 기준이 아니라 자신의 윤리적 기준에 따라 행동 하는가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20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당신이 속한 집단과 갈등이 생기거나 리더로부터 보복을 당한다고 해도 당신은 중요한 이슈에 대해서 자신의 의견을 주장하는가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258"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합   계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33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35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25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12542" marR="112542" marT="31657" marB="31657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X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B2CCF2E-622D-489E-85AF-BE776C25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30" y="0"/>
            <a:ext cx="3722370" cy="604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A57819-5F66-49C2-8F84-C2DB2188D1BB}"/>
              </a:ext>
            </a:extLst>
          </p:cNvPr>
          <p:cNvSpPr txBox="1"/>
          <p:nvPr/>
        </p:nvSpPr>
        <p:spPr>
          <a:xfrm>
            <a:off x="584200" y="782932"/>
            <a:ext cx="8898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각각의 질문에 대해 자신에게 해당된다고 생각하는 빈도를 아래의 눈금을 이용해 란에 표시한다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br>
              <a:rPr lang="en-US" altLang="ko-KR" sz="1400" dirty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구체적인 상황을 선정하고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자신이 어떻게 행동 했던가 생각해 본다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3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BD7B1-56A0-4488-ADD0-36D44613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2.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차트 그리기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7A1001A-B2DC-42FC-BB5F-12F40F069E96}"/>
              </a:ext>
            </a:extLst>
          </p:cNvPr>
          <p:cNvSpPr/>
          <p:nvPr/>
        </p:nvSpPr>
        <p:spPr bwMode="auto">
          <a:xfrm>
            <a:off x="1637297" y="1356530"/>
            <a:ext cx="336283" cy="338554"/>
          </a:xfrm>
          <a:prstGeom prst="ellipse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b="1" kern="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57CAD6BF-F189-4D32-B14A-636E7149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46" y="685562"/>
            <a:ext cx="5956308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0E46F7-61C7-4003-8D6E-BD951129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토의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Followership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유형 별 개선 방안 찾기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200" y="1097280"/>
            <a:ext cx="8961800" cy="1557050"/>
          </a:xfrm>
          <a:prstGeom prst="frame">
            <a:avLst>
              <a:gd name="adj1" fmla="val 2243"/>
            </a:avLst>
          </a:prstGeom>
          <a:solidFill>
            <a:schemeClr val="bg1"/>
          </a:solidFill>
        </p:spPr>
        <p:txBody>
          <a:bodyPr wrap="square" lIns="144000" tIns="0" rIns="10800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순응형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defRPr/>
            </a:pPr>
            <a:r>
              <a:rPr lang="ko-KR" altLang="en-US" sz="2400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독립적 사고를 못하는</a:t>
            </a:r>
            <a:r>
              <a:rPr lang="en-US" altLang="ko-KR" sz="2400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400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하지 않는 이유는</a:t>
            </a:r>
            <a:r>
              <a:rPr lang="en-US" altLang="ko-KR" sz="2400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r>
              <a:rPr lang="ko-KR" altLang="en-US" sz="2400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 latinLnBrk="0">
              <a:defRPr/>
            </a:pPr>
            <a:r>
              <a:rPr lang="ko-KR" altLang="en-US" sz="2400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어떻게 개선할 수 있을까요</a:t>
            </a:r>
            <a:r>
              <a:rPr lang="en-US" altLang="ko-KR" sz="2400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r>
              <a:rPr lang="ko-KR" altLang="en-US" sz="2400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84200" y="2701122"/>
            <a:ext cx="8961800" cy="1915121"/>
            <a:chOff x="5312400" y="2465175"/>
            <a:chExt cx="4233600" cy="1992548"/>
          </a:xfrm>
        </p:grpSpPr>
        <p:sp>
          <p:nvSpPr>
            <p:cNvPr id="18" name="TextBox 17"/>
            <p:cNvSpPr txBox="1"/>
            <p:nvPr/>
          </p:nvSpPr>
          <p:spPr>
            <a:xfrm>
              <a:off x="5312400" y="2651448"/>
              <a:ext cx="4233600" cy="1620000"/>
            </a:xfrm>
            <a:prstGeom prst="frame">
              <a:avLst>
                <a:gd name="adj1" fmla="val 2243"/>
              </a:avLst>
            </a:prstGeom>
            <a:solidFill>
              <a:schemeClr val="bg1"/>
            </a:solidFill>
          </p:spPr>
          <p:txBody>
            <a:bodyPr wrap="square" lIns="144000" tIns="0" rIns="10800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소외형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 latinLnBrk="0">
                <a:defRPr/>
              </a:pPr>
              <a:r>
                <a:rPr lang="ko-KR" altLang="en-US" sz="24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① 적극적 행동을 못하는</a:t>
              </a:r>
              <a:r>
                <a:rPr lang="en-US" altLang="ko-KR" sz="24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24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하지 않는 이유는</a:t>
              </a:r>
              <a:r>
                <a:rPr lang="en-US" altLang="ko-KR" sz="24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  <a:r>
                <a:rPr lang="ko-KR" altLang="en-US" sz="24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</a:p>
            <a:p>
              <a:pPr algn="ctr" latinLnBrk="0">
                <a:defRPr/>
              </a:pPr>
              <a:r>
                <a:rPr lang="ko-KR" altLang="en-US" sz="24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② 어떻게 개선할 수 있을까요</a:t>
              </a:r>
              <a:r>
                <a:rPr lang="en-US" altLang="ko-KR" sz="24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  <a:r>
                <a:rPr lang="ko-KR" altLang="en-US" sz="24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385566" y="2465175"/>
              <a:ext cx="87267" cy="1992548"/>
            </a:xfrm>
            <a:prstGeom prst="rect">
              <a:avLst/>
            </a:prstGeom>
          </p:spPr>
          <p:txBody>
            <a:bodyPr wrap="none" tIns="144000" bIns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20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84200" y="4478287"/>
            <a:ext cx="8961800" cy="1915121"/>
            <a:chOff x="5312400" y="4299463"/>
            <a:chExt cx="4233600" cy="1992548"/>
          </a:xfrm>
        </p:grpSpPr>
        <p:sp>
          <p:nvSpPr>
            <p:cNvPr id="21" name="TextBox 20"/>
            <p:cNvSpPr txBox="1"/>
            <p:nvPr/>
          </p:nvSpPr>
          <p:spPr>
            <a:xfrm>
              <a:off x="5312400" y="4485736"/>
              <a:ext cx="4233600" cy="1620000"/>
            </a:xfrm>
            <a:prstGeom prst="frame">
              <a:avLst>
                <a:gd name="adj1" fmla="val 2243"/>
              </a:avLst>
            </a:prstGeom>
            <a:solidFill>
              <a:schemeClr val="bg1"/>
            </a:solidFill>
          </p:spPr>
          <p:txBody>
            <a:bodyPr wrap="square" lIns="144000" tIns="0" rIns="10800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실무형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 latinLnBrk="0">
                <a:defRPr/>
              </a:pPr>
              <a:r>
                <a:rPr lang="ko-KR" altLang="en-US" sz="24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① 발전적 가치 실현을 위한 더 나은</a:t>
              </a:r>
              <a:r>
                <a:rPr lang="en-US" altLang="ko-KR" sz="24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4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독립적 사고와 적극적 행동을 못하는</a:t>
              </a:r>
              <a:r>
                <a:rPr lang="en-US" altLang="ko-KR" sz="24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24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하지 않는 이유는</a:t>
              </a:r>
              <a:r>
                <a:rPr lang="en-US" altLang="ko-KR" sz="24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</a:p>
            <a:p>
              <a:pPr algn="ctr" latinLnBrk="0">
                <a:defRPr/>
              </a:pPr>
              <a:r>
                <a:rPr lang="ko-KR" altLang="en-US" sz="24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② 어떻게 개선할 수 있을까요</a:t>
              </a:r>
              <a:r>
                <a:rPr lang="en-US" altLang="ko-KR" sz="24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385566" y="4299463"/>
              <a:ext cx="87267" cy="1992548"/>
            </a:xfrm>
            <a:prstGeom prst="rect">
              <a:avLst/>
            </a:prstGeom>
          </p:spPr>
          <p:txBody>
            <a:bodyPr wrap="none" tIns="144000" bIns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20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19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1890B5D-A0D8-43AE-917A-45A9C3D3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B929C4-C279-4F24-A2EE-E9A0385FB20D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Group 227">
            <a:extLst>
              <a:ext uri="{FF2B5EF4-FFF2-40B4-BE49-F238E27FC236}">
                <a16:creationId xmlns:a16="http://schemas.microsoft.com/office/drawing/2014/main" id="{B858382F-CE1A-4635-BF2D-69CF575F7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35845"/>
              </p:ext>
            </p:extLst>
          </p:nvPr>
        </p:nvGraphicFramePr>
        <p:xfrm>
          <a:off x="278037" y="230909"/>
          <a:ext cx="9349927" cy="6289963"/>
        </p:xfrm>
        <a:graphic>
          <a:graphicData uri="http://schemas.openxmlformats.org/drawingml/2006/table">
            <a:tbl>
              <a:tblPr/>
              <a:tblGrid>
                <a:gridCol w="46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3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3055">
                  <a:extLst>
                    <a:ext uri="{9D8B030D-6E8A-4147-A177-3AD203B41FA5}">
                      <a16:colId xmlns:a16="http://schemas.microsoft.com/office/drawing/2014/main" val="253853784"/>
                    </a:ext>
                  </a:extLst>
                </a:gridCol>
              </a:tblGrid>
              <a:tr h="101133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순응형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① 독립적 사고를 못하는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하지 않는 이유는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 </a:t>
                      </a: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54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② 어떻게 개선할 수 있을까요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 </a:t>
                      </a: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33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소외형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① 적극적 행동을 못하는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하지 않는 이유는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 </a:t>
                      </a: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305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② 어떻게 개선할 수 있을까요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 </a:t>
                      </a: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133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실무형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① 발전적 가치 실현을 위한 더 나은 독립적 사고와 </a:t>
                      </a:r>
                      <a:b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</a:b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   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적극적 행동을 못하는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하지 않는 이유는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133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② 어떻게 개선할 수 있을까요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Times New Roman" pitchFamily="18" charset="0"/>
                        </a:rPr>
                        <a:t>? </a:t>
                      </a: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Times New Roman" pitchFamily="18" charset="0"/>
                      </a:endParaRPr>
                    </a:p>
                  </a:txBody>
                  <a:tcPr marL="112542" marR="112542" marT="31657" marB="316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09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</TotalTime>
  <Words>774</Words>
  <Application>Microsoft Macintosh PowerPoint</Application>
  <PresentationFormat>A4 용지(210x297mm)</PresentationFormat>
  <Paragraphs>174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경기천년제목 Bold</vt:lpstr>
      <vt:lpstr>경기천년제목 Medium</vt:lpstr>
      <vt:lpstr>나눔고딕 ExtraBold</vt:lpstr>
      <vt:lpstr>나눔스퀘어OTF Bold</vt:lpstr>
      <vt:lpstr>맑은 고딕</vt:lpstr>
      <vt:lpstr>Arial</vt:lpstr>
      <vt:lpstr>Calibri</vt:lpstr>
      <vt:lpstr>Wingdings</vt:lpstr>
      <vt:lpstr>Office 테마</vt:lpstr>
      <vt:lpstr>가치관 경매 게임</vt:lpstr>
      <vt:lpstr>여러분의 직장 내 가치관은 무엇인가요?</vt:lpstr>
      <vt:lpstr>PowerPoint 프레젠테이션</vt:lpstr>
      <vt:lpstr>신입사원에게 기대하는 역할</vt:lpstr>
      <vt:lpstr>Step 1. Followership Style 진단</vt:lpstr>
      <vt:lpstr>Step 1. Followership Style 진단</vt:lpstr>
      <vt:lpstr>Step 2. 차트 그리기</vt:lpstr>
      <vt:lpstr>[팀 토의] Followership 유형 별 개선 방안 찾기 </vt:lpstr>
      <vt:lpstr>PowerPoint 프레젠테이션</vt:lpstr>
      <vt:lpstr>Smart Followership 전략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royal1104@naver.com</dc:creator>
  <cp:lastModifiedBy>김지훈</cp:lastModifiedBy>
  <cp:revision>13</cp:revision>
  <dcterms:created xsi:type="dcterms:W3CDTF">2020-10-12T00:18:32Z</dcterms:created>
  <dcterms:modified xsi:type="dcterms:W3CDTF">2022-04-06T02:35:13Z</dcterms:modified>
</cp:coreProperties>
</file>