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4" r:id="rId10"/>
    <p:sldId id="265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지훈" initials="김" lastIdx="1" clrIdx="0">
    <p:extLst>
      <p:ext uri="{19B8F6BF-5375-455C-9EA6-DF929625EA0E}">
        <p15:presenceInfo xmlns:p15="http://schemas.microsoft.com/office/powerpoint/2012/main" userId="김지훈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88204-B0E6-425C-B448-AB1A8C49B755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CAA87-86F2-47D9-AFA8-48B04ADAA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851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CAA87-86F2-47D9-AFA8-48B04ADAA50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640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CAA87-86F2-47D9-AFA8-48B04ADAA50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130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AC43A-2DF9-4DD4-9E9E-1B8FCA9E5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AF06D2-A81E-41FE-948E-6379E89D4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0A4820-3BD2-47E9-A765-78A4CF40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2EC-5B5E-4A54-956D-97AC63A5FDB3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8849A-A912-4272-BA0C-4B33E10B2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2FDA21-6298-44B2-BF3E-2FF2F761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07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AA6D9-23D7-46FF-A7B0-55893E45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F6758B-34C6-46D7-89E9-2D52C012F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1009F6-E806-4631-93D4-077201F1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2EC-5B5E-4A54-956D-97AC63A5FDB3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0FE34C-441D-4BE2-82F9-585F9B38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1A1FF-A139-4647-AC4B-6B335CDD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35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890D9C-4EC5-40CB-921A-E544F7C6B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9B6A66-C231-499C-9CF3-198CD0CA4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93B95-5891-4C8F-9507-FBBEA37A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2EC-5B5E-4A54-956D-97AC63A5FDB3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B75540-8F2B-41B8-8891-2D9F8293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F8902B-1B34-4911-8A13-53E467FF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86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40C1F-2401-4124-A2B4-0B358463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F849E2-A03B-4B5D-BD7A-8344FB5DD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252B46-BDDE-4B06-9E45-E3FB48773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2EC-5B5E-4A54-956D-97AC63A5FDB3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C954D6-B533-4BFF-A9FF-B50FBBAF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052949-892B-4BE6-98D0-869E36BB5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8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8FC2D-7730-4DD1-8E0F-9BAEDB62E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FFD1BE-5C4E-4E5A-8510-9A15AB91D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3A8E4C-0AB5-43BB-B2CA-8A5EA3090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2EC-5B5E-4A54-956D-97AC63A5FDB3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71FDD0-F6D9-41D7-8A76-0FEBE948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3E3985-B05B-4B82-A55B-DCA3A5A4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601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D57C0-F439-49C7-8F9F-E706D43E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DCFB2D-F640-47BD-9749-4C10CBA64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08FE6F-AE3D-48B9-9BE3-9C1C96CAC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F654-341B-4549-848E-EC4E0CF2A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2EC-5B5E-4A54-956D-97AC63A5FDB3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075D6-23B8-41C1-94A7-86E26302B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09DC9E-07DC-4502-A5ED-C79D3F95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15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00AE9-4106-46F7-BF8B-AAC6A5B69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52695E-FA2D-4D42-BB34-74AA78336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6B4E9E-E71F-491D-B892-F271366BC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0719DA-30A0-4BDF-93D8-A5F19A2F1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07CBA1-06AE-4B9C-9C12-0EF1816A3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45929E-91A5-47ED-B58F-DBF3BEA3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2EC-5B5E-4A54-956D-97AC63A5FDB3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7653D1-F2E5-4B85-B8A0-6BE980C6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87A331-67A5-4B79-AABD-3B598CE4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67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A3349-9D2E-4F66-835C-3371A1D0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C3F5A3-FC0D-402C-A6B3-F9BCF50F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2EC-5B5E-4A54-956D-97AC63A5FDB3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76CF2A-1420-478B-A554-227280C9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5D26FE-8C51-4E23-8E15-A5BEEEE2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17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94A699-9410-4D1A-A317-DE9677B6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2EC-5B5E-4A54-956D-97AC63A5FDB3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019F8E-2A71-42E2-836F-037AD277F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CD6933-1E3A-44D0-8560-C4C28115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02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570BB-686D-4B46-8176-F74F977D6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1769E7-590E-454F-92A1-840156189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4E1B07-97AE-463F-A13E-6F6E883D3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20E066-EE94-4167-A317-FDBAD405B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2EC-5B5E-4A54-956D-97AC63A5FDB3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DB7A28-F585-4FC6-97C4-909BFE51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EF201B-1EE8-4DF4-BE3D-C979682A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86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77398-ED46-48FF-B865-A8E788FE2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79BB72-20DD-4D95-BA01-D8B2DAF90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1D0EBF-A486-4124-9AEF-1EEE42A5F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CFC7D9-7AE3-43EC-B025-1100DF5CB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2EC-5B5E-4A54-956D-97AC63A5FDB3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496689-F2EC-47FF-B5EB-79A4BD7E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85F09-6A4A-45D7-A4A9-3F573180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80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3DBE38-6BC2-40CE-BC69-569BAF18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A110DE-7D93-4580-9140-C0F5F853B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3CA1B1-7B79-4DF0-92A9-6FE9D1977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2F2EC-5B5E-4A54-956D-97AC63A5FDB3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F7E8D2-6FA7-40BB-97E6-C84AEFFC6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E2DFA-E975-49BF-98FF-C0A9F8BE1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48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hun92/jbch_web_study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85F35-07FB-4EC2-B864-7698F7EA22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Html study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F9185F-8727-482E-9D5F-AEAF7559F4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DAY-01</a:t>
            </a:r>
            <a:r>
              <a:rPr lang="ko-KR" altLang="en-US" dirty="0"/>
              <a:t> 텍스트의 표현</a:t>
            </a:r>
          </a:p>
        </p:txBody>
      </p:sp>
    </p:spTree>
    <p:extLst>
      <p:ext uri="{BB962C8B-B14F-4D97-AF65-F5344CB8AC3E}">
        <p14:creationId xmlns:p14="http://schemas.microsoft.com/office/powerpoint/2010/main" val="1804363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1F59438-5A90-4E6F-8469-F94AE506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436"/>
            <a:ext cx="10515600" cy="445758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solidFill>
                  <a:srgbClr val="DE1C24"/>
                </a:solidFill>
                <a:latin typeface="+mn-ea"/>
                <a:ea typeface="+mn-ea"/>
              </a:rPr>
              <a:t>///</a:t>
            </a:r>
            <a:r>
              <a:rPr lang="en-US" altLang="ko-KR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텍스트 표현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제목 지정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&lt;h&gt; Tag</a:t>
            </a:r>
            <a:endParaRPr lang="ko-KR" altLang="en-US" sz="1800" b="1" dirty="0"/>
          </a:p>
        </p:txBody>
      </p:sp>
      <p:graphicFrame>
        <p:nvGraphicFramePr>
          <p:cNvPr id="12" name="Table 44">
            <a:extLst>
              <a:ext uri="{FF2B5EF4-FFF2-40B4-BE49-F238E27FC236}">
                <a16:creationId xmlns:a16="http://schemas.microsoft.com/office/drawing/2014/main" id="{E178ECBA-E15F-4F8B-8484-83D8ACA4C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41197"/>
              </p:ext>
            </p:extLst>
          </p:nvPr>
        </p:nvGraphicFramePr>
        <p:xfrm>
          <a:off x="958970" y="1501000"/>
          <a:ext cx="8566030" cy="310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66030">
                  <a:extLst>
                    <a:ext uri="{9D8B030D-6E8A-4147-A177-3AD203B41FA5}">
                      <a16:colId xmlns:a16="http://schemas.microsoft.com/office/drawing/2014/main" val="2803295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h(heading)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태그를 이용하여 제목을 지정할 수 있다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9050" cap="flat" cmpd="sng" algn="ctr">
                      <a:solidFill>
                        <a:srgbClr val="DE1C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735679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C618E1D-383D-4A38-B033-30576B250985}"/>
              </a:ext>
            </a:extLst>
          </p:cNvPr>
          <p:cNvSpPr txBox="1"/>
          <p:nvPr/>
        </p:nvSpPr>
        <p:spPr>
          <a:xfrm>
            <a:off x="958970" y="2158259"/>
            <a:ext cx="6096000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&lt;!--06.h_tag.html--&gt;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HTML Study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제목 크기를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로 지정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제목 크기를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로 지정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제목 크기를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로 지정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제목 크기를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로 지정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제목 크기를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로 지정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제목 크기를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로 지정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36703E-34B5-4A73-954A-EC3FD386B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707" y="2158259"/>
            <a:ext cx="4010585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33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1F59438-5A90-4E6F-8469-F94AE506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436"/>
            <a:ext cx="10515600" cy="445758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solidFill>
                  <a:srgbClr val="DE1C24"/>
                </a:solidFill>
                <a:latin typeface="+mn-ea"/>
                <a:ea typeface="+mn-ea"/>
              </a:rPr>
              <a:t>///</a:t>
            </a:r>
            <a:r>
              <a:rPr lang="en-US" altLang="ko-KR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텍스트 표현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입력형태를 유지하는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&lt;pre&gt;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태그</a:t>
            </a:r>
            <a:endParaRPr lang="ko-KR" altLang="en-US" sz="1800" b="1" dirty="0"/>
          </a:p>
        </p:txBody>
      </p:sp>
      <p:graphicFrame>
        <p:nvGraphicFramePr>
          <p:cNvPr id="12" name="Table 44">
            <a:extLst>
              <a:ext uri="{FF2B5EF4-FFF2-40B4-BE49-F238E27FC236}">
                <a16:creationId xmlns:a16="http://schemas.microsoft.com/office/drawing/2014/main" id="{E178ECBA-E15F-4F8B-8484-83D8ACA4C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083982"/>
              </p:ext>
            </p:extLst>
          </p:nvPr>
        </p:nvGraphicFramePr>
        <p:xfrm>
          <a:off x="958970" y="1501000"/>
          <a:ext cx="8566030" cy="310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66030">
                  <a:extLst>
                    <a:ext uri="{9D8B030D-6E8A-4147-A177-3AD203B41FA5}">
                      <a16:colId xmlns:a16="http://schemas.microsoft.com/office/drawing/2014/main" val="2803295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pre(preformatted text)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태그를 이용하여 입력형태를 유지할 수 있다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9050" cap="flat" cmpd="sng" algn="ctr">
                      <a:solidFill>
                        <a:srgbClr val="DE1C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735679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C618E1D-383D-4A38-B033-30576B250985}"/>
              </a:ext>
            </a:extLst>
          </p:cNvPr>
          <p:cNvSpPr txBox="1"/>
          <p:nvPr/>
        </p:nvSpPr>
        <p:spPr>
          <a:xfrm>
            <a:off x="958970" y="2158259"/>
            <a:ext cx="8134230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&lt;!--07.pre_tag.html--&gt;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HTML Study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# pre 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태그는 문자가 입력된 형식을 그대로 유지한다</a:t>
            </a: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 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공    백 또는 </a:t>
            </a:r>
            <a:r>
              <a:rPr lang="ko-KR" alt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줄바꿈도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적용된다</a:t>
            </a: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 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특수문자가 많은 텍스트 또는 소스코드를 표시할 때 유용하다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하지만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예약어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는 표현할 수 없다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    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AE45B9-01DE-417A-AD34-3492A6A4D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633" y="1656257"/>
            <a:ext cx="4896533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31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1F59438-5A90-4E6F-8469-F94AE506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436"/>
            <a:ext cx="10515600" cy="445758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solidFill>
                  <a:srgbClr val="DE1C24"/>
                </a:solidFill>
                <a:latin typeface="+mn-ea"/>
                <a:ea typeface="+mn-ea"/>
              </a:rPr>
              <a:t>///</a:t>
            </a:r>
            <a:r>
              <a:rPr lang="en-US" altLang="ko-KR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텍스트 표현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단락을 들여쓰기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&lt;blockquote&gt;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태그</a:t>
            </a:r>
            <a:endParaRPr lang="ko-KR" altLang="en-US" sz="1800" b="1" dirty="0"/>
          </a:p>
        </p:txBody>
      </p:sp>
      <p:graphicFrame>
        <p:nvGraphicFramePr>
          <p:cNvPr id="12" name="Table 44">
            <a:extLst>
              <a:ext uri="{FF2B5EF4-FFF2-40B4-BE49-F238E27FC236}">
                <a16:creationId xmlns:a16="http://schemas.microsoft.com/office/drawing/2014/main" id="{E178ECBA-E15F-4F8B-8484-83D8ACA4C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556096"/>
              </p:ext>
            </p:extLst>
          </p:nvPr>
        </p:nvGraphicFramePr>
        <p:xfrm>
          <a:off x="958970" y="1501000"/>
          <a:ext cx="8566030" cy="310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66030">
                  <a:extLst>
                    <a:ext uri="{9D8B030D-6E8A-4147-A177-3AD203B41FA5}">
                      <a16:colId xmlns:a16="http://schemas.microsoft.com/office/drawing/2014/main" val="2803295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blockquote(block quotation)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태그는 주로 인용문을 만드는 경우 사용된다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DE1C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735679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C618E1D-383D-4A38-B033-30576B250985}"/>
              </a:ext>
            </a:extLst>
          </p:cNvPr>
          <p:cNvSpPr txBox="1"/>
          <p:nvPr/>
        </p:nvSpPr>
        <p:spPr>
          <a:xfrm>
            <a:off x="374770" y="2285259"/>
            <a:ext cx="6470530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&lt;!--08.blockquote_tag.html--&gt;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HTML Study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오늘 진리에 관한 말씀을 묵상했다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blockquote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"Bible John8:32"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- (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요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8:32) 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진리를 </a:t>
            </a:r>
            <a:r>
              <a:rPr lang="ko-KR" alt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알지니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진리가 너희를 자유롭게 하리라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blockquote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오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 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바리세인 당신들을 얼마나 </a:t>
            </a:r>
            <a:r>
              <a:rPr lang="ko-KR" alt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스튜핏인가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역시 주님을 </a:t>
            </a:r>
            <a:r>
              <a:rPr lang="ko-KR" alt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진리셨다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5F9398-972F-46C6-BF3D-21F03F0BD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644" y="2541061"/>
            <a:ext cx="4734586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28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E4EC8EB-8069-4B0F-A4B9-2493322B0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436"/>
            <a:ext cx="10515600" cy="445758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solidFill>
                  <a:srgbClr val="DE1C24"/>
                </a:solidFill>
                <a:latin typeface="+mn-ea"/>
                <a:ea typeface="+mn-ea"/>
              </a:rPr>
              <a:t>///</a:t>
            </a:r>
            <a:r>
              <a:rPr lang="en-US" altLang="ko-KR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텍스트 표현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– TEST!!</a:t>
            </a:r>
            <a:endParaRPr lang="ko-KR" altLang="en-US" sz="18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DBDECC-C35D-46C9-BDF1-C8BEEE3BE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546" y="1790413"/>
            <a:ext cx="9192908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07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E4EC8EB-8069-4B0F-A4B9-2493322B0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436"/>
            <a:ext cx="10515600" cy="445758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solidFill>
                  <a:srgbClr val="DE1C24"/>
                </a:solidFill>
                <a:latin typeface="+mn-ea"/>
                <a:ea typeface="+mn-ea"/>
              </a:rPr>
              <a:t>///</a:t>
            </a:r>
            <a:r>
              <a:rPr lang="en-US" altLang="ko-KR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텍스트 표현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– TEST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정답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!!</a:t>
            </a:r>
            <a:endParaRPr lang="ko-KR" altLang="en-US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2E6BB-220C-4EAD-87C3-E13B5EE8FD31}"/>
              </a:ext>
            </a:extLst>
          </p:cNvPr>
          <p:cNvSpPr txBox="1"/>
          <p:nvPr/>
        </p:nvSpPr>
        <p:spPr>
          <a:xfrm>
            <a:off x="825500" y="1502136"/>
            <a:ext cx="109220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&lt;!--09.test.html--&gt;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HTML Study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&amp;#60;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&amp;#62;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오늘의 묵상일기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&amp;#60;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&amp;#62;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&amp;#60;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&amp;#62;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2020.12.05 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일요일 미세먼지 많음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&amp;#60;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&amp;#62;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&amp;#60;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&amp;#62;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오늘 진리에 관한 말씀을 묵상했다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&amp;#60;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&amp;#62;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blockquote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"Bible John8:32-33"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&amp;#60;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blockquote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&amp;#62;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 (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요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8:32) 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진리를 </a:t>
            </a:r>
            <a:r>
              <a:rPr lang="ko-KR" alt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알지니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진리가 너희를 자유롭게 하리라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 (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요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8:33) 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그들이 대답하되 우리가 아브라함의 자손이라 남의 종이 된 적이 </a:t>
            </a:r>
            <a:r>
              <a:rPr lang="ko-KR" alt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없거늘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어찌하여 우리가 자유롭게 되리라 하느냐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&amp;#60;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/blockquote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&amp;#62;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blockquote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&amp;#60;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&amp;#62;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오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 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바리세인 당신들을 얼마나 </a:t>
            </a:r>
            <a:r>
              <a:rPr lang="ko-KR" alt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스튜핏인가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역시 주님을 </a:t>
            </a:r>
            <a:r>
              <a:rPr lang="ko-KR" alt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진리셨다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&amp;#60;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&amp;#62;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94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1F59438-5A90-4E6F-8469-F94AE506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436"/>
            <a:ext cx="10515600" cy="445758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solidFill>
                  <a:srgbClr val="DE1C24"/>
                </a:solidFill>
                <a:latin typeface="+mn-ea"/>
                <a:ea typeface="+mn-ea"/>
              </a:rPr>
              <a:t>///</a:t>
            </a:r>
            <a:r>
              <a:rPr lang="en-US" altLang="ko-KR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HTML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이란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?</a:t>
            </a:r>
            <a:endParaRPr lang="ko-KR" altLang="en-US" sz="1800" b="1" dirty="0"/>
          </a:p>
        </p:txBody>
      </p:sp>
      <p:graphicFrame>
        <p:nvGraphicFramePr>
          <p:cNvPr id="5" name="Table 44">
            <a:extLst>
              <a:ext uri="{FF2B5EF4-FFF2-40B4-BE49-F238E27FC236}">
                <a16:creationId xmlns:a16="http://schemas.microsoft.com/office/drawing/2014/main" id="{0DB890BB-82F9-4802-B554-4070541A9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665948"/>
              </p:ext>
            </p:extLst>
          </p:nvPr>
        </p:nvGraphicFramePr>
        <p:xfrm>
          <a:off x="958970" y="1501000"/>
          <a:ext cx="6414228" cy="813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4228">
                  <a:extLst>
                    <a:ext uri="{9D8B030D-6E8A-4147-A177-3AD203B41FA5}">
                      <a16:colId xmlns:a16="http://schemas.microsoft.com/office/drawing/2014/main" val="2803295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HTML(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HyperText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Markup Language)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은 웹에서 사용하는 마크업 언어이다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하이퍼텍스트는 하이퍼링크를 통해서 한 문서에서 다른 문서로 접근하는 텍스트이다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마크업 언어는 문서나 데이터를 명기하는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Tag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이루어진 언어이다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9050" cap="flat" cmpd="sng" algn="ctr">
                      <a:solidFill>
                        <a:srgbClr val="DE1C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7356798"/>
                  </a:ext>
                </a:extLst>
              </a:tr>
            </a:tbl>
          </a:graphicData>
        </a:graphic>
      </p:graphicFrame>
      <p:pic>
        <p:nvPicPr>
          <p:cNvPr id="1026" name="Picture 2" descr="하이퍼텍스트 - 위키백과, 우리 모두의 백과사전">
            <a:extLst>
              <a:ext uri="{FF2B5EF4-FFF2-40B4-BE49-F238E27FC236}">
                <a16:creationId xmlns:a16="http://schemas.microsoft.com/office/drawing/2014/main" id="{69E88D28-7DBC-4DDD-BE1E-35ED63282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75" y="3011001"/>
            <a:ext cx="26384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3938C1B-F3E5-49A4-B26E-9DFC64E834A4}"/>
              </a:ext>
            </a:extLst>
          </p:cNvPr>
          <p:cNvSpPr txBox="1"/>
          <p:nvPr/>
        </p:nvSpPr>
        <p:spPr>
          <a:xfrm>
            <a:off x="4387334" y="2681555"/>
            <a:ext cx="2084225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4013EF-0AA9-499B-8BAE-46D19EE3EEDB}"/>
              </a:ext>
            </a:extLst>
          </p:cNvPr>
          <p:cNvSpPr txBox="1"/>
          <p:nvPr/>
        </p:nvSpPr>
        <p:spPr>
          <a:xfrm>
            <a:off x="556279" y="5357000"/>
            <a:ext cx="4705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https://github.com/jihun92/jbch_web_study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6BE6DE-7825-414A-8C7C-D2BDF6BA0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204" y="2247467"/>
            <a:ext cx="5063226" cy="317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7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1F59438-5A90-4E6F-8469-F94AE506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436"/>
            <a:ext cx="10515600" cy="445758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solidFill>
                  <a:srgbClr val="DE1C24"/>
                </a:solidFill>
                <a:latin typeface="+mn-ea"/>
                <a:ea typeface="+mn-ea"/>
              </a:rPr>
              <a:t>///</a:t>
            </a:r>
            <a:r>
              <a:rPr lang="en-US" altLang="ko-KR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HTML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작성기초</a:t>
            </a:r>
            <a:endParaRPr lang="ko-KR" altLang="en-US" sz="1800" b="1" dirty="0"/>
          </a:p>
        </p:txBody>
      </p:sp>
      <p:graphicFrame>
        <p:nvGraphicFramePr>
          <p:cNvPr id="5" name="Table 44">
            <a:extLst>
              <a:ext uri="{FF2B5EF4-FFF2-40B4-BE49-F238E27FC236}">
                <a16:creationId xmlns:a16="http://schemas.microsoft.com/office/drawing/2014/main" id="{0DB890BB-82F9-4802-B554-4070541A9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032388"/>
              </p:ext>
            </p:extLst>
          </p:nvPr>
        </p:nvGraphicFramePr>
        <p:xfrm>
          <a:off x="958970" y="1501000"/>
          <a:ext cx="8566030" cy="1567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66030">
                  <a:extLst>
                    <a:ext uri="{9D8B030D-6E8A-4147-A177-3AD203B41FA5}">
                      <a16:colId xmlns:a16="http://schemas.microsoft.com/office/drawing/2014/main" val="2803295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HTML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은 요소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(element)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조합으로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이뤄진다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‘&lt;‘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’&gt;‘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태그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(Tag)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표시하고 시작태그는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요소명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종료태그는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&lt;/</a:t>
                      </a: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요소명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으로 표기한다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종료태그가 없는 태그도 존재한다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(ex.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hr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… 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(attribute)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사용하여 요소에 추가적인 정보를 제공한다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(ex. </a:t>
                      </a: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속성명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=“’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 값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’“)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태그는 대소문자를 구분하지 않지만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W3C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에서는 소문자로 권고하고 있다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엔터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공백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등은 </a:t>
                      </a: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웹브라우저에서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의도한 대로 적용되지 않는다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(ex. n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개의 연속된 공백은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개의 공백으로 표현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</a:p>
                  </a:txBody>
                  <a:tcPr>
                    <a:lnL w="19050" cap="flat" cmpd="sng" algn="ctr">
                      <a:solidFill>
                        <a:srgbClr val="DE1C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735679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BECA2F29-A55F-4C59-9098-ECB432124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32" y="3430408"/>
            <a:ext cx="6525536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0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1F59438-5A90-4E6F-8469-F94AE506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436"/>
            <a:ext cx="10515600" cy="445758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solidFill>
                  <a:srgbClr val="DE1C24"/>
                </a:solidFill>
                <a:latin typeface="+mn-ea"/>
                <a:ea typeface="+mn-ea"/>
              </a:rPr>
              <a:t>///</a:t>
            </a:r>
            <a:r>
              <a:rPr lang="en-US" altLang="ko-KR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HTML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작성기초</a:t>
            </a:r>
            <a:endParaRPr lang="ko-KR" altLang="en-US" sz="1800" b="1" dirty="0"/>
          </a:p>
        </p:txBody>
      </p:sp>
      <p:graphicFrame>
        <p:nvGraphicFramePr>
          <p:cNvPr id="5" name="Table 44">
            <a:extLst>
              <a:ext uri="{FF2B5EF4-FFF2-40B4-BE49-F238E27FC236}">
                <a16:creationId xmlns:a16="http://schemas.microsoft.com/office/drawing/2014/main" id="{0DB890BB-82F9-4802-B554-4070541A9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202111"/>
              </p:ext>
            </p:extLst>
          </p:nvPr>
        </p:nvGraphicFramePr>
        <p:xfrm>
          <a:off x="958970" y="1501000"/>
          <a:ext cx="8566030" cy="310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66030">
                  <a:extLst>
                    <a:ext uri="{9D8B030D-6E8A-4147-A177-3AD203B41FA5}">
                      <a16:colId xmlns:a16="http://schemas.microsoft.com/office/drawing/2014/main" val="2803295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HTML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기본 구조는 아래와 같다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9050" cap="flat" cmpd="sng" algn="ctr">
                      <a:solidFill>
                        <a:srgbClr val="DE1C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73567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4540A6B-9DCD-4285-B82C-97A71B5C4A1D}"/>
              </a:ext>
            </a:extLst>
          </p:cNvPr>
          <p:cNvSpPr txBox="1"/>
          <p:nvPr/>
        </p:nvSpPr>
        <p:spPr>
          <a:xfrm>
            <a:off x="2927505" y="2580019"/>
            <a:ext cx="4762500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Hello World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Hello World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F1EBED-1036-44BE-BAA0-B7933EE286F0}"/>
              </a:ext>
            </a:extLst>
          </p:cNvPr>
          <p:cNvSpPr/>
          <p:nvPr/>
        </p:nvSpPr>
        <p:spPr>
          <a:xfrm>
            <a:off x="3105305" y="3143404"/>
            <a:ext cx="3695700" cy="8277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5E2C3A-AD6C-4A57-A8C6-49C0ED6DAC57}"/>
              </a:ext>
            </a:extLst>
          </p:cNvPr>
          <p:cNvSpPr/>
          <p:nvPr/>
        </p:nvSpPr>
        <p:spPr>
          <a:xfrm>
            <a:off x="3105305" y="4036742"/>
            <a:ext cx="3695700" cy="791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16653F-EED1-4647-B8CD-7E1769FD241D}"/>
              </a:ext>
            </a:extLst>
          </p:cNvPr>
          <p:cNvSpPr txBox="1"/>
          <p:nvPr/>
        </p:nvSpPr>
        <p:spPr>
          <a:xfrm>
            <a:off x="3974733" y="3176932"/>
            <a:ext cx="33586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rgbClr val="00B050"/>
                </a:solidFill>
              </a:rPr>
              <a:t>←</a:t>
            </a:r>
            <a:r>
              <a:rPr lang="en-US" altLang="ko-KR" sz="900" b="1" dirty="0">
                <a:solidFill>
                  <a:srgbClr val="00B050"/>
                </a:solidFill>
              </a:rPr>
              <a:t> </a:t>
            </a:r>
            <a:r>
              <a:rPr lang="ko-KR" altLang="en-US" sz="900" b="1" dirty="0">
                <a:solidFill>
                  <a:srgbClr val="00B050"/>
                </a:solidFill>
              </a:rPr>
              <a:t>문서의 정보와 설명을 담는 부분 </a:t>
            </a:r>
            <a:r>
              <a:rPr lang="en-US" altLang="ko-KR" sz="900" b="1" dirty="0">
                <a:solidFill>
                  <a:srgbClr val="00B050"/>
                </a:solidFill>
              </a:rPr>
              <a:t>(</a:t>
            </a:r>
            <a:r>
              <a:rPr lang="ko-KR" altLang="en-US" sz="900" b="1" dirty="0">
                <a:solidFill>
                  <a:srgbClr val="00B050"/>
                </a:solidFill>
              </a:rPr>
              <a:t>사용자에게 보이지 않음</a:t>
            </a:r>
            <a:r>
              <a:rPr lang="en-US" altLang="ko-KR" sz="900" b="1" dirty="0">
                <a:solidFill>
                  <a:srgbClr val="00B050"/>
                </a:solidFill>
              </a:rPr>
              <a:t>)</a:t>
            </a:r>
            <a:endParaRPr lang="ko-KR" altLang="en-US" sz="900" b="1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51AE4-4E11-4780-9A8F-6F4012EE5F4D}"/>
              </a:ext>
            </a:extLst>
          </p:cNvPr>
          <p:cNvSpPr txBox="1"/>
          <p:nvPr/>
        </p:nvSpPr>
        <p:spPr>
          <a:xfrm>
            <a:off x="3974733" y="4033881"/>
            <a:ext cx="2618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rgbClr val="00B050"/>
                </a:solidFill>
              </a:rPr>
              <a:t>←</a:t>
            </a:r>
            <a:r>
              <a:rPr lang="en-US" altLang="ko-KR" sz="900" b="1" dirty="0">
                <a:solidFill>
                  <a:srgbClr val="00B050"/>
                </a:solidFill>
              </a:rPr>
              <a:t> </a:t>
            </a:r>
            <a:r>
              <a:rPr lang="ko-KR" altLang="en-US" sz="900" b="1" dirty="0">
                <a:solidFill>
                  <a:srgbClr val="00B050"/>
                </a:solidFill>
              </a:rPr>
              <a:t>실제 출력되는 정보와 내용을 정의하는 부분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7CF54D-4384-4F85-96BC-D42A1298B1D0}"/>
              </a:ext>
            </a:extLst>
          </p:cNvPr>
          <p:cNvSpPr txBox="1"/>
          <p:nvPr/>
        </p:nvSpPr>
        <p:spPr>
          <a:xfrm>
            <a:off x="4469989" y="3740317"/>
            <a:ext cx="25971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rgbClr val="00B050"/>
                </a:solidFill>
              </a:rPr>
              <a:t>↑</a:t>
            </a:r>
            <a:r>
              <a:rPr lang="en-US" altLang="ko-KR" sz="900" b="1" dirty="0">
                <a:solidFill>
                  <a:srgbClr val="00B050"/>
                </a:solidFill>
              </a:rPr>
              <a:t> </a:t>
            </a:r>
            <a:r>
              <a:rPr lang="ko-KR" altLang="en-US" sz="900" b="1" dirty="0" err="1">
                <a:solidFill>
                  <a:srgbClr val="00B050"/>
                </a:solidFill>
              </a:rPr>
              <a:t>웹브라우저</a:t>
            </a:r>
            <a:r>
              <a:rPr lang="ko-KR" altLang="en-US" sz="900" b="1" dirty="0">
                <a:solidFill>
                  <a:srgbClr val="00B050"/>
                </a:solidFill>
              </a:rPr>
              <a:t> 상단 </a:t>
            </a:r>
            <a:r>
              <a:rPr lang="en-US" altLang="ko-KR" sz="900" b="1" dirty="0">
                <a:solidFill>
                  <a:srgbClr val="00B050"/>
                </a:solidFill>
              </a:rPr>
              <a:t>HTML </a:t>
            </a:r>
            <a:r>
              <a:rPr lang="ko-KR" altLang="en-US" sz="900" b="1" dirty="0">
                <a:solidFill>
                  <a:srgbClr val="00B050"/>
                </a:solidFill>
              </a:rPr>
              <a:t>문서의 제목을 지정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5237763-6998-4B67-99EC-94CFC1565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597"/>
          <a:stretch/>
        </p:blipFill>
        <p:spPr>
          <a:xfrm>
            <a:off x="8091287" y="2922152"/>
            <a:ext cx="2867425" cy="14825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0CFED4D-4B17-4D95-AD2F-827BBDD85931}"/>
              </a:ext>
            </a:extLst>
          </p:cNvPr>
          <p:cNvSpPr txBox="1"/>
          <p:nvPr/>
        </p:nvSpPr>
        <p:spPr>
          <a:xfrm>
            <a:off x="586366" y="2701571"/>
            <a:ext cx="2084225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91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1F59438-5A90-4E6F-8469-F94AE506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436"/>
            <a:ext cx="10515600" cy="445758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solidFill>
                  <a:srgbClr val="DE1C24"/>
                </a:solidFill>
                <a:latin typeface="+mn-ea"/>
                <a:ea typeface="+mn-ea"/>
              </a:rPr>
              <a:t>///</a:t>
            </a:r>
            <a:r>
              <a:rPr lang="en-US" altLang="ko-KR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HTML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작성기초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주석</a:t>
            </a:r>
            <a:endParaRPr lang="ko-KR" altLang="en-US" sz="1800" b="1" dirty="0"/>
          </a:p>
        </p:txBody>
      </p:sp>
      <p:graphicFrame>
        <p:nvGraphicFramePr>
          <p:cNvPr id="5" name="Table 44">
            <a:extLst>
              <a:ext uri="{FF2B5EF4-FFF2-40B4-BE49-F238E27FC236}">
                <a16:creationId xmlns:a16="http://schemas.microsoft.com/office/drawing/2014/main" id="{0DB890BB-82F9-4802-B554-4070541A9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930850"/>
              </p:ext>
            </p:extLst>
          </p:nvPr>
        </p:nvGraphicFramePr>
        <p:xfrm>
          <a:off x="958970" y="1501000"/>
          <a:ext cx="8566030" cy="561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66030">
                  <a:extLst>
                    <a:ext uri="{9D8B030D-6E8A-4147-A177-3AD203B41FA5}">
                      <a16:colId xmlns:a16="http://schemas.microsoft.com/office/drawing/2014/main" val="2803295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HTML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문서도 주석을 통해서 소스를 설명할 수 있다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100" b="0" kern="1200" dirty="0">
                          <a:solidFill>
                            <a:srgbClr val="00B050"/>
                          </a:solidFill>
                          <a:latin typeface="+mn-ea"/>
                          <a:ea typeface="+mn-ea"/>
                          <a:cs typeface="+mn-cs"/>
                        </a:rPr>
                        <a:t>&lt;!-- </a:t>
                      </a:r>
                      <a:r>
                        <a:rPr lang="ko-KR" altLang="en-US" sz="1100" b="0" kern="1200" dirty="0">
                          <a:solidFill>
                            <a:srgbClr val="00B050"/>
                          </a:solidFill>
                          <a:latin typeface="+mn-ea"/>
                          <a:ea typeface="+mn-ea"/>
                          <a:cs typeface="+mn-cs"/>
                        </a:rPr>
                        <a:t>주석내용 </a:t>
                      </a:r>
                      <a:r>
                        <a:rPr lang="en-US" altLang="ko-KR" sz="1100" b="0" kern="1200" dirty="0">
                          <a:solidFill>
                            <a:srgbClr val="00B05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--&gt;</a:t>
                      </a:r>
                      <a:endParaRPr lang="en-US" altLang="ko-KR" sz="1100" b="0" kern="1200" dirty="0">
                        <a:solidFill>
                          <a:srgbClr val="00B05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DE1C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735679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5B64489-BB3E-4936-8751-010A178CB3E7}"/>
              </a:ext>
            </a:extLst>
          </p:cNvPr>
          <p:cNvSpPr txBox="1"/>
          <p:nvPr/>
        </p:nvSpPr>
        <p:spPr>
          <a:xfrm>
            <a:off x="5137030" y="1052251"/>
            <a:ext cx="6096000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&lt;!--01.Hellow_HTML.html--&gt;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Hello World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이것은 주석입니다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 --&gt;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이것은 여러 줄 주석입니다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주석은 코드에 아무런 영향을 주지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않습니다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 --&gt;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Hello World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Hello! HTML5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473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1F59438-5A90-4E6F-8469-F94AE506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436"/>
            <a:ext cx="10515600" cy="445758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solidFill>
                  <a:srgbClr val="DE1C24"/>
                </a:solidFill>
                <a:latin typeface="+mn-ea"/>
                <a:ea typeface="+mn-ea"/>
              </a:rPr>
              <a:t>///</a:t>
            </a:r>
            <a:r>
              <a:rPr lang="en-US" altLang="ko-KR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텍스트 표현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줄바꿈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&lt;</a:t>
            </a:r>
            <a:r>
              <a:rPr lang="en-US" altLang="ko-KR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br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Tag</a:t>
            </a:r>
            <a:endParaRPr lang="ko-KR" altLang="en-US" sz="1800" b="1" dirty="0"/>
          </a:p>
        </p:txBody>
      </p:sp>
      <p:graphicFrame>
        <p:nvGraphicFramePr>
          <p:cNvPr id="5" name="Table 44">
            <a:extLst>
              <a:ext uri="{FF2B5EF4-FFF2-40B4-BE49-F238E27FC236}">
                <a16:creationId xmlns:a16="http://schemas.microsoft.com/office/drawing/2014/main" id="{0DB890BB-82F9-4802-B554-4070541A9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099294"/>
              </p:ext>
            </p:extLst>
          </p:nvPr>
        </p:nvGraphicFramePr>
        <p:xfrm>
          <a:off x="958970" y="1501000"/>
          <a:ext cx="8566030" cy="310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66030">
                  <a:extLst>
                    <a:ext uri="{9D8B030D-6E8A-4147-A177-3AD203B41FA5}">
                      <a16:colId xmlns:a16="http://schemas.microsoft.com/office/drawing/2014/main" val="2803295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(forced line break)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태그를 이용하여 문서의 </a:t>
                      </a: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줄바꿈을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할 수 있다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9050" cap="flat" cmpd="sng" algn="ctr">
                      <a:solidFill>
                        <a:srgbClr val="DE1C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73567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063D8A-04BC-4833-BC2E-96B223C63C6D}"/>
              </a:ext>
            </a:extLst>
          </p:cNvPr>
          <p:cNvSpPr txBox="1"/>
          <p:nvPr/>
        </p:nvSpPr>
        <p:spPr>
          <a:xfrm>
            <a:off x="958970" y="2075821"/>
            <a:ext cx="969633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&lt;!--02.br_tag.html--&gt;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HTML Study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태그를 이용하면 문서에서</a:t>
            </a: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ko-KR" alt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줄바꿈을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수행할 수 있다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줄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&lt;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 사용이 가능하지만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바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&lt;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 사용하여 시작과 </a:t>
            </a:r>
            <a:r>
              <a:rPr lang="ko-KR" alt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종료태크를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표현한다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꿈</a:t>
            </a: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31518C-D118-4214-9342-0AD37CB17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849" y="2177421"/>
            <a:ext cx="4124901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48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1F59438-5A90-4E6F-8469-F94AE506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436"/>
            <a:ext cx="10515600" cy="445758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solidFill>
                  <a:srgbClr val="DE1C24"/>
                </a:solidFill>
                <a:latin typeface="+mn-ea"/>
                <a:ea typeface="+mn-ea"/>
              </a:rPr>
              <a:t>///</a:t>
            </a:r>
            <a:r>
              <a:rPr lang="en-US" altLang="ko-KR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텍스트 표현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단락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&lt;p&gt; Tag</a:t>
            </a:r>
            <a:endParaRPr lang="ko-KR" altLang="en-US" sz="1800" b="1" dirty="0"/>
          </a:p>
        </p:txBody>
      </p:sp>
      <p:graphicFrame>
        <p:nvGraphicFramePr>
          <p:cNvPr id="5" name="Table 44">
            <a:extLst>
              <a:ext uri="{FF2B5EF4-FFF2-40B4-BE49-F238E27FC236}">
                <a16:creationId xmlns:a16="http://schemas.microsoft.com/office/drawing/2014/main" id="{0DB890BB-82F9-4802-B554-4070541A9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062613"/>
              </p:ext>
            </p:extLst>
          </p:nvPr>
        </p:nvGraphicFramePr>
        <p:xfrm>
          <a:off x="958970" y="1501000"/>
          <a:ext cx="8566030" cy="310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66030">
                  <a:extLst>
                    <a:ext uri="{9D8B030D-6E8A-4147-A177-3AD203B41FA5}">
                      <a16:colId xmlns:a16="http://schemas.microsoft.com/office/drawing/2014/main" val="2803295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p(paragraph)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태그를 이용하여 문단을 나누어 단락을 생성할 수 있다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9050" cap="flat" cmpd="sng" algn="ctr">
                      <a:solidFill>
                        <a:srgbClr val="DE1C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73567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063D8A-04BC-4833-BC2E-96B223C63C6D}"/>
              </a:ext>
            </a:extLst>
          </p:cNvPr>
          <p:cNvSpPr txBox="1"/>
          <p:nvPr/>
        </p:nvSpPr>
        <p:spPr>
          <a:xfrm>
            <a:off x="958970" y="2367921"/>
            <a:ext cx="5137030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&lt;!--03.p_tag.html--&gt;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HTML Study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문서의 단락을 표현하는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태그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Paragraph p 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태그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64BD29-8893-4E6B-BBB4-9797848BD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229" y="2367921"/>
            <a:ext cx="3343742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67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1F59438-5A90-4E6F-8469-F94AE506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436"/>
            <a:ext cx="10515600" cy="445758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solidFill>
                  <a:srgbClr val="DE1C24"/>
                </a:solidFill>
                <a:latin typeface="+mn-ea"/>
                <a:ea typeface="+mn-ea"/>
              </a:rPr>
              <a:t>///</a:t>
            </a:r>
            <a:r>
              <a:rPr lang="en-US" altLang="ko-KR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텍스트 표현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특수문자 입력</a:t>
            </a:r>
            <a:endParaRPr lang="ko-KR" altLang="en-US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063D8A-04BC-4833-BC2E-96B223C63C6D}"/>
              </a:ext>
            </a:extLst>
          </p:cNvPr>
          <p:cNvSpPr txBox="1"/>
          <p:nvPr/>
        </p:nvSpPr>
        <p:spPr>
          <a:xfrm>
            <a:off x="173383" y="2108478"/>
            <a:ext cx="7858776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&lt;!--04.specialCharacters.html--&gt;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HTML Study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특수문자를 표현해보자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lt;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&amp;gt;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태그를 표현해보자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&amp;#60;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&amp;#62;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띄어쓰기를 여러 번 해보자 시                              작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띄어쓰기를 여러 번 해보자 시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nbsp&amp;nbsp&amp;nbsp&amp;nbsp&amp;nbsp&amp;nbsp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작</a:t>
            </a:r>
          </a:p>
          <a:p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DE920D7-A856-4F35-A5F0-D463D302A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849" y="4095116"/>
            <a:ext cx="2876951" cy="15527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306445-4F9E-4670-A3C3-700B9126B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826" y="1566660"/>
            <a:ext cx="3762576" cy="18623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4A79F48-5FDF-4BC8-B29B-8635BA421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6849" y="4871512"/>
            <a:ext cx="2782366" cy="98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95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1F59438-5A90-4E6F-8469-F94AE506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436"/>
            <a:ext cx="10515600" cy="445758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solidFill>
                  <a:srgbClr val="DE1C24"/>
                </a:solidFill>
                <a:latin typeface="+mn-ea"/>
                <a:ea typeface="+mn-ea"/>
              </a:rPr>
              <a:t>///</a:t>
            </a:r>
            <a:r>
              <a:rPr lang="en-US" altLang="ko-KR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텍스트 표현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수평선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&lt;</a:t>
            </a:r>
            <a:r>
              <a:rPr lang="en-US" altLang="ko-KR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hr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Tag</a:t>
            </a:r>
            <a:endParaRPr lang="ko-KR" altLang="en-US" sz="1800" b="1" dirty="0"/>
          </a:p>
        </p:txBody>
      </p:sp>
      <p:graphicFrame>
        <p:nvGraphicFramePr>
          <p:cNvPr id="12" name="Table 44">
            <a:extLst>
              <a:ext uri="{FF2B5EF4-FFF2-40B4-BE49-F238E27FC236}">
                <a16:creationId xmlns:a16="http://schemas.microsoft.com/office/drawing/2014/main" id="{E178ECBA-E15F-4F8B-8484-83D8ACA4C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146994"/>
              </p:ext>
            </p:extLst>
          </p:nvPr>
        </p:nvGraphicFramePr>
        <p:xfrm>
          <a:off x="958970" y="1501000"/>
          <a:ext cx="8566030" cy="310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66030">
                  <a:extLst>
                    <a:ext uri="{9D8B030D-6E8A-4147-A177-3AD203B41FA5}">
                      <a16:colId xmlns:a16="http://schemas.microsoft.com/office/drawing/2014/main" val="2803295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hr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(horizontal rule)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태그를 이용하여 수평선을 그릴 수 있다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9050" cap="flat" cmpd="sng" algn="ctr">
                      <a:solidFill>
                        <a:srgbClr val="DE1C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735679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C618E1D-383D-4A38-B033-30576B250985}"/>
              </a:ext>
            </a:extLst>
          </p:cNvPr>
          <p:cNvSpPr txBox="1"/>
          <p:nvPr/>
        </p:nvSpPr>
        <p:spPr>
          <a:xfrm>
            <a:off x="958970" y="2158259"/>
            <a:ext cx="609600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&lt;!--05.hr_tag.html--&gt;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HTML Study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수평선을 그려보자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5AC4F21-B514-4B33-9F50-657893C1F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171" y="2158259"/>
            <a:ext cx="2915057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72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1678</Words>
  <Application>Microsoft Office PowerPoint</Application>
  <PresentationFormat>와이드스크린</PresentationFormat>
  <Paragraphs>194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Consolas</vt:lpstr>
      <vt:lpstr>Office 테마</vt:lpstr>
      <vt:lpstr>Html study</vt:lpstr>
      <vt:lpstr>/// HTML 이란?</vt:lpstr>
      <vt:lpstr>/// HTML 작성기초</vt:lpstr>
      <vt:lpstr>/// HTML 작성기초</vt:lpstr>
      <vt:lpstr>/// HTML 작성기초 - 주석</vt:lpstr>
      <vt:lpstr>/// 텍스트 표현 - 줄바꿈 &lt;br&gt; Tag</vt:lpstr>
      <vt:lpstr>/// 텍스트 표현 – 단락 &lt;p&gt; Tag</vt:lpstr>
      <vt:lpstr>/// 텍스트 표현 – 특수문자 입력</vt:lpstr>
      <vt:lpstr>/// 텍스트 표현 – 수평선 &lt;hr&gt; Tag</vt:lpstr>
      <vt:lpstr>/// 텍스트 표현 – 제목 지정 &lt;h&gt; Tag</vt:lpstr>
      <vt:lpstr>/// 텍스트 표현 – 입력형태를 유지하는&lt;pre&gt; 태그</vt:lpstr>
      <vt:lpstr>/// 텍스트 표현 – 단락을 들여쓰기&lt;blockquote&gt; 태그</vt:lpstr>
      <vt:lpstr>/// 텍스트 표현 – TEST!!</vt:lpstr>
      <vt:lpstr>/// 텍스트 표현 – TEST 정답!!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 Kim</dc:creator>
  <cp:lastModifiedBy>김지훈</cp:lastModifiedBy>
  <cp:revision>35</cp:revision>
  <dcterms:created xsi:type="dcterms:W3CDTF">2020-12-06T11:01:28Z</dcterms:created>
  <dcterms:modified xsi:type="dcterms:W3CDTF">2021-01-31T07:45:37Z</dcterms:modified>
</cp:coreProperties>
</file>