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91" r:id="rId5"/>
    <p:sldId id="293" r:id="rId6"/>
    <p:sldId id="295" r:id="rId7"/>
    <p:sldId id="298" r:id="rId8"/>
    <p:sldId id="299" r:id="rId9"/>
    <p:sldId id="292" r:id="rId10"/>
    <p:sldId id="29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3042" autoAdjust="0"/>
  </p:normalViewPr>
  <p:slideViewPr>
    <p:cSldViewPr snapToGrid="0">
      <p:cViewPr varScale="1">
        <p:scale>
          <a:sx n="106" d="100"/>
          <a:sy n="106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84AB-24EE-4741-9CDA-1C2A9AD06B78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5328-A1F9-4D04-B60D-F441657CE4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7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37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69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0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5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5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9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2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8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0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78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FC814-6392-4059-A5EA-AF2EB4C0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C3BD0-8047-49EF-8086-E812D4E4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7C536-FC15-49E0-9E3C-9BF41A5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00A01-D4B2-4F0A-B9D6-E8222F08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19A0B-2B97-4395-9DA1-A1C0704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F9BC-1C10-44A8-8014-61A9BB45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96512-8095-4261-B532-B7107B7E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EA959-C7A9-4599-8754-351CC23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81AF8-C76A-465C-A017-3C578653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2364-BC5C-473A-BF3D-085A525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39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5BE94-403B-416A-94F5-E941FE505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183-A92D-495D-AC98-8EF5D6CD2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72D9-6BB8-46C4-83E9-BB750C6D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8C7A2-E6D3-429C-957C-D615B00A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CB0D-5D88-4644-8923-91CD996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5C46D-D1DE-4CA7-B6FB-9404CB7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D6BAB-0AF4-4A66-A228-B4E86CA2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4E7BA-3BFA-47DA-A255-01B99579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9A825-9A33-42CB-BC69-02B157B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4D81-AA33-47B3-9C55-51161B8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4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5347-7B64-4199-9667-6B0E077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D4433-68F4-40FC-89DC-76030087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B7FE0-38E5-4825-B152-D9D1CB1F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5BF2C-BE6F-409D-A7B9-4E43E6C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3F7E-B406-4EE2-858F-C9515C8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7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A81EB-3E85-4EFB-8EB8-3A0E7425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BA6-384A-4F1D-BAB1-CA8996BA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1115-DBA2-42CF-B46B-4CCD5ACF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662EC-80DB-4CD5-9D9E-3B09F20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69059-C540-46C1-9D75-D3BF049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975EA-15BB-490A-A4A4-E617AC1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0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C0CF-B2E4-48C0-BB2E-E35DBDC2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E5F7E-1A13-4435-B81C-308F3439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3BA27-D15E-4ABA-836B-F1BEF2AF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A82FF-9CB1-4ABD-966E-295D6E748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83D77-86EB-488A-9117-B8980D0F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E3960-73F3-4E9F-82B0-79A6F68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509A5-782D-40B2-8D19-8318334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BA32D-0F6C-4F40-8E5A-25CB8CE6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5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ABE6F-EAEC-405F-8C7D-EDA8058B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68135-279C-401D-9600-4C27296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AF9035-74E4-480C-B946-E0D12DD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2AB0A-45B8-4526-B3ED-E8DD815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4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D41E7-C37B-4CF7-83EB-62F62C4A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2FE19-87B5-41F6-8B63-D1A4AAF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39723-480B-4EDD-8D83-7F6022D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8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FC13-B1F4-4FFE-9588-E62CB771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A0386-F14B-46F1-B9AA-3EF4701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47AFE-7985-48E4-8381-329B2FDA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5EF64-0F8D-414E-9C99-C95DF71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C953E-9C99-4DCD-9BF8-540CF4F9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63C1C-35C1-4F6D-9733-B5CD5ED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5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1CB4-9E52-45F5-9B48-3ABB128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BD480-DB74-4A62-B35F-1429D76F7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B58BC-D7D1-4875-8F17-C93E99E8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9E6A1-3F26-4B85-B98F-2FBBF732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F4ACF-7D9B-4222-8F7E-EF5697FE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24CB8-2397-4014-BEEE-6210744F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0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98DB4-9675-4F33-A340-54372F20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0126A-8DAF-4134-B53D-AFF4F86E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5FDC-820D-4942-BC1B-92A42B56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39C2-872D-4865-8768-D7407B3F7F31}" type="datetimeFigureOut">
              <a:rPr lang="ko-KR" altLang="en-US" smtClean="0"/>
              <a:t>2020-12-06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BB25-41E8-4984-A371-3C6F6070C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85A1-31B9-43B3-93CA-F3AD2EFD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4FD-3BB6-4350-B755-FAD26A3C20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mean-shift-cluster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ikit-learn.org/stable/modules/generated/sklearn.cluster.MeanShift.html" TargetMode="External"/><Relationship Id="rId4" Type="http://schemas.openxmlformats.org/officeDocument/2006/relationships/hyperlink" Target="https://aws.amazon.com/ko/blogs/machine-learning/k-means-clustering-with-amazon-sagemak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B756D-A5DC-4FA3-9CB7-B8B3616DA6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7" y="1322444"/>
            <a:ext cx="4376041" cy="427501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1668F4-0227-4837-93BA-A3374340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25013"/>
              </p:ext>
            </p:extLst>
          </p:nvPr>
        </p:nvGraphicFramePr>
        <p:xfrm>
          <a:off x="7496355" y="1709551"/>
          <a:ext cx="3467820" cy="35008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3910">
                  <a:extLst>
                    <a:ext uri="{9D8B030D-6E8A-4147-A177-3AD203B41FA5}">
                      <a16:colId xmlns:a16="http://schemas.microsoft.com/office/drawing/2014/main" val="18487768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87225665"/>
                    </a:ext>
                  </a:extLst>
                </a:gridCol>
              </a:tblGrid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과목명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수치해석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996849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담  당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이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상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화</a:t>
                      </a:r>
                      <a:r>
                        <a:rPr lang="ko-KR" sz="1200" kern="100" dirty="0">
                          <a:effectLst/>
                        </a:rPr>
                        <a:t> 교수님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9191040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제출일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</a:t>
                      </a:r>
                      <a:r>
                        <a:rPr lang="ko-KR" sz="1200" kern="100" dirty="0">
                          <a:effectLst/>
                        </a:rPr>
                        <a:t>년</a:t>
                      </a:r>
                      <a:r>
                        <a:rPr lang="en-US" altLang="ko-KR" sz="1200" kern="100" dirty="0">
                          <a:effectLst/>
                        </a:rPr>
                        <a:t> 12</a:t>
                      </a:r>
                      <a:r>
                        <a:rPr lang="ko-KR" sz="1200" kern="100" dirty="0">
                          <a:effectLst/>
                        </a:rPr>
                        <a:t>월</a:t>
                      </a:r>
                      <a:r>
                        <a:rPr lang="en-US" sz="1200" kern="100" dirty="0">
                          <a:effectLst/>
                        </a:rPr>
                        <a:t> 6</a:t>
                      </a:r>
                      <a:r>
                        <a:rPr lang="ko-KR" sz="1200" kern="100" dirty="0">
                          <a:effectLst/>
                        </a:rPr>
                        <a:t>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475251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공과대학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컴퓨터소프트웨어학부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7954140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  번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2016025969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98408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이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ko-KR" sz="1200" kern="100" dirty="0" err="1">
                          <a:effectLst/>
                        </a:rPr>
                        <a:t>름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정지훈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53710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EE4E137-35C9-437A-A039-DEFE9E18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2943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2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325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6. References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503807"/>
            <a:ext cx="53082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hlinkClick r:id="rId3"/>
              </a:rPr>
              <a:t>https://www.geeksforgeeks.org/ml-mean-shift-clustering/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hlinkClick r:id="rId4"/>
              </a:rPr>
              <a:t>https://aws.amazon.com/ko/blogs/machine-learning/k-means-clustering-with-amazon-sagemaker/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hlinkClick r:id="rId5"/>
              </a:rPr>
              <a:t>https://scikit-learn.org/stable/modules/generated/sklearn.cluster.MeanShift.html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https://scikit-learn.org/stable/modules/generated/sklearn.cluster.KMeans.html</a:t>
            </a:r>
          </a:p>
        </p:txBody>
      </p:sp>
    </p:spTree>
    <p:extLst>
      <p:ext uri="{BB962C8B-B14F-4D97-AF65-F5344CB8AC3E}">
        <p14:creationId xmlns:p14="http://schemas.microsoft.com/office/powerpoint/2010/main" val="96721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1276152" y="55378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2600299" y="1260713"/>
            <a:ext cx="54784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200" dirty="0"/>
              <a:t>Original</a:t>
            </a:r>
            <a:r>
              <a:rPr lang="ko-KR" altLang="en-US" sz="2200" dirty="0"/>
              <a:t> </a:t>
            </a:r>
            <a:r>
              <a:rPr lang="en-US" altLang="ko-KR" sz="2200" dirty="0"/>
              <a:t>Image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Mean Shift clustering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K-means clustering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Compare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Conclude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4566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1. Original Image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6153339" y="1436299"/>
            <a:ext cx="53082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Image</a:t>
            </a:r>
            <a:r>
              <a:rPr lang="ko-KR" altLang="en-US" sz="2000" dirty="0"/>
              <a:t>를 선택했습니다</a:t>
            </a:r>
            <a:r>
              <a:rPr lang="en-US" altLang="ko-KR" sz="2000" dirty="0"/>
              <a:t>. Clustering</a:t>
            </a:r>
            <a:r>
              <a:rPr lang="ko-KR" altLang="en-US" sz="2000" dirty="0"/>
              <a:t>은 색의 값을 </a:t>
            </a:r>
            <a:r>
              <a:rPr lang="en-US" altLang="ko-KR" sz="2000" dirty="0"/>
              <a:t>vector</a:t>
            </a:r>
            <a:r>
              <a:rPr lang="ko-KR" altLang="en-US" sz="2000" dirty="0"/>
              <a:t>로 생각해 </a:t>
            </a:r>
            <a:r>
              <a:rPr lang="en-US" altLang="ko-KR" sz="2000" dirty="0"/>
              <a:t>distance</a:t>
            </a:r>
            <a:r>
              <a:rPr lang="ko-KR" altLang="en-US" sz="2000" dirty="0"/>
              <a:t>가 가까운 것들을 묶는  방식입니다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따라서 비슷한 색을 묶는 개념을 확인하기 위해 색의 변화가 거의 없는 </a:t>
            </a:r>
            <a:r>
              <a:rPr lang="en-US" altLang="ko-KR" sz="2000" dirty="0"/>
              <a:t>1</a:t>
            </a:r>
            <a:r>
              <a:rPr lang="ko-KR" altLang="en-US" sz="2000" dirty="0"/>
              <a:t>번 색의 종류가 많은 </a:t>
            </a:r>
            <a:r>
              <a:rPr lang="en-US" altLang="ko-KR" sz="2000" dirty="0"/>
              <a:t>2</a:t>
            </a:r>
            <a:r>
              <a:rPr lang="ko-KR" altLang="en-US" sz="2000" dirty="0"/>
              <a:t>번 색의 변화가 있는 </a:t>
            </a:r>
            <a:r>
              <a:rPr lang="en-US" altLang="ko-KR" sz="2000" dirty="0"/>
              <a:t>3</a:t>
            </a:r>
            <a:r>
              <a:rPr lang="ko-KR" altLang="en-US" sz="2000" dirty="0"/>
              <a:t>번 </a:t>
            </a:r>
            <a:r>
              <a:rPr lang="en-US" altLang="ko-KR" sz="2000" dirty="0"/>
              <a:t>Image</a:t>
            </a:r>
            <a:r>
              <a:rPr lang="ko-KR" altLang="en-US" sz="2000" dirty="0"/>
              <a:t>를 선택했습니다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각 </a:t>
            </a:r>
            <a:r>
              <a:rPr lang="en-US" altLang="ko-KR" sz="2000" dirty="0"/>
              <a:t>Clustering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Image</a:t>
            </a:r>
            <a:r>
              <a:rPr lang="ko-KR" altLang="en-US" sz="2000" dirty="0"/>
              <a:t>를 비교하면서 분석할 것입니다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 descr="실외, 일몰, 잔디, 물이(가) 표시된 사진&#10;&#10;자동 생성된 설명">
            <a:extLst>
              <a:ext uri="{FF2B5EF4-FFF2-40B4-BE49-F238E27FC236}">
                <a16:creationId xmlns:a16="http://schemas.microsoft.com/office/drawing/2014/main" id="{E8CFEA98-32E9-4597-892D-C2E704F1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10" y="1510289"/>
            <a:ext cx="2465746" cy="1849310"/>
          </a:xfrm>
          <a:prstGeom prst="rect">
            <a:avLst/>
          </a:prstGeom>
        </p:spPr>
      </p:pic>
      <p:pic>
        <p:nvPicPr>
          <p:cNvPr id="9" name="그림 8" descr="실외, 건물, 도로, 시계이(가) 표시된 사진&#10;&#10;자동 생성된 설명">
            <a:extLst>
              <a:ext uri="{FF2B5EF4-FFF2-40B4-BE49-F238E27FC236}">
                <a16:creationId xmlns:a16="http://schemas.microsoft.com/office/drawing/2014/main" id="{02AD6255-EBC3-43F7-A296-FDD751B0F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8" y="4163676"/>
            <a:ext cx="2465747" cy="1849310"/>
          </a:xfrm>
          <a:prstGeom prst="rect">
            <a:avLst/>
          </a:prstGeom>
        </p:spPr>
      </p:pic>
      <p:pic>
        <p:nvPicPr>
          <p:cNvPr id="12" name="그림 11" descr="실외, 건물, 전면, 보는이(가) 표시된 사진&#10;&#10;자동 생성된 설명">
            <a:extLst>
              <a:ext uri="{FF2B5EF4-FFF2-40B4-BE49-F238E27FC236}">
                <a16:creationId xmlns:a16="http://schemas.microsoft.com/office/drawing/2014/main" id="{E0BC264C-4F91-48C0-BE57-13BC2D35A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11" y="4163676"/>
            <a:ext cx="2465746" cy="1849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7DD92-0A55-4B1F-BB49-A672545C2912}"/>
              </a:ext>
            </a:extLst>
          </p:cNvPr>
          <p:cNvSpPr txBox="1"/>
          <p:nvPr/>
        </p:nvSpPr>
        <p:spPr>
          <a:xfrm>
            <a:off x="2816409" y="349840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511EA-8097-4F40-B6CA-C247AA3C1D4E}"/>
              </a:ext>
            </a:extLst>
          </p:cNvPr>
          <p:cNvSpPr txBox="1"/>
          <p:nvPr/>
        </p:nvSpPr>
        <p:spPr>
          <a:xfrm>
            <a:off x="4049282" y="612426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CD7AC-716B-430F-812E-4F26CEDBEF24}"/>
              </a:ext>
            </a:extLst>
          </p:cNvPr>
          <p:cNvSpPr txBox="1"/>
          <p:nvPr/>
        </p:nvSpPr>
        <p:spPr>
          <a:xfrm>
            <a:off x="1374637" y="612426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3527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5727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2. Mean Shift clustering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6197475" y="1297882"/>
            <a:ext cx="530825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Mean</a:t>
            </a:r>
            <a:r>
              <a:rPr lang="ko-KR" altLang="en-US" sz="2000" dirty="0"/>
              <a:t> </a:t>
            </a:r>
            <a:r>
              <a:rPr lang="en-US" altLang="ko-KR" sz="2000" dirty="0"/>
              <a:t>Shift</a:t>
            </a:r>
            <a:r>
              <a:rPr lang="ko-KR" altLang="en-US" sz="2000" dirty="0"/>
              <a:t>는 </a:t>
            </a:r>
            <a:r>
              <a:rPr lang="en-US" altLang="ko-KR" sz="2000" dirty="0"/>
              <a:t>bandwidth</a:t>
            </a:r>
            <a:r>
              <a:rPr lang="ko-KR" altLang="en-US" sz="2000" dirty="0"/>
              <a:t>인 </a:t>
            </a:r>
            <a:r>
              <a:rPr lang="en-US" altLang="ko-KR" sz="2000" dirty="0"/>
              <a:t>h </a:t>
            </a:r>
            <a:r>
              <a:rPr lang="ko-KR" altLang="en-US" sz="2000" dirty="0"/>
              <a:t>하나만을 매개변수로 가집니다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</a:t>
            </a:r>
            <a:r>
              <a:rPr lang="ko-KR" altLang="en-US" sz="2000" dirty="0"/>
              <a:t>는 </a:t>
            </a:r>
            <a:r>
              <a:rPr lang="en-US" altLang="ko-KR" sz="2000" dirty="0"/>
              <a:t>mean</a:t>
            </a:r>
            <a:r>
              <a:rPr lang="ko-KR" altLang="en-US" sz="2000" dirty="0"/>
              <a:t>으로부터 반경을 의미합니다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반경 안의 </a:t>
            </a:r>
            <a:r>
              <a:rPr lang="en-US" altLang="ko-KR" sz="2000" dirty="0"/>
              <a:t>data</a:t>
            </a:r>
            <a:r>
              <a:rPr lang="ko-KR" altLang="en-US" sz="2000" dirty="0"/>
              <a:t>를 보고 밀도 함수를 통해 밀도가 높은 쪽으로 </a:t>
            </a:r>
            <a:r>
              <a:rPr lang="en-US" altLang="ko-KR" sz="2000" dirty="0"/>
              <a:t>mean</a:t>
            </a:r>
            <a:r>
              <a:rPr lang="ko-KR" altLang="en-US" sz="2000" dirty="0"/>
              <a:t>값을 다시 설정합니다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결과 값을 통해 몇 개의 </a:t>
            </a:r>
            <a:r>
              <a:rPr lang="en-US" altLang="ko-KR" sz="2000" dirty="0"/>
              <a:t>clustering</a:t>
            </a:r>
            <a:r>
              <a:rPr lang="ko-KR" altLang="en-US" sz="2000" dirty="0"/>
              <a:t>이 되는 지 알 수 있습니다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Bandwidth</a:t>
            </a:r>
            <a:r>
              <a:rPr lang="ko-KR" altLang="en-US" sz="2000" dirty="0"/>
              <a:t>로 인해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들이 군집의 형태를 갖게 됩니다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Sklearn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라이브러리의 </a:t>
            </a:r>
            <a:r>
              <a:rPr lang="en-US" altLang="ko-KR" sz="2000" dirty="0" err="1"/>
              <a:t>MeanShift</a:t>
            </a:r>
            <a:r>
              <a:rPr lang="en-US" altLang="ko-KR" sz="2000" dirty="0"/>
              <a:t> function</a:t>
            </a:r>
            <a:r>
              <a:rPr lang="ko-KR" altLang="en-US" sz="2000" dirty="0"/>
              <a:t>을 이용했습니다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A1B369-5739-4A29-A9C9-8BAEC616E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43" y="1964110"/>
            <a:ext cx="4943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6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5629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K – means clustering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6189969" y="1432310"/>
            <a:ext cx="53082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K-means</a:t>
            </a:r>
            <a:r>
              <a:rPr lang="ko-KR" altLang="en-US" sz="2000" dirty="0"/>
              <a:t>는 집단의 평균인 </a:t>
            </a:r>
            <a:r>
              <a:rPr lang="en-US" altLang="ko-KR" sz="2000" dirty="0"/>
              <a:t>centroid</a:t>
            </a:r>
            <a:r>
              <a:rPr lang="ko-KR" altLang="en-US" sz="2000" dirty="0"/>
              <a:t>를 기점으로 </a:t>
            </a:r>
            <a:r>
              <a:rPr lang="en-US" altLang="ko-KR" sz="2000" dirty="0"/>
              <a:t>data</a:t>
            </a:r>
            <a:r>
              <a:rPr lang="ko-KR" altLang="en-US" sz="2000" dirty="0"/>
              <a:t>를 판단합니다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처음에 몇 개의 집단으로 </a:t>
            </a:r>
            <a:r>
              <a:rPr lang="en-US" altLang="ko-KR" sz="2000" dirty="0"/>
              <a:t>clustering </a:t>
            </a:r>
            <a:r>
              <a:rPr lang="ko-KR" altLang="en-US" sz="2000" dirty="0"/>
              <a:t>할지에 대한 </a:t>
            </a:r>
            <a:r>
              <a:rPr lang="en-US" altLang="ko-KR" sz="2000" dirty="0"/>
              <a:t>K</a:t>
            </a:r>
            <a:r>
              <a:rPr lang="ko-KR" altLang="en-US" sz="2000" dirty="0"/>
              <a:t>를 매개변수로 설정합니다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임의의 </a:t>
            </a:r>
            <a:r>
              <a:rPr lang="en-US" altLang="ko-KR" sz="2000" dirty="0"/>
              <a:t>K</a:t>
            </a:r>
            <a:r>
              <a:rPr lang="ko-KR" altLang="en-US" sz="2000" dirty="0"/>
              <a:t>개의 </a:t>
            </a:r>
            <a:r>
              <a:rPr lang="en-US" altLang="ko-KR" sz="2000" dirty="0"/>
              <a:t>centroid</a:t>
            </a:r>
            <a:r>
              <a:rPr lang="ko-KR" altLang="en-US" sz="2000" dirty="0"/>
              <a:t>를 설정하고 주어진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들은 가까운 </a:t>
            </a:r>
            <a:r>
              <a:rPr lang="en-US" altLang="ko-KR" sz="2000" dirty="0"/>
              <a:t>centroid </a:t>
            </a:r>
            <a:r>
              <a:rPr lang="ko-KR" altLang="en-US" sz="2000" dirty="0"/>
              <a:t>쪽으로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됩니다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모든 </a:t>
            </a:r>
            <a:r>
              <a:rPr lang="en-US" altLang="ko-KR" sz="2000" dirty="0"/>
              <a:t>data</a:t>
            </a:r>
            <a:r>
              <a:rPr lang="ko-KR" altLang="en-US" sz="2000" dirty="0"/>
              <a:t>가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된다면 다시 </a:t>
            </a:r>
            <a:r>
              <a:rPr lang="en-US" altLang="ko-KR" sz="2000" dirty="0"/>
              <a:t>centroid</a:t>
            </a:r>
            <a:r>
              <a:rPr lang="ko-KR" altLang="en-US" sz="2000" dirty="0"/>
              <a:t>를 구하고 이 </a:t>
            </a:r>
            <a:r>
              <a:rPr lang="en-US" altLang="ko-KR" sz="2000" dirty="0"/>
              <a:t>centroid</a:t>
            </a:r>
            <a:r>
              <a:rPr lang="ko-KR" altLang="en-US" sz="2000" dirty="0"/>
              <a:t>가 수렴할 때까지 앞선 과정을 반복합니다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Sklearn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라이브러리의 </a:t>
            </a:r>
            <a:r>
              <a:rPr lang="en-US" altLang="ko-KR" sz="2000" dirty="0" err="1"/>
              <a:t>Kmeans</a:t>
            </a:r>
            <a:r>
              <a:rPr lang="en-US" altLang="ko-KR" sz="2000" dirty="0"/>
              <a:t> function</a:t>
            </a:r>
            <a:r>
              <a:rPr lang="ko-KR" altLang="en-US" sz="2000" dirty="0"/>
              <a:t>을 이용했습니다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1F6C7D-EE35-4032-AA4D-8DCD18302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42" y="1889510"/>
            <a:ext cx="4305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0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53350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4. Compare - Image 1</a:t>
            </a:r>
          </a:p>
          <a:p>
            <a:pPr marL="457200" indent="-457200">
              <a:buAutoNum type="arabicPeriod"/>
            </a:pPr>
            <a:endParaRPr lang="en-US" altLang="ko-KR" sz="4000" dirty="0"/>
          </a:p>
          <a:p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724AB-2F08-44AC-A1C7-F6334700F8F0}"/>
              </a:ext>
            </a:extLst>
          </p:cNvPr>
          <p:cNvSpPr txBox="1"/>
          <p:nvPr/>
        </p:nvSpPr>
        <p:spPr>
          <a:xfrm>
            <a:off x="5993550" y="1374826"/>
            <a:ext cx="53082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번 </a:t>
            </a:r>
            <a:r>
              <a:rPr lang="en-US" altLang="ko-KR" sz="2000" dirty="0"/>
              <a:t>Image</a:t>
            </a:r>
            <a:r>
              <a:rPr lang="ko-KR" altLang="en-US" sz="2000" dirty="0"/>
              <a:t>는 </a:t>
            </a:r>
            <a:r>
              <a:rPr lang="en-US" altLang="ko-KR" sz="2000" dirty="0"/>
              <a:t>h(bandwidth) = 9</a:t>
            </a:r>
            <a:r>
              <a:rPr lang="ko-KR" altLang="en-US" sz="2000" dirty="0"/>
              <a:t>에서 </a:t>
            </a:r>
            <a:r>
              <a:rPr lang="en-US" altLang="ko-KR" sz="2000" dirty="0"/>
              <a:t>17</a:t>
            </a:r>
            <a:r>
              <a:rPr lang="ko-KR" altLang="en-US" sz="2000" dirty="0"/>
              <a:t>개의 </a:t>
            </a:r>
            <a:r>
              <a:rPr lang="en-US" altLang="ko-KR" sz="2000" dirty="0"/>
              <a:t>k(clustering)</a:t>
            </a:r>
            <a:r>
              <a:rPr lang="ko-KR" altLang="en-US" sz="2000" dirty="0"/>
              <a:t>이 설정되었습니다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이미지를 구성하는 색의 종류가 많지 않고 전부 갈색</a:t>
            </a:r>
            <a:r>
              <a:rPr lang="en-US" altLang="ko-KR" sz="2000" dirty="0"/>
              <a:t>, </a:t>
            </a:r>
            <a:r>
              <a:rPr lang="ko-KR" altLang="en-US" sz="2000" dirty="0"/>
              <a:t>노란색의 비슷한 색깔 계열이었기에 </a:t>
            </a:r>
            <a:r>
              <a:rPr lang="en-US" altLang="ko-KR" sz="2000" dirty="0"/>
              <a:t>clustering </a:t>
            </a:r>
            <a:r>
              <a:rPr lang="ko-KR" altLang="en-US" sz="2000" dirty="0"/>
              <a:t>결과도 잘 된 것을 확인 할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주어진 </a:t>
            </a:r>
            <a:r>
              <a:rPr lang="en-US" altLang="ko-KR" sz="2000" dirty="0"/>
              <a:t>17</a:t>
            </a:r>
            <a:r>
              <a:rPr lang="ko-KR" altLang="en-US" sz="2000" dirty="0"/>
              <a:t>개의 </a:t>
            </a:r>
            <a:r>
              <a:rPr lang="en-US" altLang="ko-KR" sz="2000" dirty="0"/>
              <a:t>clustering</a:t>
            </a:r>
            <a:r>
              <a:rPr lang="ko-KR" altLang="en-US" sz="2000" dirty="0"/>
              <a:t>으로 표현이 되었습니다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F8A09-C8F3-4665-9733-393B01BEBCEA}"/>
              </a:ext>
            </a:extLst>
          </p:cNvPr>
          <p:cNvSpPr txBox="1"/>
          <p:nvPr/>
        </p:nvSpPr>
        <p:spPr>
          <a:xfrm>
            <a:off x="1082629" y="5627374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Mean Shift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8A9E7-DC4F-46BA-B420-25B5DFB13E43}"/>
              </a:ext>
            </a:extLst>
          </p:cNvPr>
          <p:cNvSpPr txBox="1"/>
          <p:nvPr/>
        </p:nvSpPr>
        <p:spPr>
          <a:xfrm>
            <a:off x="3729712" y="562737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 - means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B9CC1-A6A8-4505-AB90-909651DB1044}"/>
              </a:ext>
            </a:extLst>
          </p:cNvPr>
          <p:cNvSpPr txBox="1"/>
          <p:nvPr/>
        </p:nvSpPr>
        <p:spPr>
          <a:xfrm>
            <a:off x="3030306" y="1374826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</a:t>
            </a:r>
            <a:endParaRPr lang="ko-KR" altLang="en-US" b="1" dirty="0"/>
          </a:p>
        </p:txBody>
      </p:sp>
      <p:pic>
        <p:nvPicPr>
          <p:cNvPr id="21" name="그림 20" descr="실외, 일몰, 자연, 태양이(가) 표시된 사진&#10;&#10;자동 생성된 설명">
            <a:extLst>
              <a:ext uri="{FF2B5EF4-FFF2-40B4-BE49-F238E27FC236}">
                <a16:creationId xmlns:a16="http://schemas.microsoft.com/office/drawing/2014/main" id="{2F3ABC16-B611-420A-8C37-7A57358A0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80" y="3654374"/>
            <a:ext cx="2438400" cy="1828800"/>
          </a:xfrm>
          <a:prstGeom prst="rect">
            <a:avLst/>
          </a:prstGeom>
        </p:spPr>
      </p:pic>
      <p:pic>
        <p:nvPicPr>
          <p:cNvPr id="23" name="그림 22" descr="실외, 일몰, 물, 해변이(가) 표시된 사진&#10;&#10;자동 생성된 설명">
            <a:extLst>
              <a:ext uri="{FF2B5EF4-FFF2-40B4-BE49-F238E27FC236}">
                <a16:creationId xmlns:a16="http://schemas.microsoft.com/office/drawing/2014/main" id="{51DF857E-5B1F-420E-9E9D-2896B3465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9" y="3654374"/>
            <a:ext cx="2438400" cy="1828800"/>
          </a:xfrm>
          <a:prstGeom prst="rect">
            <a:avLst/>
          </a:prstGeom>
        </p:spPr>
      </p:pic>
      <p:pic>
        <p:nvPicPr>
          <p:cNvPr id="25" name="그림 24" descr="자연, 일몰이(가) 표시된 사진&#10;&#10;자동 생성된 설명">
            <a:extLst>
              <a:ext uri="{FF2B5EF4-FFF2-40B4-BE49-F238E27FC236}">
                <a16:creationId xmlns:a16="http://schemas.microsoft.com/office/drawing/2014/main" id="{5052AC79-B93F-42BD-833D-D6E9FCF30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9" y="1485018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2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53350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4. Compare - Image 2</a:t>
            </a:r>
          </a:p>
          <a:p>
            <a:pPr marL="457200" indent="-457200">
              <a:buAutoNum type="arabicPeriod"/>
            </a:pPr>
            <a:endParaRPr lang="en-US" altLang="ko-KR" sz="4000" dirty="0"/>
          </a:p>
          <a:p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724AB-2F08-44AC-A1C7-F6334700F8F0}"/>
              </a:ext>
            </a:extLst>
          </p:cNvPr>
          <p:cNvSpPr txBox="1"/>
          <p:nvPr/>
        </p:nvSpPr>
        <p:spPr>
          <a:xfrm>
            <a:off x="5926956" y="943469"/>
            <a:ext cx="53082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번 </a:t>
            </a:r>
            <a:r>
              <a:rPr lang="en-US" altLang="ko-KR" sz="2000" dirty="0"/>
              <a:t>Image</a:t>
            </a:r>
            <a:r>
              <a:rPr lang="ko-KR" altLang="en-US" sz="2000" dirty="0"/>
              <a:t>는 </a:t>
            </a:r>
            <a:r>
              <a:rPr lang="en-US" altLang="ko-KR" sz="2000" dirty="0"/>
              <a:t>h(bandwidth) = 12.5</a:t>
            </a:r>
            <a:r>
              <a:rPr lang="ko-KR" altLang="en-US" sz="2000" dirty="0"/>
              <a:t>에서 </a:t>
            </a:r>
            <a:r>
              <a:rPr lang="en-US" altLang="ko-KR" sz="2000" dirty="0"/>
              <a:t>19</a:t>
            </a:r>
            <a:r>
              <a:rPr lang="ko-KR" altLang="en-US" sz="2000" dirty="0"/>
              <a:t>개의 </a:t>
            </a:r>
            <a:r>
              <a:rPr lang="en-US" altLang="ko-KR" sz="2000" dirty="0"/>
              <a:t>k(clustering)</a:t>
            </a:r>
            <a:r>
              <a:rPr lang="ko-KR" altLang="en-US" sz="2000" dirty="0"/>
              <a:t>이 설정되었습니다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Mean</a:t>
            </a:r>
            <a:r>
              <a:rPr lang="ko-KR" altLang="en-US" sz="2000" dirty="0"/>
              <a:t>에서는 한 개의 색으로 표현된 하늘이 </a:t>
            </a:r>
            <a:r>
              <a:rPr lang="en-US" altLang="ko-KR" sz="2000" dirty="0"/>
              <a:t>K – means</a:t>
            </a:r>
            <a:r>
              <a:rPr lang="ko-KR" altLang="en-US" sz="2000" dirty="0"/>
              <a:t>에서는 여러 개의 색으로 표현된 것을 확인 할 수 있습니다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K-means</a:t>
            </a:r>
            <a:r>
              <a:rPr lang="ko-KR" altLang="en-US" sz="2000" dirty="0"/>
              <a:t>는 </a:t>
            </a:r>
            <a:r>
              <a:rPr lang="en-US" altLang="ko-KR" sz="2000" dirty="0"/>
              <a:t>centroid</a:t>
            </a:r>
            <a:r>
              <a:rPr lang="ko-KR" altLang="en-US" sz="2000" dirty="0"/>
              <a:t>랑 </a:t>
            </a:r>
            <a:r>
              <a:rPr lang="en-US" altLang="ko-KR" sz="2000" dirty="0"/>
              <a:t>vector</a:t>
            </a:r>
            <a:r>
              <a:rPr lang="ko-KR" altLang="en-US" sz="2000" dirty="0"/>
              <a:t>의 </a:t>
            </a:r>
            <a:r>
              <a:rPr lang="en-US" altLang="ko-KR" sz="2000" dirty="0"/>
              <a:t>distance</a:t>
            </a:r>
            <a:r>
              <a:rPr lang="ko-KR" altLang="en-US" sz="2000" dirty="0"/>
              <a:t>를 보기에 </a:t>
            </a:r>
            <a:r>
              <a:rPr lang="en-US" altLang="ko-KR" sz="2000" dirty="0"/>
              <a:t>Voronoi boundary</a:t>
            </a:r>
            <a:r>
              <a:rPr lang="ko-KR" altLang="en-US" sz="2000" dirty="0"/>
              <a:t>인 경계선을 확일 할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Means</a:t>
            </a:r>
            <a:r>
              <a:rPr lang="ko-KR" altLang="en-US" sz="2000" dirty="0"/>
              <a:t>에서는 색의 변경이 많이 돼 다른 </a:t>
            </a:r>
            <a:r>
              <a:rPr lang="en-US" altLang="ko-KR" sz="2000" dirty="0"/>
              <a:t>clustering</a:t>
            </a:r>
            <a:r>
              <a:rPr lang="ko-KR" altLang="en-US" sz="2000" dirty="0"/>
              <a:t>이 되는 곳의 경계선 차이를 볼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표현할 수 있는 색의 한계로 인해 </a:t>
            </a:r>
            <a:r>
              <a:rPr lang="en-US" altLang="ko-KR" sz="2000" dirty="0"/>
              <a:t>Mean-shift</a:t>
            </a:r>
            <a:r>
              <a:rPr lang="ko-KR" altLang="en-US" sz="2000" dirty="0"/>
              <a:t>에서 바닥의 색 등 다른 색이 나온 곳이 있었습니다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6B0E72-6EF3-483E-A34F-3C99D492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96" y="3414613"/>
            <a:ext cx="2438400" cy="182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EC4972-C450-47B7-8180-1B7D82F35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8" y="3414613"/>
            <a:ext cx="2438400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F8A09-C8F3-4665-9733-393B01BEBCEA}"/>
              </a:ext>
            </a:extLst>
          </p:cNvPr>
          <p:cNvSpPr txBox="1"/>
          <p:nvPr/>
        </p:nvSpPr>
        <p:spPr>
          <a:xfrm>
            <a:off x="1082629" y="5627374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Mean Shift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8A9E7-DC4F-46BA-B420-25B5DFB13E43}"/>
              </a:ext>
            </a:extLst>
          </p:cNvPr>
          <p:cNvSpPr txBox="1"/>
          <p:nvPr/>
        </p:nvSpPr>
        <p:spPr>
          <a:xfrm>
            <a:off x="3729712" y="562737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 - means</a:t>
            </a:r>
            <a:endParaRPr lang="ko-KR" altLang="en-US" b="1" dirty="0"/>
          </a:p>
        </p:txBody>
      </p:sp>
      <p:pic>
        <p:nvPicPr>
          <p:cNvPr id="14" name="그림 13" descr="실외, 건물, 도로, 물이(가) 표시된 사진&#10;&#10;자동 생성된 설명">
            <a:extLst>
              <a:ext uri="{FF2B5EF4-FFF2-40B4-BE49-F238E27FC236}">
                <a16:creationId xmlns:a16="http://schemas.microsoft.com/office/drawing/2014/main" id="{ADF03964-B993-41D0-ABEB-FE1CB2E16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8" y="1393833"/>
            <a:ext cx="24384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3B9CC1-A6A8-4505-AB90-909651DB1044}"/>
              </a:ext>
            </a:extLst>
          </p:cNvPr>
          <p:cNvSpPr txBox="1"/>
          <p:nvPr/>
        </p:nvSpPr>
        <p:spPr>
          <a:xfrm>
            <a:off x="3030306" y="1374826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594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53350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4. Compare - Image 3</a:t>
            </a:r>
          </a:p>
          <a:p>
            <a:pPr marL="457200" indent="-457200">
              <a:buAutoNum type="arabicPeriod"/>
            </a:pPr>
            <a:endParaRPr lang="en-US" altLang="ko-KR" sz="4000" dirty="0"/>
          </a:p>
          <a:p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724AB-2F08-44AC-A1C7-F6334700F8F0}"/>
              </a:ext>
            </a:extLst>
          </p:cNvPr>
          <p:cNvSpPr txBox="1"/>
          <p:nvPr/>
        </p:nvSpPr>
        <p:spPr>
          <a:xfrm>
            <a:off x="6096000" y="1666745"/>
            <a:ext cx="53082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3</a:t>
            </a:r>
            <a:r>
              <a:rPr lang="ko-KR" altLang="en-US" sz="2000" dirty="0"/>
              <a:t>번 </a:t>
            </a:r>
            <a:r>
              <a:rPr lang="en-US" altLang="ko-KR" sz="2000" dirty="0"/>
              <a:t>Image</a:t>
            </a:r>
            <a:r>
              <a:rPr lang="ko-KR" altLang="en-US" sz="2000" dirty="0"/>
              <a:t>는 </a:t>
            </a:r>
            <a:r>
              <a:rPr lang="en-US" altLang="ko-KR" sz="2000" dirty="0"/>
              <a:t>h(bandwidth) = 12.5</a:t>
            </a:r>
            <a:r>
              <a:rPr lang="ko-KR" altLang="en-US" sz="2000" dirty="0"/>
              <a:t>에서 </a:t>
            </a:r>
            <a:r>
              <a:rPr lang="en-US" altLang="ko-KR" sz="2000" dirty="0"/>
              <a:t>20</a:t>
            </a:r>
            <a:r>
              <a:rPr lang="ko-KR" altLang="en-US" sz="2000" dirty="0"/>
              <a:t>개의 </a:t>
            </a:r>
            <a:r>
              <a:rPr lang="en-US" altLang="ko-KR" sz="2000" dirty="0"/>
              <a:t>k(clustering)</a:t>
            </a:r>
            <a:r>
              <a:rPr lang="ko-KR" altLang="en-US" sz="2000" dirty="0"/>
              <a:t>이 설정되었습니다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색의 종류가 다양하지 않았기에 구름같은 부분도 잘 묘사가 된 것을 볼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다만 </a:t>
            </a:r>
            <a:r>
              <a:rPr lang="en-US" altLang="ko-KR" sz="2000" dirty="0"/>
              <a:t>means</a:t>
            </a:r>
            <a:r>
              <a:rPr lang="ko-KR" altLang="en-US" sz="2000" dirty="0"/>
              <a:t>에서 한계로 인해 검은 색 부분이 갈색으로 바뀐 것을 확인 할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F8A09-C8F3-4665-9733-393B01BEBCEA}"/>
              </a:ext>
            </a:extLst>
          </p:cNvPr>
          <p:cNvSpPr txBox="1"/>
          <p:nvPr/>
        </p:nvSpPr>
        <p:spPr>
          <a:xfrm>
            <a:off x="1082629" y="5627374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Mean Shift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8A9E7-DC4F-46BA-B420-25B5DFB13E43}"/>
              </a:ext>
            </a:extLst>
          </p:cNvPr>
          <p:cNvSpPr txBox="1"/>
          <p:nvPr/>
        </p:nvSpPr>
        <p:spPr>
          <a:xfrm>
            <a:off x="3729712" y="562737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 - means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B9CC1-A6A8-4505-AB90-909651DB1044}"/>
              </a:ext>
            </a:extLst>
          </p:cNvPr>
          <p:cNvSpPr txBox="1"/>
          <p:nvPr/>
        </p:nvSpPr>
        <p:spPr>
          <a:xfrm>
            <a:off x="3030306" y="1374826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Origin</a:t>
            </a:r>
            <a:endParaRPr lang="ko-KR" altLang="en-US" b="1" dirty="0"/>
          </a:p>
        </p:txBody>
      </p:sp>
      <p:pic>
        <p:nvPicPr>
          <p:cNvPr id="3" name="그림 2" descr="실외, 전면, 물, 앉아있는이(가) 표시된 사진&#10;&#10;자동 생성된 설명">
            <a:extLst>
              <a:ext uri="{FF2B5EF4-FFF2-40B4-BE49-F238E27FC236}">
                <a16:creationId xmlns:a16="http://schemas.microsoft.com/office/drawing/2014/main" id="{E6094C06-FD1E-4DCF-AF29-B7E0E3A7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7" y="1393833"/>
            <a:ext cx="2438400" cy="1828800"/>
          </a:xfrm>
          <a:prstGeom prst="rect">
            <a:avLst/>
          </a:prstGeom>
        </p:spPr>
      </p:pic>
      <p:pic>
        <p:nvPicPr>
          <p:cNvPr id="17" name="그림 16" descr="실외, 배, 보트, 물이(가) 표시된 사진&#10;&#10;자동 생성된 설명">
            <a:extLst>
              <a:ext uri="{FF2B5EF4-FFF2-40B4-BE49-F238E27FC236}">
                <a16:creationId xmlns:a16="http://schemas.microsoft.com/office/drawing/2014/main" id="{6300A47F-01F6-46F4-ABF6-F958C0E2D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6" y="3510603"/>
            <a:ext cx="2438400" cy="1828800"/>
          </a:xfrm>
          <a:prstGeom prst="rect">
            <a:avLst/>
          </a:prstGeom>
        </p:spPr>
      </p:pic>
      <p:pic>
        <p:nvPicPr>
          <p:cNvPr id="19" name="그림 18" descr="실외, 배, 대형, 물이(가) 표시된 사진&#10;&#10;자동 생성된 설명">
            <a:extLst>
              <a:ext uri="{FF2B5EF4-FFF2-40B4-BE49-F238E27FC236}">
                <a16:creationId xmlns:a16="http://schemas.microsoft.com/office/drawing/2014/main" id="{5FDD03A5-0423-436E-BC91-B10D83740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9" y="3510603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618571"/>
            <a:ext cx="2938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5. Conclude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062BA-F28C-4505-B2AD-5B6EBE568EC4}"/>
              </a:ext>
            </a:extLst>
          </p:cNvPr>
          <p:cNvSpPr txBox="1"/>
          <p:nvPr/>
        </p:nvSpPr>
        <p:spPr>
          <a:xfrm>
            <a:off x="718241" y="1533465"/>
            <a:ext cx="53082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하나의 이미지에서 </a:t>
            </a:r>
            <a:r>
              <a:rPr lang="en-US" altLang="ko-KR" sz="2000" dirty="0"/>
              <a:t>H</a:t>
            </a:r>
            <a:r>
              <a:rPr lang="ko-KR" altLang="en-US" sz="2000" dirty="0"/>
              <a:t>값이 커지게 되면 같은 군집이라고 인식 되어지는 </a:t>
            </a:r>
            <a:r>
              <a:rPr lang="en-US" altLang="ko-KR" sz="2000" dirty="0"/>
              <a:t>data</a:t>
            </a:r>
            <a:r>
              <a:rPr lang="ko-KR" altLang="en-US" sz="2000" dirty="0"/>
              <a:t>가 많아지기에 </a:t>
            </a:r>
            <a:r>
              <a:rPr lang="en-US" altLang="ko-KR" sz="2000" dirty="0"/>
              <a:t>K</a:t>
            </a:r>
            <a:r>
              <a:rPr lang="ko-KR" altLang="en-US" sz="2000" dirty="0"/>
              <a:t>의 개수는 작아지게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이미지를 구성하고 있는 색의 종류와 변화에 따라 </a:t>
            </a:r>
            <a:r>
              <a:rPr lang="en-US" altLang="ko-KR" sz="2000" dirty="0"/>
              <a:t>Clustering</a:t>
            </a:r>
            <a:r>
              <a:rPr lang="ko-KR" altLang="en-US" sz="2000" dirty="0"/>
              <a:t>의 품질이 달라졌습니다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색의 종류가 다양하지 않다는 것은 표현하기 위한 색의 개수가 적다는 것이므로 </a:t>
            </a:r>
            <a:r>
              <a:rPr lang="en-US" altLang="ko-KR" sz="2000" dirty="0"/>
              <a:t>K</a:t>
            </a:r>
            <a:r>
              <a:rPr lang="ko-KR" altLang="en-US" sz="2000" dirty="0"/>
              <a:t>의 개수가 작아도 원본 이미지를 잘 표현했습니다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B8834-0855-477E-9448-BC7DB0506CC9}"/>
              </a:ext>
            </a:extLst>
          </p:cNvPr>
          <p:cNvSpPr txBox="1"/>
          <p:nvPr/>
        </p:nvSpPr>
        <p:spPr>
          <a:xfrm>
            <a:off x="6096000" y="1533465"/>
            <a:ext cx="5308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대체적으로 </a:t>
            </a:r>
            <a:r>
              <a:rPr lang="en-US" altLang="ko-KR" sz="2000" dirty="0"/>
              <a:t>Means clustering</a:t>
            </a:r>
            <a:r>
              <a:rPr lang="ko-KR" altLang="en-US" sz="2000" dirty="0"/>
              <a:t>보다 </a:t>
            </a:r>
            <a:r>
              <a:rPr lang="en-US" altLang="ko-KR" sz="2000" dirty="0"/>
              <a:t>K-means</a:t>
            </a:r>
            <a:r>
              <a:rPr lang="ko-KR" altLang="en-US" sz="2000" dirty="0"/>
              <a:t>가 원본에 더 근접한 결과를 보여주었습니다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그 이유는 </a:t>
            </a:r>
            <a:r>
              <a:rPr lang="en-US" altLang="ko-KR" sz="2000" dirty="0"/>
              <a:t>K-means</a:t>
            </a:r>
            <a:r>
              <a:rPr lang="ko-KR" altLang="en-US" sz="2000" dirty="0"/>
              <a:t>는 </a:t>
            </a:r>
            <a:r>
              <a:rPr lang="en-US" altLang="ko-KR" sz="2000" dirty="0"/>
              <a:t>centroid</a:t>
            </a:r>
            <a:r>
              <a:rPr lang="ko-KR" altLang="en-US" sz="2000" dirty="0"/>
              <a:t>와 해당 </a:t>
            </a:r>
            <a:r>
              <a:rPr lang="en-US" altLang="ko-KR" sz="2000" dirty="0"/>
              <a:t>pixel value</a:t>
            </a:r>
            <a:r>
              <a:rPr lang="ko-KR" altLang="en-US" sz="2000" dirty="0"/>
              <a:t>의 </a:t>
            </a:r>
            <a:r>
              <a:rPr lang="en-US" altLang="ko-KR" sz="2000" dirty="0"/>
              <a:t>distance</a:t>
            </a:r>
            <a:r>
              <a:rPr lang="ko-KR" altLang="en-US" sz="2000" dirty="0"/>
              <a:t>를 통해 명확한 경계선이 생기기 때문에 </a:t>
            </a:r>
            <a:r>
              <a:rPr lang="en-US" altLang="ko-KR" sz="2000" dirty="0"/>
              <a:t>Mean Shift</a:t>
            </a:r>
            <a:r>
              <a:rPr lang="ko-KR" altLang="en-US" sz="2000" dirty="0"/>
              <a:t>에서 애매하게 구분되는 부분을 잘 처리했기 때문입니다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5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646</Words>
  <Application>Microsoft Office PowerPoint</Application>
  <PresentationFormat>와이드스크린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지훈</dc:creator>
  <cp:lastModifiedBy>정 지훈</cp:lastModifiedBy>
  <cp:revision>163</cp:revision>
  <dcterms:created xsi:type="dcterms:W3CDTF">2020-10-25T03:03:32Z</dcterms:created>
  <dcterms:modified xsi:type="dcterms:W3CDTF">2020-12-06T16:02:14Z</dcterms:modified>
</cp:coreProperties>
</file>