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86" r:id="rId5"/>
    <p:sldId id="288" r:id="rId6"/>
    <p:sldId id="289" r:id="rId7"/>
    <p:sldId id="287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042" autoAdjust="0"/>
  </p:normalViewPr>
  <p:slideViewPr>
    <p:cSldViewPr snapToGrid="0">
      <p:cViewPr varScale="1">
        <p:scale>
          <a:sx n="104" d="100"/>
          <a:sy n="10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1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3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87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image" Target="../media/image4.jpg"/><Relationship Id="rId10" Type="http://schemas.openxmlformats.org/officeDocument/2006/relationships/image" Target="../media/image25.png"/><Relationship Id="rId4" Type="http://schemas.openxmlformats.org/officeDocument/2006/relationships/image" Target="../media/image3.jpg"/><Relationship Id="rId9" Type="http://schemas.openxmlformats.org/officeDocument/2006/relationships/image" Target="../media/image24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3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4.jpg"/><Relationship Id="rId10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18655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과목명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</a:t>
                      </a:r>
                      <a:r>
                        <a:rPr lang="en-US" altLang="ko-KR" sz="1200" kern="100" dirty="0">
                          <a:effectLst/>
                        </a:rPr>
                        <a:t> 11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>
                          <a:effectLst/>
                        </a:rPr>
                        <a:t> 17</a:t>
                      </a:r>
                      <a:r>
                        <a:rPr lang="ko-KR" sz="1200" kern="10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5A9A506-0CF8-43DE-B961-A918463F771C}"/>
              </a:ext>
            </a:extLst>
          </p:cNvPr>
          <p:cNvSpPr txBox="1"/>
          <p:nvPr/>
        </p:nvSpPr>
        <p:spPr>
          <a:xfrm>
            <a:off x="560928" y="589996"/>
            <a:ext cx="8674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6. Pattern Recognition &amp; Conclusion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CABC5-1A69-4AF1-8A64-A620526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68" y="1515119"/>
            <a:ext cx="4029075" cy="40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7801E-412D-428A-BFCA-3314DE643773}"/>
              </a:ext>
            </a:extLst>
          </p:cNvPr>
          <p:cNvSpPr txBox="1"/>
          <p:nvPr/>
        </p:nvSpPr>
        <p:spPr>
          <a:xfrm>
            <a:off x="6096000" y="1515119"/>
            <a:ext cx="48964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코사인 유사도 </a:t>
            </a:r>
            <a:r>
              <a:rPr lang="en-US" altLang="ko-KR" sz="2200" dirty="0"/>
              <a:t>0.75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100</a:t>
            </a:r>
            <a:r>
              <a:rPr lang="ko-KR" altLang="en-US" sz="2200" dirty="0"/>
              <a:t>개의 이미지 블록 인식률이 </a:t>
            </a:r>
            <a:r>
              <a:rPr lang="en-US" altLang="ko-KR" sz="2200" dirty="0"/>
              <a:t>90%</a:t>
            </a:r>
            <a:r>
              <a:rPr lang="ko-KR" altLang="en-US" sz="2200" dirty="0"/>
              <a:t>가</a:t>
            </a:r>
            <a:r>
              <a:rPr lang="en-US" altLang="ko-KR" sz="2200" dirty="0"/>
              <a:t> </a:t>
            </a:r>
            <a:r>
              <a:rPr lang="ko-KR" altLang="en-US" sz="2200" dirty="0"/>
              <a:t>나왔습니다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하나의 이미지 안에서 위상을 제외한 순수 </a:t>
            </a:r>
            <a:r>
              <a:rPr lang="en-US" altLang="ko-KR" sz="2200" dirty="0"/>
              <a:t>Magnitude</a:t>
            </a:r>
            <a:r>
              <a:rPr lang="ko-KR" altLang="en-US" sz="2200" dirty="0"/>
              <a:t>만 보았기에 높은 인식률을 얻을 수 있었습니다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총 </a:t>
            </a:r>
            <a:r>
              <a:rPr lang="en-US" altLang="ko-KR" sz="2200" dirty="0"/>
              <a:t>4096</a:t>
            </a:r>
            <a:r>
              <a:rPr lang="ko-KR" altLang="en-US" sz="2200" dirty="0"/>
              <a:t>개의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가 있지만 주기적인 성질과 </a:t>
            </a:r>
            <a:r>
              <a:rPr lang="en-US" altLang="ko-KR" sz="2200" dirty="0"/>
              <a:t>Low frequency</a:t>
            </a:r>
            <a:r>
              <a:rPr lang="ko-KR" altLang="en-US" sz="2200" dirty="0"/>
              <a:t>에 중요도가 몰려 있었기에 </a:t>
            </a:r>
            <a:r>
              <a:rPr lang="en-US" altLang="ko-KR" sz="2200" dirty="0"/>
              <a:t>100</a:t>
            </a:r>
            <a:r>
              <a:rPr lang="ko-KR" altLang="en-US" sz="2200" dirty="0"/>
              <a:t>개의 계수들만으로도 높은 인식률을 얻을 수 있었습니다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1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749600"/>
            <a:ext cx="54784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Normalization 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DFT Magnitude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IDFT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Choose coefficients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Choose threshold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Pattern Recognition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4022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Normalization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538441"/>
            <a:ext cx="10546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반복되는 </a:t>
            </a:r>
            <a:r>
              <a:rPr lang="en-US" altLang="ko-KR" sz="2200" dirty="0"/>
              <a:t>Pattern</a:t>
            </a:r>
            <a:r>
              <a:rPr lang="ko-KR" altLang="en-US" sz="2200" dirty="0"/>
              <a:t>이 </a:t>
            </a:r>
            <a:r>
              <a:rPr lang="en-US" altLang="ko-KR" sz="2200" dirty="0"/>
              <a:t>64x64</a:t>
            </a:r>
            <a:r>
              <a:rPr lang="ko-KR" altLang="en-US" sz="2200" dirty="0"/>
              <a:t> 안에 들어오기 위해 모든 이미지의 크기를 </a:t>
            </a:r>
            <a:r>
              <a:rPr lang="en-US" altLang="ko-KR" sz="2200" dirty="0"/>
              <a:t>128x128</a:t>
            </a:r>
            <a:r>
              <a:rPr lang="ko-KR" altLang="en-US" sz="2200" dirty="0"/>
              <a:t>로 변환했습니다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각 </a:t>
            </a:r>
            <a:r>
              <a:rPr lang="en-US" altLang="ko-KR" sz="2200" dirty="0"/>
              <a:t>Pattern</a:t>
            </a:r>
            <a:r>
              <a:rPr lang="ko-KR" altLang="en-US" sz="2200" dirty="0"/>
              <a:t>의 인식률을 높이기 위해 전혀 다른 </a:t>
            </a:r>
            <a:r>
              <a:rPr lang="en-US" altLang="ko-KR" sz="2200" dirty="0"/>
              <a:t>Pattern 20</a:t>
            </a:r>
            <a:r>
              <a:rPr lang="ko-KR" altLang="en-US" sz="2200" dirty="0"/>
              <a:t>장을 선택하였습니다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 descr="횡단보도, 건물, 담장, 돌이(가) 표시된 사진&#10;&#10;자동 생성된 설명">
            <a:extLst>
              <a:ext uri="{FF2B5EF4-FFF2-40B4-BE49-F238E27FC236}">
                <a16:creationId xmlns:a16="http://schemas.microsoft.com/office/drawing/2014/main" id="{923AF4E1-F57A-4282-90A8-764FBC0E6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1" y="5526071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EEA3F-0252-4DC7-AC38-2B4ADEFF6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72" y="2984991"/>
            <a:ext cx="1219200" cy="1219200"/>
          </a:xfrm>
          <a:prstGeom prst="rect">
            <a:avLst/>
          </a:prstGeom>
        </p:spPr>
      </p:pic>
      <p:pic>
        <p:nvPicPr>
          <p:cNvPr id="8" name="그림 7" descr="게임, 카페트이(가) 표시된 사진&#10;&#10;자동 생성된 설명">
            <a:extLst>
              <a:ext uri="{FF2B5EF4-FFF2-40B4-BE49-F238E27FC236}">
                <a16:creationId xmlns:a16="http://schemas.microsoft.com/office/drawing/2014/main" id="{C2640875-82FF-4B26-8E4C-FA07A1ACA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87" y="5526071"/>
            <a:ext cx="1219200" cy="1219200"/>
          </a:xfrm>
          <a:prstGeom prst="rect">
            <a:avLst/>
          </a:prstGeom>
        </p:spPr>
      </p:pic>
      <p:pic>
        <p:nvPicPr>
          <p:cNvPr id="11" name="그림 10" descr="건물, 바둑판식, 통, 앉아있는이(가) 표시된 사진&#10;&#10;자동 생성된 설명">
            <a:extLst>
              <a:ext uri="{FF2B5EF4-FFF2-40B4-BE49-F238E27FC236}">
                <a16:creationId xmlns:a16="http://schemas.microsoft.com/office/drawing/2014/main" id="{1EE3DA38-C4FD-4EC1-A36C-8B0E8A9FE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88" y="5526071"/>
            <a:ext cx="1219200" cy="1219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95066D-27E6-4779-B635-FC54CD622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23" y="5537777"/>
            <a:ext cx="1219200" cy="1219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6155A4-AC07-4FE8-88FB-ADAE74BF1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2996697"/>
            <a:ext cx="1219200" cy="1219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249CFD-FC66-44FD-B8DE-9A9BFAE81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72" y="4261384"/>
            <a:ext cx="1219200" cy="1219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96C8D8-EBF8-49DB-91D4-7A017DC66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72" y="4255531"/>
            <a:ext cx="1219200" cy="1219200"/>
          </a:xfrm>
          <a:prstGeom prst="rect">
            <a:avLst/>
          </a:prstGeom>
        </p:spPr>
      </p:pic>
      <p:pic>
        <p:nvPicPr>
          <p:cNvPr id="21" name="그림 20" descr="바둑판식, 파란색, 통, 샤워이(가) 표시된 사진&#10;&#10;자동 생성된 설명">
            <a:extLst>
              <a:ext uri="{FF2B5EF4-FFF2-40B4-BE49-F238E27FC236}">
                <a16:creationId xmlns:a16="http://schemas.microsoft.com/office/drawing/2014/main" id="{1BCE4786-B9C4-49E5-9B87-46D54BF562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05" y="5526071"/>
            <a:ext cx="1219200" cy="1219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D1433D-2FC1-416C-ACC8-F3A6C1B65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83" y="2996697"/>
            <a:ext cx="1219200" cy="1219200"/>
          </a:xfrm>
          <a:prstGeom prst="rect">
            <a:avLst/>
          </a:prstGeom>
        </p:spPr>
      </p:pic>
      <p:pic>
        <p:nvPicPr>
          <p:cNvPr id="25" name="그림 24" descr="건물, 벽돌이(가) 표시된 사진&#10;&#10;자동 생성된 설명">
            <a:extLst>
              <a:ext uri="{FF2B5EF4-FFF2-40B4-BE49-F238E27FC236}">
                <a16:creationId xmlns:a16="http://schemas.microsoft.com/office/drawing/2014/main" id="{EEFD69C2-0ADC-4451-ADE6-5FAB4A1B2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94" y="4261384"/>
            <a:ext cx="1219200" cy="1219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701DE3-0DD9-4164-B6A5-24B00ECC2B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05" y="4261384"/>
            <a:ext cx="1219200" cy="1219200"/>
          </a:xfrm>
          <a:prstGeom prst="rect">
            <a:avLst/>
          </a:prstGeom>
        </p:spPr>
      </p:pic>
      <p:pic>
        <p:nvPicPr>
          <p:cNvPr id="29" name="그림 28" descr="오르간이(가) 표시된 사진&#10;&#10;자동 생성된 설명">
            <a:extLst>
              <a:ext uri="{FF2B5EF4-FFF2-40B4-BE49-F238E27FC236}">
                <a16:creationId xmlns:a16="http://schemas.microsoft.com/office/drawing/2014/main" id="{E3C815BD-D27C-4DA1-A6D4-DA947DBEE8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7" y="4261384"/>
            <a:ext cx="1219200" cy="12192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39C6ED1-55DB-458B-9CED-9C3182CD41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72" y="5537777"/>
            <a:ext cx="1219200" cy="12192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DF3750B-7AB7-43B4-A6CB-FA8CAB7EEA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4261384"/>
            <a:ext cx="1219200" cy="1219200"/>
          </a:xfrm>
          <a:prstGeom prst="rect">
            <a:avLst/>
          </a:prstGeom>
        </p:spPr>
      </p:pic>
      <p:pic>
        <p:nvPicPr>
          <p:cNvPr id="35" name="그림 34" descr="패브릭, 녹색, 샤워, 바둑판식이(가) 표시된 사진&#10;&#10;자동 생성된 설명">
            <a:extLst>
              <a:ext uri="{FF2B5EF4-FFF2-40B4-BE49-F238E27FC236}">
                <a16:creationId xmlns:a16="http://schemas.microsoft.com/office/drawing/2014/main" id="{0B0DCED1-B3AD-4C44-B977-F97B840505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1" y="4261384"/>
            <a:ext cx="1219200" cy="1219200"/>
          </a:xfrm>
          <a:prstGeom prst="rect">
            <a:avLst/>
          </a:prstGeom>
        </p:spPr>
      </p:pic>
      <p:pic>
        <p:nvPicPr>
          <p:cNvPr id="37" name="그림 36" descr="실외, 그룹, 거리, 녹색이(가) 표시된 사진&#10;&#10;자동 생성된 설명">
            <a:extLst>
              <a:ext uri="{FF2B5EF4-FFF2-40B4-BE49-F238E27FC236}">
                <a16:creationId xmlns:a16="http://schemas.microsoft.com/office/drawing/2014/main" id="{A2CDFA27-0D22-4655-906F-848B4D80A0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56" y="2996697"/>
            <a:ext cx="1219200" cy="1219200"/>
          </a:xfrm>
          <a:prstGeom prst="rect">
            <a:avLst/>
          </a:prstGeom>
        </p:spPr>
      </p:pic>
      <p:pic>
        <p:nvPicPr>
          <p:cNvPr id="39" name="그림 38" descr="건물, 오렌지, 그룹, 서있는이(가) 표시된 사진&#10;&#10;자동 생성된 설명">
            <a:extLst>
              <a:ext uri="{FF2B5EF4-FFF2-40B4-BE49-F238E27FC236}">
                <a16:creationId xmlns:a16="http://schemas.microsoft.com/office/drawing/2014/main" id="{DA4B265B-BB01-4C5A-A3FE-7EC54E9A98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36" y="2996697"/>
            <a:ext cx="1219200" cy="1219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8DD487-79A5-49EB-9847-FCE0E78A07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87" y="2996697"/>
            <a:ext cx="1219200" cy="1219200"/>
          </a:xfrm>
          <a:prstGeom prst="rect">
            <a:avLst/>
          </a:prstGeom>
        </p:spPr>
      </p:pic>
      <p:pic>
        <p:nvPicPr>
          <p:cNvPr id="43" name="그림 42" descr="전자기기, 회로, 대형, 방이(가) 표시된 사진&#10;&#10;자동 생성된 설명">
            <a:extLst>
              <a:ext uri="{FF2B5EF4-FFF2-40B4-BE49-F238E27FC236}">
                <a16:creationId xmlns:a16="http://schemas.microsoft.com/office/drawing/2014/main" id="{B7A96907-F527-49FC-B17F-8021EF23F1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1" y="299669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4369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DFT Magnitude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135419" y="1952356"/>
            <a:ext cx="6636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Numpy.fft.fft2() </a:t>
            </a:r>
            <a:r>
              <a:rPr lang="ko-KR" altLang="en-US" sz="2000" dirty="0"/>
              <a:t>라이브러리를 이용해 </a:t>
            </a:r>
            <a:r>
              <a:rPr lang="en-US" altLang="ko-KR" sz="2000" dirty="0"/>
              <a:t>DFT</a:t>
            </a:r>
            <a:r>
              <a:rPr lang="ko-KR" altLang="en-US" sz="2000" dirty="0"/>
              <a:t>의 값을 구했습니다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sklearn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minmax_scale</a:t>
            </a:r>
            <a:r>
              <a:rPr lang="ko-KR" altLang="en-US" sz="2000" dirty="0"/>
              <a:t>을 이용해 </a:t>
            </a:r>
            <a:r>
              <a:rPr lang="en-US" altLang="ko-KR" sz="2000" dirty="0"/>
              <a:t>0~255</a:t>
            </a:r>
            <a:r>
              <a:rPr lang="ko-KR" altLang="en-US" sz="2000" dirty="0"/>
              <a:t>사이의 값으로 </a:t>
            </a:r>
            <a:r>
              <a:rPr lang="en-US" altLang="ko-KR" sz="2000" dirty="0"/>
              <a:t>scaling </a:t>
            </a:r>
            <a:r>
              <a:rPr lang="ko-KR" altLang="en-US" sz="2000" dirty="0"/>
              <a:t>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Periodicity</a:t>
            </a:r>
            <a:r>
              <a:rPr lang="ko-KR" altLang="en-US" sz="2000" dirty="0"/>
              <a:t>가 있기에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fftshift</a:t>
            </a:r>
            <a:r>
              <a:rPr lang="ko-KR" altLang="en-US" sz="2000" dirty="0"/>
              <a:t>를 이용해 중앙을 </a:t>
            </a:r>
            <a:r>
              <a:rPr lang="en-US" altLang="ko-KR" sz="2000" dirty="0"/>
              <a:t>0,0</a:t>
            </a:r>
            <a:r>
              <a:rPr lang="ko-KR" altLang="en-US" sz="2000" dirty="0"/>
              <a:t>으로 두었습니다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82BB6B-79C3-4B5C-BA82-F3EBB156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59" y="1952356"/>
            <a:ext cx="4133850" cy="2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4369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DFT Magnitude</a:t>
            </a:r>
            <a:endParaRPr lang="ko-KR" altLang="en-US" sz="4000" dirty="0"/>
          </a:p>
        </p:txBody>
      </p:sp>
      <p:pic>
        <p:nvPicPr>
          <p:cNvPr id="3" name="그림 2" descr="횡단보도, 건물, 담장, 돌이(가) 표시된 사진&#10;&#10;자동 생성된 설명">
            <a:extLst>
              <a:ext uri="{FF2B5EF4-FFF2-40B4-BE49-F238E27FC236}">
                <a16:creationId xmlns:a16="http://schemas.microsoft.com/office/drawing/2014/main" id="{923AF4E1-F57A-4282-90A8-764FBC0E6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1537689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EEA3F-0252-4DC7-AC38-2B4ADEFF6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3042184"/>
            <a:ext cx="1219200" cy="1219200"/>
          </a:xfrm>
          <a:prstGeom prst="rect">
            <a:avLst/>
          </a:prstGeom>
        </p:spPr>
      </p:pic>
      <p:pic>
        <p:nvPicPr>
          <p:cNvPr id="8" name="그림 7" descr="게임, 카페트이(가) 표시된 사진&#10;&#10;자동 생성된 설명">
            <a:extLst>
              <a:ext uri="{FF2B5EF4-FFF2-40B4-BE49-F238E27FC236}">
                <a16:creationId xmlns:a16="http://schemas.microsoft.com/office/drawing/2014/main" id="{C2640875-82FF-4B26-8E4C-FA07A1ACA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4546679"/>
            <a:ext cx="1219200" cy="1219200"/>
          </a:xfrm>
          <a:prstGeom prst="rect">
            <a:avLst/>
          </a:prstGeom>
        </p:spPr>
      </p:pic>
      <p:pic>
        <p:nvPicPr>
          <p:cNvPr id="29" name="그림 28" descr="오르간이(가) 표시된 사진&#10;&#10;자동 생성된 설명">
            <a:extLst>
              <a:ext uri="{FF2B5EF4-FFF2-40B4-BE49-F238E27FC236}">
                <a16:creationId xmlns:a16="http://schemas.microsoft.com/office/drawing/2014/main" id="{E3C815BD-D27C-4DA1-A6D4-DA947DBEE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3042184"/>
            <a:ext cx="1219200" cy="1219200"/>
          </a:xfrm>
          <a:prstGeom prst="rect">
            <a:avLst/>
          </a:prstGeom>
        </p:spPr>
      </p:pic>
      <p:pic>
        <p:nvPicPr>
          <p:cNvPr id="37" name="그림 36" descr="실외, 그룹, 거리, 녹색이(가) 표시된 사진&#10;&#10;자동 생성된 설명">
            <a:extLst>
              <a:ext uri="{FF2B5EF4-FFF2-40B4-BE49-F238E27FC236}">
                <a16:creationId xmlns:a16="http://schemas.microsoft.com/office/drawing/2014/main" id="{A2CDFA27-0D22-4655-906F-848B4D80A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1537689"/>
            <a:ext cx="1219200" cy="1219200"/>
          </a:xfrm>
          <a:prstGeom prst="rect">
            <a:avLst/>
          </a:prstGeom>
        </p:spPr>
      </p:pic>
      <p:pic>
        <p:nvPicPr>
          <p:cNvPr id="4" name="그림 3" descr="사진, 건물, 앉아있는, 서있는이(가) 표시된 사진&#10;&#10;자동 생성된 설명">
            <a:extLst>
              <a:ext uri="{FF2B5EF4-FFF2-40B4-BE49-F238E27FC236}">
                <a16:creationId xmlns:a16="http://schemas.microsoft.com/office/drawing/2014/main" id="{5A138D0B-C403-4F0E-AB7C-08744A45E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78" y="1537689"/>
            <a:ext cx="1219200" cy="1219200"/>
          </a:xfrm>
          <a:prstGeom prst="rect">
            <a:avLst/>
          </a:prstGeom>
        </p:spPr>
      </p:pic>
      <p:pic>
        <p:nvPicPr>
          <p:cNvPr id="9" name="그림 8" descr="채, 쥐고있는, 법원, 공이(가) 표시된 사진&#10;&#10;자동 생성된 설명">
            <a:extLst>
              <a:ext uri="{FF2B5EF4-FFF2-40B4-BE49-F238E27FC236}">
                <a16:creationId xmlns:a16="http://schemas.microsoft.com/office/drawing/2014/main" id="{7096D28B-BA96-4158-A5FE-A12971709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78" y="3042184"/>
            <a:ext cx="1219200" cy="1219200"/>
          </a:xfrm>
          <a:prstGeom prst="rect">
            <a:avLst/>
          </a:prstGeom>
        </p:spPr>
      </p:pic>
      <p:pic>
        <p:nvPicPr>
          <p:cNvPr id="14" name="그림 13" descr="건물, 서있는, 컴퓨터이(가) 표시된 사진&#10;&#10;자동 생성된 설명">
            <a:extLst>
              <a:ext uri="{FF2B5EF4-FFF2-40B4-BE49-F238E27FC236}">
                <a16:creationId xmlns:a16="http://schemas.microsoft.com/office/drawing/2014/main" id="{23530A59-0892-4CD5-901A-1F523A2B9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78" y="4546679"/>
            <a:ext cx="1219200" cy="1219200"/>
          </a:xfrm>
          <a:prstGeom prst="rect">
            <a:avLst/>
          </a:prstGeom>
        </p:spPr>
      </p:pic>
      <p:pic>
        <p:nvPicPr>
          <p:cNvPr id="18" name="그림 17" descr="사진, 건물, 앉아있는, 밤이(가) 표시된 사진&#10;&#10;자동 생성된 설명">
            <a:extLst>
              <a:ext uri="{FF2B5EF4-FFF2-40B4-BE49-F238E27FC236}">
                <a16:creationId xmlns:a16="http://schemas.microsoft.com/office/drawing/2014/main" id="{ABDD44DE-BB63-449F-8AF6-3B7A363F5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4" y="1537689"/>
            <a:ext cx="1219200" cy="1219200"/>
          </a:xfrm>
          <a:prstGeom prst="rect">
            <a:avLst/>
          </a:prstGeom>
        </p:spPr>
      </p:pic>
      <p:pic>
        <p:nvPicPr>
          <p:cNvPr id="22" name="그림 21" descr="건물, 우리, 컴퓨터, 관문이(가) 표시된 사진&#10;&#10;자동 생성된 설명">
            <a:extLst>
              <a:ext uri="{FF2B5EF4-FFF2-40B4-BE49-F238E27FC236}">
                <a16:creationId xmlns:a16="http://schemas.microsoft.com/office/drawing/2014/main" id="{157F9433-5520-44D7-9707-5FE6447FB9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4" y="3042184"/>
            <a:ext cx="1219200" cy="1219200"/>
          </a:xfrm>
          <a:prstGeom prst="rect">
            <a:avLst/>
          </a:prstGeom>
        </p:spPr>
      </p:pic>
      <p:pic>
        <p:nvPicPr>
          <p:cNvPr id="26" name="그림 25" descr="건물, 쥐고있는, 앉아있는, 우리이(가) 표시된 사진&#10;&#10;자동 생성된 설명">
            <a:extLst>
              <a:ext uri="{FF2B5EF4-FFF2-40B4-BE49-F238E27FC236}">
                <a16:creationId xmlns:a16="http://schemas.microsoft.com/office/drawing/2014/main" id="{17904FEB-6E7A-46B2-9290-7CF5C1958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74" y="4546679"/>
            <a:ext cx="1219200" cy="12192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1B5B973-B64D-46F1-8812-4C6BE85CEF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4546679"/>
            <a:ext cx="1219200" cy="1219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BCD560-F7A3-4475-863F-D4A2875CEAE9}"/>
              </a:ext>
            </a:extLst>
          </p:cNvPr>
          <p:cNvSpPr txBox="1"/>
          <p:nvPr/>
        </p:nvSpPr>
        <p:spPr>
          <a:xfrm>
            <a:off x="6590923" y="1537689"/>
            <a:ext cx="5045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원본 이미지를 기준으로 변화량이 큰 쪽의 방향의 </a:t>
            </a:r>
            <a:r>
              <a:rPr lang="en-US" altLang="ko-KR" sz="2000" dirty="0"/>
              <a:t>coefficients </a:t>
            </a:r>
            <a:r>
              <a:rPr lang="ko-KR" altLang="en-US" sz="2000" dirty="0"/>
              <a:t>값이 높은 것을 알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원본을 </a:t>
            </a:r>
            <a:r>
              <a:rPr lang="en-US" altLang="ko-KR" sz="2000" dirty="0"/>
              <a:t>Gray image</a:t>
            </a:r>
            <a:r>
              <a:rPr lang="ko-KR" altLang="en-US" sz="2000" dirty="0"/>
              <a:t>로 보기에 색깔에 관계없이 비슷한 </a:t>
            </a:r>
            <a:r>
              <a:rPr lang="en-US" altLang="ko-KR" sz="2000" dirty="0"/>
              <a:t>pattern</a:t>
            </a:r>
            <a:r>
              <a:rPr lang="ko-KR" altLang="en-US" sz="2000" dirty="0"/>
              <a:t>에 대해서 비슷한 </a:t>
            </a:r>
            <a:r>
              <a:rPr lang="en-US" altLang="ko-KR" sz="2000" dirty="0"/>
              <a:t>Magnitude </a:t>
            </a:r>
            <a:r>
              <a:rPr lang="ko-KR" altLang="en-US" sz="2000" dirty="0"/>
              <a:t>분포를 볼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9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1801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IDFT</a:t>
            </a:r>
            <a:endParaRPr lang="ko-KR" altLang="en-US" sz="4000" dirty="0"/>
          </a:p>
        </p:txBody>
      </p:sp>
      <p:pic>
        <p:nvPicPr>
          <p:cNvPr id="3" name="그림 2" descr="횡단보도, 건물, 담장, 돌이(가) 표시된 사진&#10;&#10;자동 생성된 설명">
            <a:extLst>
              <a:ext uri="{FF2B5EF4-FFF2-40B4-BE49-F238E27FC236}">
                <a16:creationId xmlns:a16="http://schemas.microsoft.com/office/drawing/2014/main" id="{923AF4E1-F57A-4282-90A8-764FBC0E6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1537689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EEA3F-0252-4DC7-AC38-2B4ADEFF6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3042184"/>
            <a:ext cx="1219200" cy="1219200"/>
          </a:xfrm>
          <a:prstGeom prst="rect">
            <a:avLst/>
          </a:prstGeom>
        </p:spPr>
      </p:pic>
      <p:pic>
        <p:nvPicPr>
          <p:cNvPr id="8" name="그림 7" descr="게임, 카페트이(가) 표시된 사진&#10;&#10;자동 생성된 설명">
            <a:extLst>
              <a:ext uri="{FF2B5EF4-FFF2-40B4-BE49-F238E27FC236}">
                <a16:creationId xmlns:a16="http://schemas.microsoft.com/office/drawing/2014/main" id="{C2640875-82FF-4B26-8E4C-FA07A1ACA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8" y="4546679"/>
            <a:ext cx="1219200" cy="1219200"/>
          </a:xfrm>
          <a:prstGeom prst="rect">
            <a:avLst/>
          </a:prstGeom>
        </p:spPr>
      </p:pic>
      <p:pic>
        <p:nvPicPr>
          <p:cNvPr id="29" name="그림 28" descr="오르간이(가) 표시된 사진&#10;&#10;자동 생성된 설명">
            <a:extLst>
              <a:ext uri="{FF2B5EF4-FFF2-40B4-BE49-F238E27FC236}">
                <a16:creationId xmlns:a16="http://schemas.microsoft.com/office/drawing/2014/main" id="{E3C815BD-D27C-4DA1-A6D4-DA947DBEE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3042184"/>
            <a:ext cx="1219200" cy="1219200"/>
          </a:xfrm>
          <a:prstGeom prst="rect">
            <a:avLst/>
          </a:prstGeom>
        </p:spPr>
      </p:pic>
      <p:pic>
        <p:nvPicPr>
          <p:cNvPr id="37" name="그림 36" descr="실외, 그룹, 거리, 녹색이(가) 표시된 사진&#10;&#10;자동 생성된 설명">
            <a:extLst>
              <a:ext uri="{FF2B5EF4-FFF2-40B4-BE49-F238E27FC236}">
                <a16:creationId xmlns:a16="http://schemas.microsoft.com/office/drawing/2014/main" id="{A2CDFA27-0D22-4655-906F-848B4D80A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1537689"/>
            <a:ext cx="1219200" cy="12192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1B5B973-B64D-46F1-8812-4C6BE85CEF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50" y="4546679"/>
            <a:ext cx="1219200" cy="1219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BCD560-F7A3-4475-863F-D4A2875CEAE9}"/>
              </a:ext>
            </a:extLst>
          </p:cNvPr>
          <p:cNvSpPr txBox="1"/>
          <p:nvPr/>
        </p:nvSpPr>
        <p:spPr>
          <a:xfrm>
            <a:off x="6590923" y="1537689"/>
            <a:ext cx="5045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Numpy</a:t>
            </a:r>
            <a:r>
              <a:rPr lang="ko-KR" altLang="en-US" sz="2000" dirty="0"/>
              <a:t>의 </a:t>
            </a:r>
            <a:r>
              <a:rPr lang="en-US" altLang="ko-KR" sz="2000" dirty="0"/>
              <a:t>ifft2</a:t>
            </a:r>
            <a:r>
              <a:rPr lang="ko-KR" altLang="en-US" sz="2000" dirty="0"/>
              <a:t>를 이용하여 기존에 구한 </a:t>
            </a:r>
            <a:r>
              <a:rPr lang="en-US" altLang="ko-KR" sz="2000" dirty="0" err="1"/>
              <a:t>dft</a:t>
            </a:r>
            <a:r>
              <a:rPr lang="ko-KR" altLang="en-US" sz="2000" dirty="0"/>
              <a:t>를 다시 </a:t>
            </a:r>
            <a:r>
              <a:rPr lang="en-US" altLang="ko-KR" sz="2000" dirty="0"/>
              <a:t>image</a:t>
            </a:r>
            <a:r>
              <a:rPr lang="ko-KR" altLang="en-US" sz="2000" dirty="0"/>
              <a:t>로 복원했습니다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원본의 </a:t>
            </a:r>
            <a:r>
              <a:rPr lang="en-US" altLang="ko-KR" sz="2000" dirty="0"/>
              <a:t>pattern</a:t>
            </a:r>
            <a:r>
              <a:rPr lang="ko-KR" altLang="en-US" sz="2000" dirty="0"/>
              <a:t>을 잘 표현하고 있는 것을 볼 수 있습니다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 descr="횡단보도, 램프이(가) 표시된 사진&#10;&#10;자동 생성된 설명">
            <a:extLst>
              <a:ext uri="{FF2B5EF4-FFF2-40B4-BE49-F238E27FC236}">
                <a16:creationId xmlns:a16="http://schemas.microsoft.com/office/drawing/2014/main" id="{8CD35A07-E8E7-4104-974C-94C2004D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78" y="1545309"/>
            <a:ext cx="1219200" cy="1219200"/>
          </a:xfrm>
          <a:prstGeom prst="rect">
            <a:avLst/>
          </a:prstGeom>
        </p:spPr>
      </p:pic>
      <p:pic>
        <p:nvPicPr>
          <p:cNvPr id="11" name="그림 10" descr="앉아있는, 문, 서있는, 남자이(가) 표시된 사진&#10;&#10;자동 생성된 설명">
            <a:extLst>
              <a:ext uri="{FF2B5EF4-FFF2-40B4-BE49-F238E27FC236}">
                <a16:creationId xmlns:a16="http://schemas.microsoft.com/office/drawing/2014/main" id="{BCAD95CA-4C6A-44F3-9E71-9A710F50A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57" y="3042184"/>
            <a:ext cx="1219200" cy="1219200"/>
          </a:xfrm>
          <a:prstGeom prst="rect">
            <a:avLst/>
          </a:prstGeom>
        </p:spPr>
      </p:pic>
      <p:pic>
        <p:nvPicPr>
          <p:cNvPr id="13" name="그림 12" descr="건물이(가) 표시된 사진&#10;&#10;자동 생성된 설명">
            <a:extLst>
              <a:ext uri="{FF2B5EF4-FFF2-40B4-BE49-F238E27FC236}">
                <a16:creationId xmlns:a16="http://schemas.microsoft.com/office/drawing/2014/main" id="{23E43ECD-DA58-46FE-96D9-7A240C768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12" y="4546679"/>
            <a:ext cx="1219200" cy="1219200"/>
          </a:xfrm>
          <a:prstGeom prst="rect">
            <a:avLst/>
          </a:prstGeom>
        </p:spPr>
      </p:pic>
      <p:pic>
        <p:nvPicPr>
          <p:cNvPr id="16" name="그림 15" descr="커튼, 오르간이(가) 표시된 사진&#10;&#10;자동 생성된 설명">
            <a:extLst>
              <a:ext uri="{FF2B5EF4-FFF2-40B4-BE49-F238E27FC236}">
                <a16:creationId xmlns:a16="http://schemas.microsoft.com/office/drawing/2014/main" id="{D9DA234C-DF73-4AAF-BCAA-89B7A44129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1" y="1545309"/>
            <a:ext cx="1219200" cy="1219200"/>
          </a:xfrm>
          <a:prstGeom prst="rect">
            <a:avLst/>
          </a:prstGeom>
        </p:spPr>
      </p:pic>
      <p:pic>
        <p:nvPicPr>
          <p:cNvPr id="19" name="그림 18" descr="앉아있는, 책이(가) 표시된 사진&#10;&#10;자동 생성된 설명">
            <a:extLst>
              <a:ext uri="{FF2B5EF4-FFF2-40B4-BE49-F238E27FC236}">
                <a16:creationId xmlns:a16="http://schemas.microsoft.com/office/drawing/2014/main" id="{B824098B-B0E7-48DB-B93E-CF0E9E83E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30" y="3042184"/>
            <a:ext cx="1219200" cy="1219200"/>
          </a:xfrm>
          <a:prstGeom prst="rect">
            <a:avLst/>
          </a:prstGeom>
        </p:spPr>
      </p:pic>
      <p:pic>
        <p:nvPicPr>
          <p:cNvPr id="21" name="그림 20" descr="카페트이(가) 표시된 사진&#10;&#10;자동 생성된 설명">
            <a:extLst>
              <a:ext uri="{FF2B5EF4-FFF2-40B4-BE49-F238E27FC236}">
                <a16:creationId xmlns:a16="http://schemas.microsoft.com/office/drawing/2014/main" id="{DFBA5DEF-4BA2-4B91-BD38-E41EFF3714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1" y="454667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2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Choose coefficients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6232032" y="1351508"/>
            <a:ext cx="48964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Magnitude</a:t>
            </a:r>
            <a:r>
              <a:rPr lang="ko-KR" altLang="en-US" sz="2200" dirty="0"/>
              <a:t>를 관찰한 결과 </a:t>
            </a:r>
            <a:r>
              <a:rPr lang="en-US" altLang="ko-KR" sz="2200" dirty="0"/>
              <a:t>low frequency</a:t>
            </a:r>
            <a:r>
              <a:rPr lang="ko-KR" altLang="en-US" sz="2200" dirty="0"/>
              <a:t>의 계수 </a:t>
            </a:r>
            <a:r>
              <a:rPr lang="en-US" altLang="ko-KR" sz="2200" dirty="0"/>
              <a:t>99</a:t>
            </a:r>
            <a:r>
              <a:rPr lang="ko-KR" altLang="en-US" sz="2200" dirty="0"/>
              <a:t>개를 이용할 때 각 </a:t>
            </a:r>
            <a:r>
              <a:rPr lang="en-US" altLang="ko-KR" sz="2200" dirty="0"/>
              <a:t>patter</a:t>
            </a:r>
            <a:r>
              <a:rPr lang="ko-KR" altLang="en-US" sz="2200" dirty="0"/>
              <a:t>마다 유의미한 차이가 나는 것을 확인했습니다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X</a:t>
            </a:r>
            <a:r>
              <a:rPr lang="ko-KR" altLang="en-US" sz="2200" dirty="0"/>
              <a:t>축으로 </a:t>
            </a:r>
            <a:r>
              <a:rPr lang="en-US" altLang="ko-KR" sz="2200" dirty="0"/>
              <a:t>10</a:t>
            </a:r>
            <a:r>
              <a:rPr lang="ko-KR" altLang="en-US" sz="2200" dirty="0"/>
              <a:t>개</a:t>
            </a:r>
            <a:r>
              <a:rPr lang="en-US" altLang="ko-KR" sz="2200" dirty="0"/>
              <a:t>, Y</a:t>
            </a:r>
            <a:r>
              <a:rPr lang="ko-KR" altLang="en-US" sz="2200" dirty="0"/>
              <a:t>축으로 </a:t>
            </a:r>
            <a:r>
              <a:rPr lang="en-US" altLang="ko-KR" sz="2200" dirty="0"/>
              <a:t>10</a:t>
            </a:r>
            <a:r>
              <a:rPr lang="ko-KR" altLang="en-US" sz="2200" dirty="0"/>
              <a:t>개를 선정했으며 </a:t>
            </a:r>
            <a:r>
              <a:rPr lang="en-US" altLang="ko-KR" sz="2200" dirty="0"/>
              <a:t>DC </a:t>
            </a:r>
            <a:r>
              <a:rPr lang="ko-KR" altLang="en-US" sz="2200" dirty="0"/>
              <a:t>성분인 </a:t>
            </a:r>
            <a:r>
              <a:rPr lang="en-US" altLang="ko-KR" sz="2200" dirty="0"/>
              <a:t>0,0</a:t>
            </a:r>
            <a:r>
              <a:rPr lang="ko-KR" altLang="en-US" sz="2200" dirty="0"/>
              <a:t>을 제외 총 </a:t>
            </a:r>
            <a:r>
              <a:rPr lang="en-US" altLang="ko-KR" sz="2200" dirty="0"/>
              <a:t>99</a:t>
            </a:r>
            <a:r>
              <a:rPr lang="ko-KR" altLang="en-US" sz="2200" dirty="0"/>
              <a:t>개를 선정했습니다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Criterion</a:t>
            </a:r>
            <a:r>
              <a:rPr lang="ko-KR" altLang="en-US" sz="2200" dirty="0"/>
              <a:t>은 기존 원본 이미지 각 </a:t>
            </a:r>
            <a:r>
              <a:rPr lang="en-US" altLang="ko-KR" sz="2200" dirty="0"/>
              <a:t>4</a:t>
            </a:r>
            <a:r>
              <a:rPr lang="ko-KR" altLang="en-US" sz="2200" dirty="0"/>
              <a:t>분면과 한가운데 이미지의 평균 계수로 설정했습니다</a:t>
            </a:r>
            <a:r>
              <a:rPr lang="en-US" altLang="ko-KR" sz="2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18AE71-D228-49AB-B2D5-48838DA5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49" y="1297882"/>
            <a:ext cx="4121862" cy="5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6217190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같은 </a:t>
            </a:r>
            <a:r>
              <a:rPr lang="en-US" altLang="ko-KR" sz="2200" dirty="0"/>
              <a:t>image</a:t>
            </a:r>
            <a:r>
              <a:rPr lang="ko-KR" altLang="en-US" sz="2200" dirty="0"/>
              <a:t>는 </a:t>
            </a:r>
            <a:r>
              <a:rPr lang="en-US" altLang="ko-KR" sz="2200" dirty="0"/>
              <a:t>20</a:t>
            </a:r>
            <a:r>
              <a:rPr lang="ko-KR" altLang="en-US" sz="2200" dirty="0"/>
              <a:t>개의 </a:t>
            </a:r>
            <a:r>
              <a:rPr lang="en-US" altLang="ko-KR" sz="2200" dirty="0"/>
              <a:t>image</a:t>
            </a:r>
            <a:r>
              <a:rPr lang="ko-KR" altLang="en-US" sz="2200" dirty="0"/>
              <a:t>에 대해 표준 </a:t>
            </a:r>
            <a:r>
              <a:rPr lang="en-US" altLang="ko-KR" sz="2200" dirty="0"/>
              <a:t>DFT</a:t>
            </a:r>
            <a:r>
              <a:rPr lang="ko-KR" altLang="en-US" sz="2200" dirty="0"/>
              <a:t>와 그것을 구성하는 </a:t>
            </a:r>
            <a:r>
              <a:rPr lang="en-US" altLang="ko-KR" sz="2200" dirty="0"/>
              <a:t>5</a:t>
            </a:r>
            <a:r>
              <a:rPr lang="ko-KR" altLang="en-US" sz="2200" dirty="0"/>
              <a:t>개의 </a:t>
            </a:r>
            <a:r>
              <a:rPr lang="en-US" altLang="ko-KR" sz="2200" dirty="0"/>
              <a:t>DFT</a:t>
            </a:r>
            <a:r>
              <a:rPr lang="ko-KR" altLang="en-US" sz="2200" dirty="0"/>
              <a:t>에 대해 코사인 유사도를 돌린 </a:t>
            </a:r>
            <a:r>
              <a:rPr lang="en-US" altLang="ko-KR" sz="2200" dirty="0"/>
              <a:t>100</a:t>
            </a:r>
            <a:r>
              <a:rPr lang="ko-KR" altLang="en-US" sz="2200" dirty="0"/>
              <a:t>개의 자료입니다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다른 </a:t>
            </a:r>
            <a:r>
              <a:rPr lang="en-US" altLang="ko-KR" sz="2200" dirty="0"/>
              <a:t>image</a:t>
            </a:r>
            <a:r>
              <a:rPr lang="ko-KR" altLang="en-US" sz="2200" dirty="0"/>
              <a:t>의 자료는 </a:t>
            </a:r>
            <a:r>
              <a:rPr lang="en-US" altLang="ko-KR" sz="2200" dirty="0"/>
              <a:t>20</a:t>
            </a:r>
            <a:r>
              <a:rPr lang="ko-KR" altLang="en-US" sz="2200" dirty="0"/>
              <a:t>개의 각 이미지에 대해 </a:t>
            </a:r>
            <a:r>
              <a:rPr lang="en-US" altLang="ko-KR" sz="2200" dirty="0"/>
              <a:t>19</a:t>
            </a:r>
            <a:r>
              <a:rPr lang="ko-KR" altLang="en-US" sz="2200" dirty="0"/>
              <a:t>개의 다른 이미지의</a:t>
            </a:r>
            <a:r>
              <a:rPr lang="en-US" altLang="ko-KR" sz="2200" dirty="0"/>
              <a:t> </a:t>
            </a:r>
            <a:r>
              <a:rPr lang="ko-KR" altLang="en-US" sz="2200" dirty="0"/>
              <a:t>코사인 유사도 자료입니다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중복을 제거했기에 </a:t>
            </a:r>
            <a:r>
              <a:rPr lang="en-US" altLang="ko-KR" sz="2200" dirty="0"/>
              <a:t>190</a:t>
            </a:r>
            <a:r>
              <a:rPr lang="ko-KR" altLang="en-US" sz="2200" dirty="0"/>
              <a:t>개의 자료입니다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두 결과를 통해 </a:t>
            </a:r>
            <a:r>
              <a:rPr lang="en-US" altLang="ko-KR" sz="2200" dirty="0"/>
              <a:t>Threshold</a:t>
            </a:r>
            <a:r>
              <a:rPr lang="ko-KR" altLang="en-US" sz="2200" dirty="0"/>
              <a:t>는 </a:t>
            </a:r>
            <a:r>
              <a:rPr lang="en-US" altLang="ko-KR" sz="2200" dirty="0"/>
              <a:t>0.7~ 0.8</a:t>
            </a:r>
            <a:r>
              <a:rPr lang="ko-KR" altLang="en-US" sz="2200" dirty="0"/>
              <a:t>로 설정했습니다</a:t>
            </a:r>
            <a:r>
              <a:rPr lang="en-US" altLang="ko-KR" sz="2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E69B1-9468-400C-ABA1-FCD6F517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1" y="1490852"/>
            <a:ext cx="2366523" cy="3669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0A037F-AB9E-49A2-AE9F-9F864F92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30" y="1490852"/>
            <a:ext cx="2366522" cy="3669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07025-A810-4ECB-8311-0B7065A23F4F}"/>
              </a:ext>
            </a:extLst>
          </p:cNvPr>
          <p:cNvSpPr txBox="1"/>
          <p:nvPr/>
        </p:nvSpPr>
        <p:spPr>
          <a:xfrm>
            <a:off x="1336268" y="545502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38F7E-8F47-47BA-8586-99F3EF0B8AC4}"/>
              </a:ext>
            </a:extLst>
          </p:cNvPr>
          <p:cNvSpPr txBox="1"/>
          <p:nvPr/>
        </p:nvSpPr>
        <p:spPr>
          <a:xfrm>
            <a:off x="3975340" y="545502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9A506-0CF8-43DE-B961-A918463F771C}"/>
              </a:ext>
            </a:extLst>
          </p:cNvPr>
          <p:cNvSpPr txBox="1"/>
          <p:nvPr/>
        </p:nvSpPr>
        <p:spPr>
          <a:xfrm>
            <a:off x="560928" y="589996"/>
            <a:ext cx="485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Choose threshold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123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6217191" y="589996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기존 </a:t>
            </a:r>
            <a:r>
              <a:rPr lang="en-US" altLang="ko-KR" sz="2200" dirty="0"/>
              <a:t>Training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를 통해 경계선을 </a:t>
            </a:r>
            <a:r>
              <a:rPr lang="en-US" altLang="ko-KR" sz="2200" dirty="0"/>
              <a:t>0.7~0.8 </a:t>
            </a:r>
            <a:r>
              <a:rPr lang="ko-KR" altLang="en-US" sz="2200" dirty="0"/>
              <a:t>사이로 잡아야 한다는 것을 알았습니다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0.7~0.8 </a:t>
            </a:r>
            <a:r>
              <a:rPr lang="ko-KR" altLang="en-US" sz="2200" dirty="0"/>
              <a:t>까지 </a:t>
            </a:r>
            <a:r>
              <a:rPr lang="en-US" altLang="ko-KR" sz="2200" dirty="0"/>
              <a:t>0.01</a:t>
            </a:r>
            <a:r>
              <a:rPr lang="ko-KR" altLang="en-US" sz="2200" dirty="0"/>
              <a:t>씩 증가시킨 </a:t>
            </a:r>
            <a:r>
              <a:rPr lang="en-US" altLang="ko-KR" sz="2200" dirty="0"/>
              <a:t>Threshold</a:t>
            </a:r>
            <a:r>
              <a:rPr lang="ko-KR" altLang="en-US" sz="2200" dirty="0"/>
              <a:t>를 이용해 각 경계에서 </a:t>
            </a:r>
            <a:r>
              <a:rPr lang="en-US" altLang="ko-KR" sz="2200" dirty="0"/>
              <a:t>test 20</a:t>
            </a:r>
            <a:r>
              <a:rPr lang="ko-KR" altLang="en-US" sz="2200" dirty="0"/>
              <a:t>번을 통한 정확도의 평균치를 통해 가장 높은 정확도의 값을 </a:t>
            </a:r>
            <a:r>
              <a:rPr lang="en-US" altLang="ko-KR" sz="2200" dirty="0"/>
              <a:t>Threshold</a:t>
            </a:r>
            <a:r>
              <a:rPr lang="ko-KR" altLang="en-US" sz="2200" dirty="0"/>
              <a:t>로 설정합니다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각 </a:t>
            </a:r>
            <a:r>
              <a:rPr lang="en-US" altLang="ko-KR" sz="2200" dirty="0"/>
              <a:t>test</a:t>
            </a:r>
            <a:r>
              <a:rPr lang="ko-KR" altLang="en-US" sz="2200" dirty="0"/>
              <a:t>에서는 총 </a:t>
            </a:r>
            <a:r>
              <a:rPr lang="en-US" altLang="ko-KR" sz="2200" dirty="0"/>
              <a:t>20</a:t>
            </a:r>
            <a:r>
              <a:rPr lang="ko-KR" altLang="en-US" sz="2200" dirty="0"/>
              <a:t>개의 이미지에서 하나의 이미지당 </a:t>
            </a:r>
            <a:r>
              <a:rPr lang="en-US" altLang="ko-KR" sz="2200" dirty="0"/>
              <a:t>5</a:t>
            </a:r>
            <a:r>
              <a:rPr lang="ko-KR" altLang="en-US" sz="2200" dirty="0"/>
              <a:t>번씩 </a:t>
            </a:r>
            <a:r>
              <a:rPr lang="en-US" altLang="ko-KR" sz="2200" dirty="0"/>
              <a:t>Random</a:t>
            </a:r>
            <a:r>
              <a:rPr lang="ko-KR" altLang="en-US" sz="2200" dirty="0"/>
              <a:t>으로 설정된 블록 이미지를 </a:t>
            </a:r>
            <a:r>
              <a:rPr lang="en-US" altLang="ko-KR" sz="2200" dirty="0"/>
              <a:t>pattern recognition </a:t>
            </a:r>
            <a:r>
              <a:rPr lang="ko-KR" altLang="en-US" sz="2200" dirty="0"/>
              <a:t>실행했습니다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그 결과 </a:t>
            </a:r>
            <a:r>
              <a:rPr lang="en-US" altLang="ko-KR" sz="2200" dirty="0"/>
              <a:t>91.25%</a:t>
            </a:r>
            <a:r>
              <a:rPr lang="ko-KR" altLang="en-US" sz="2200" dirty="0"/>
              <a:t>의 정확도를 보여준 코사인 유사도 </a:t>
            </a:r>
            <a:r>
              <a:rPr lang="en-US" altLang="ko-KR" sz="2200" dirty="0"/>
              <a:t>0.75</a:t>
            </a:r>
            <a:r>
              <a:rPr lang="ko-KR" altLang="en-US" sz="2200" dirty="0"/>
              <a:t>를 결정했습니다</a:t>
            </a:r>
            <a:r>
              <a:rPr lang="en-US" altLang="ko-KR" sz="2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9A506-0CF8-43DE-B961-A918463F771C}"/>
              </a:ext>
            </a:extLst>
          </p:cNvPr>
          <p:cNvSpPr txBox="1"/>
          <p:nvPr/>
        </p:nvSpPr>
        <p:spPr>
          <a:xfrm>
            <a:off x="560928" y="589996"/>
            <a:ext cx="485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Choose threshold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38FA3-3BAC-4A41-B476-89AA1D24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1" y="3654300"/>
            <a:ext cx="5466678" cy="24121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025E2-8B34-476F-8087-8D65AA6A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73" y="1299266"/>
            <a:ext cx="2698116" cy="2278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6E1D6-D9FA-4B40-9894-981A9D7E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1" y="1290715"/>
            <a:ext cx="2698116" cy="22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448</Words>
  <Application>Microsoft Office PowerPoint</Application>
  <PresentationFormat>와이드스크린</PresentationFormat>
  <Paragraphs>77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104</cp:revision>
  <dcterms:created xsi:type="dcterms:W3CDTF">2020-10-25T03:03:32Z</dcterms:created>
  <dcterms:modified xsi:type="dcterms:W3CDTF">2020-11-17T09:38:10Z</dcterms:modified>
</cp:coreProperties>
</file>