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0" r:id="rId4"/>
    <p:sldId id="265" r:id="rId5"/>
    <p:sldId id="271" r:id="rId6"/>
    <p:sldId id="272" r:id="rId7"/>
    <p:sldId id="273" r:id="rId8"/>
    <p:sldId id="277" r:id="rId9"/>
    <p:sldId id="275" r:id="rId10"/>
    <p:sldId id="276" r:id="rId11"/>
    <p:sldId id="278" r:id="rId12"/>
    <p:sldId id="279" r:id="rId13"/>
    <p:sldId id="285" r:id="rId14"/>
    <p:sldId id="280" r:id="rId15"/>
    <p:sldId id="284" r:id="rId16"/>
    <p:sldId id="282" r:id="rId17"/>
    <p:sldId id="28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042" autoAdjust="0"/>
  </p:normalViewPr>
  <p:slideViewPr>
    <p:cSldViewPr snapToGrid="0">
      <p:cViewPr varScale="1">
        <p:scale>
          <a:sx n="106" d="100"/>
          <a:sy n="106" d="100"/>
        </p:scale>
        <p:origin x="7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619.76700244476694</c:v>
                </c:pt>
                <c:pt idx="1">
                  <c:v>1658.97227825042</c:v>
                </c:pt>
                <c:pt idx="2">
                  <c:v>1621.0709410459699</c:v>
                </c:pt>
                <c:pt idx="3">
                  <c:v>1552.2292815258199</c:v>
                </c:pt>
                <c:pt idx="4">
                  <c:v>1595.00939848135</c:v>
                </c:pt>
                <c:pt idx="5">
                  <c:v>1907.3878703907001</c:v>
                </c:pt>
                <c:pt idx="6">
                  <c:v>1096.36491951586</c:v>
                </c:pt>
                <c:pt idx="7">
                  <c:v>1697.5432074674</c:v>
                </c:pt>
                <c:pt idx="8">
                  <c:v>1446.24152234658</c:v>
                </c:pt>
                <c:pt idx="9">
                  <c:v>1773.0854344868201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3B-48CB-8047-FE60EF7DB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736.26983310614901</c:v>
                </c:pt>
                <c:pt idx="1">
                  <c:v>1811.8696869468299</c:v>
                </c:pt>
                <c:pt idx="2">
                  <c:v>1847.6401787319301</c:v>
                </c:pt>
                <c:pt idx="3">
                  <c:v>1765.7065315739601</c:v>
                </c:pt>
                <c:pt idx="4">
                  <c:v>1791.7341017623901</c:v>
                </c:pt>
                <c:pt idx="5">
                  <c:v>2100.9076661602298</c:v>
                </c:pt>
                <c:pt idx="6">
                  <c:v>1289.7672168706799</c:v>
                </c:pt>
                <c:pt idx="7">
                  <c:v>1906.70449578537</c:v>
                </c:pt>
                <c:pt idx="8">
                  <c:v>1627.1623976119699</c:v>
                </c:pt>
                <c:pt idx="9">
                  <c:v>1925.47788069381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3B-48CB-8047-FE60EF7DBF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779.68175570647395</c:v>
                </c:pt>
                <c:pt idx="1">
                  <c:v>1862.8487890930801</c:v>
                </c:pt>
                <c:pt idx="2">
                  <c:v>1922.0302689349001</c:v>
                </c:pt>
                <c:pt idx="3">
                  <c:v>1855.18384703524</c:v>
                </c:pt>
                <c:pt idx="4">
                  <c:v>1878.2921535714399</c:v>
                </c:pt>
                <c:pt idx="5">
                  <c:v>2156.7927213565399</c:v>
                </c:pt>
                <c:pt idx="6">
                  <c:v>1393.7387081562499</c:v>
                </c:pt>
                <c:pt idx="7">
                  <c:v>1968.3508548775601</c:v>
                </c:pt>
                <c:pt idx="8">
                  <c:v>1705.5757507873</c:v>
                </c:pt>
                <c:pt idx="9">
                  <c:v>1969.25859836827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3B-48CB-8047-FE60EF7DBFE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796.169379567747</c:v>
                </c:pt>
                <c:pt idx="1">
                  <c:v>1878.42655689565</c:v>
                </c:pt>
                <c:pt idx="2">
                  <c:v>1947.1775424165701</c:v>
                </c:pt>
                <c:pt idx="3">
                  <c:v>1878.5384552878299</c:v>
                </c:pt>
                <c:pt idx="4">
                  <c:v>1903.17894024098</c:v>
                </c:pt>
                <c:pt idx="5">
                  <c:v>2170.9429342233898</c:v>
                </c:pt>
                <c:pt idx="6">
                  <c:v>1434.0843548154601</c:v>
                </c:pt>
                <c:pt idx="7">
                  <c:v>1992.5542188849399</c:v>
                </c:pt>
                <c:pt idx="8">
                  <c:v>1732.8851396152299</c:v>
                </c:pt>
                <c:pt idx="9">
                  <c:v>1982.3788077074901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3B-48CB-8047-FE60EF7DB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255832"/>
        <c:axId val="490257144"/>
      </c:lineChart>
      <c:catAx>
        <c:axId val="490255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aseline="0" dirty="0"/>
                  <a:t>Input Data = 3000</a:t>
                </a:r>
              </a:p>
            </c:rich>
          </c:tx>
          <c:layout>
            <c:manualLayout>
              <c:xMode val="edge"/>
              <c:yMode val="edge"/>
              <c:x val="0.38178581659082261"/>
              <c:y val="0.84136287996936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7144"/>
        <c:crosses val="autoZero"/>
        <c:auto val="1"/>
        <c:lblAlgn val="ctr"/>
        <c:lblOffset val="100"/>
        <c:noMultiLvlLbl val="0"/>
      </c:catAx>
      <c:valAx>
        <c:axId val="49025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계수의 거리 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5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Sheet1!$B$2:$B$5</c:f>
              <c:numCache>
                <c:formatCode>General</c:formatCode>
                <c:ptCount val="4"/>
                <c:pt idx="0">
                  <c:v>619.76700244476694</c:v>
                </c:pt>
                <c:pt idx="1">
                  <c:v>736.27</c:v>
                </c:pt>
                <c:pt idx="2">
                  <c:v>779.68</c:v>
                </c:pt>
                <c:pt idx="3">
                  <c:v>796.17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D3B-48CB-8047-FE60EF7DB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7000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Sheet1!$C$2:$C$5</c:f>
              <c:numCache>
                <c:formatCode>General</c:formatCode>
                <c:ptCount val="4"/>
                <c:pt idx="0">
                  <c:v>629.07956712444195</c:v>
                </c:pt>
                <c:pt idx="1">
                  <c:v>736.34747944721005</c:v>
                </c:pt>
                <c:pt idx="2">
                  <c:v>781.77962846840899</c:v>
                </c:pt>
                <c:pt idx="3">
                  <c:v>796.90483317515395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5D3B-48CB-8047-FE60EF7DB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255832"/>
        <c:axId val="490257144"/>
      </c:lineChart>
      <c:catAx>
        <c:axId val="490255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aseline="0" dirty="0"/>
                  <a:t>Test Image : </a:t>
                </a:r>
                <a:r>
                  <a:rPr lang="ko-KR" altLang="en-US" baseline="0" dirty="0"/>
                  <a:t>사람 </a:t>
                </a:r>
                <a:r>
                  <a:rPr lang="en-US" altLang="ko-KR" baseline="0" dirty="0"/>
                  <a:t>1</a:t>
                </a:r>
              </a:p>
            </c:rich>
          </c:tx>
          <c:layout>
            <c:manualLayout>
              <c:xMode val="edge"/>
              <c:yMode val="edge"/>
              <c:x val="0.38178581659082261"/>
              <c:y val="0.84136287996936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7144"/>
        <c:crosses val="autoZero"/>
        <c:auto val="1"/>
        <c:lblAlgn val="ctr"/>
        <c:lblOffset val="100"/>
        <c:noMultiLvlLbl val="0"/>
      </c:catAx>
      <c:valAx>
        <c:axId val="490257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계수의 거리 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5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Sheet1!$A$2:$A$12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1813.64297632639</c:v>
                </c:pt>
                <c:pt idx="1">
                  <c:v>1894.5999279032401</c:v>
                </c:pt>
                <c:pt idx="2">
                  <c:v>1947.05882461593</c:v>
                </c:pt>
                <c:pt idx="3">
                  <c:v>1966.11768667406</c:v>
                </c:pt>
                <c:pt idx="4">
                  <c:v>1812.7524118344299</c:v>
                </c:pt>
                <c:pt idx="5">
                  <c:v>2019.9525349774499</c:v>
                </c:pt>
                <c:pt idx="6">
                  <c:v>2343.7960094178802</c:v>
                </c:pt>
                <c:pt idx="7">
                  <c:v>1874.26453906095</c:v>
                </c:pt>
                <c:pt idx="8">
                  <c:v>1921.0430852582599</c:v>
                </c:pt>
                <c:pt idx="9">
                  <c:v>1996.33592721368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3B-48CB-8047-FE60EF7DBF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Sheet1!$A$2:$A$12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1945.3200918345201</c:v>
                </c:pt>
                <c:pt idx="1">
                  <c:v>2058.2494888880801</c:v>
                </c:pt>
                <c:pt idx="2">
                  <c:v>2115.8633072290099</c:v>
                </c:pt>
                <c:pt idx="3">
                  <c:v>2144.8957433737501</c:v>
                </c:pt>
                <c:pt idx="4">
                  <c:v>2007.09762556428</c:v>
                </c:pt>
                <c:pt idx="5">
                  <c:v>2192.8415629309802</c:v>
                </c:pt>
                <c:pt idx="6">
                  <c:v>2492.3344340020399</c:v>
                </c:pt>
                <c:pt idx="7">
                  <c:v>2075.83460971672</c:v>
                </c:pt>
                <c:pt idx="8">
                  <c:v>2092.5795184342001</c:v>
                </c:pt>
                <c:pt idx="9">
                  <c:v>2159.1943011451399</c:v>
                </c:pt>
                <c:pt idx="10">
                  <c:v>2159.1943011451399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3B-48CB-8047-FE60EF7DBFE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Sheet1!$A$2:$A$12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1989.3982346191401</c:v>
                </c:pt>
                <c:pt idx="1">
                  <c:v>2108.7966780920401</c:v>
                </c:pt>
                <c:pt idx="2">
                  <c:v>2175.4723555656301</c:v>
                </c:pt>
                <c:pt idx="3">
                  <c:v>2205.9108373720201</c:v>
                </c:pt>
                <c:pt idx="4">
                  <c:v>2078.5320095602501</c:v>
                </c:pt>
                <c:pt idx="5">
                  <c:v>2246.0932446362799</c:v>
                </c:pt>
                <c:pt idx="6">
                  <c:v>2546.7748104710399</c:v>
                </c:pt>
                <c:pt idx="7">
                  <c:v>2136.3850097432</c:v>
                </c:pt>
                <c:pt idx="8">
                  <c:v>2151.9670551127601</c:v>
                </c:pt>
                <c:pt idx="9">
                  <c:v>2209.1996907878402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3B-48CB-8047-FE60EF7DBFE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Sheet1!$A$2:$A$12</c:f>
              <c:strCache>
                <c:ptCount val="10"/>
                <c:pt idx="0">
                  <c:v>사람1</c:v>
                </c:pt>
                <c:pt idx="1">
                  <c:v>사람2</c:v>
                </c:pt>
                <c:pt idx="2">
                  <c:v>사람3</c:v>
                </c:pt>
                <c:pt idx="3">
                  <c:v>사람4</c:v>
                </c:pt>
                <c:pt idx="4">
                  <c:v>사람5</c:v>
                </c:pt>
                <c:pt idx="5">
                  <c:v>사람6</c:v>
                </c:pt>
                <c:pt idx="6">
                  <c:v>사람7</c:v>
                </c:pt>
                <c:pt idx="7">
                  <c:v>사람8</c:v>
                </c:pt>
                <c:pt idx="8">
                  <c:v>사람9</c:v>
                </c:pt>
                <c:pt idx="9">
                  <c:v>사람10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2003.31080370885</c:v>
                </c:pt>
                <c:pt idx="1">
                  <c:v>2125.1957100548898</c:v>
                </c:pt>
                <c:pt idx="2">
                  <c:v>2194.3165017296501</c:v>
                </c:pt>
                <c:pt idx="3">
                  <c:v>2223.0718653775998</c:v>
                </c:pt>
                <c:pt idx="4">
                  <c:v>2099.9010764549998</c:v>
                </c:pt>
                <c:pt idx="5">
                  <c:v>2261.3417467033601</c:v>
                </c:pt>
                <c:pt idx="6">
                  <c:v>2565.2089464349701</c:v>
                </c:pt>
                <c:pt idx="7">
                  <c:v>2156.66738087057</c:v>
                </c:pt>
                <c:pt idx="8">
                  <c:v>2171.4815502616302</c:v>
                </c:pt>
                <c:pt idx="9">
                  <c:v>2224.4125744838402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D3B-48CB-8047-FE60EF7DB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0255832"/>
        <c:axId val="490257144"/>
      </c:lineChart>
      <c:catAx>
        <c:axId val="490255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aseline="0" dirty="0"/>
                  <a:t>Input Data = 7000 </a:t>
                </a:r>
              </a:p>
            </c:rich>
          </c:tx>
          <c:layout>
            <c:manualLayout>
              <c:xMode val="edge"/>
              <c:yMode val="edge"/>
              <c:x val="0.38178581659082261"/>
              <c:y val="0.841362879969368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7144"/>
        <c:crosses val="autoZero"/>
        <c:auto val="1"/>
        <c:lblAlgn val="ctr"/>
        <c:lblOffset val="100"/>
        <c:noMultiLvlLbl val="0"/>
      </c:catAx>
      <c:valAx>
        <c:axId val="49025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계수의 거리 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255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84AB-24EE-4741-9CDA-1C2A9AD06B78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55328-A1F9-4D04-B60D-F441657CE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7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0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5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2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2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4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55328-A1F9-4D04-B60D-F441657CE4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9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FC814-6392-4059-A5EA-AF2EB4C0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C3BD0-8047-49EF-8086-E812D4E4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7C536-FC15-49E0-9E3C-9BF41A5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00A01-D4B2-4F0A-B9D6-E8222F08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19A0B-2B97-4395-9DA1-A1C0704B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3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F9BC-1C10-44A8-8014-61A9BB45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596512-8095-4261-B532-B7107B7E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EA959-C7A9-4599-8754-351CC23B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81AF8-C76A-465C-A017-3C578653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92364-BC5C-473A-BF3D-085A5258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9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F5BE94-403B-416A-94F5-E941FE505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183-A92D-495D-AC98-8EF5D6CD2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872D9-6BB8-46C4-83E9-BB750C6D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8C7A2-E6D3-429C-957C-D615B00A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CB0D-5D88-4644-8923-91CD9961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5C46D-D1DE-4CA7-B6FB-9404CB7D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D6BAB-0AF4-4A66-A228-B4E86CA2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4E7BA-3BFA-47DA-A255-01B99579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9A825-9A33-42CB-BC69-02B157BE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44D81-AA33-47B3-9C55-51161B89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1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75347-7B64-4199-9667-6B0E077D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D4433-68F4-40FC-89DC-76030087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B7FE0-38E5-4825-B152-D9D1CB1F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5BF2C-BE6F-409D-A7B9-4E43E6CB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3F7E-B406-4EE2-858F-C9515C88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7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A81EB-3E85-4EFB-8EB8-3A0E7425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BA6-384A-4F1D-BAB1-CA8996BA6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F1115-DBA2-42CF-B46B-4CCD5ACF9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662EC-80DB-4CD5-9D9E-3B09F20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69059-C540-46C1-9D75-D3BF049C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975EA-15BB-490A-A4A4-E617AC1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C0CF-B2E4-48C0-BB2E-E35DBDC2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E5F7E-1A13-4435-B81C-308F3439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3BA27-D15E-4ABA-836B-F1BEF2AF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9A82FF-9CB1-4ABD-966E-295D6E748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783D77-86EB-488A-9117-B8980D0FC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BE3960-73F3-4E9F-82B0-79A6F683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6509A5-782D-40B2-8D19-8318334C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BA32D-0F6C-4F40-8E5A-25CB8CE6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6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ABE6F-EAEC-405F-8C7D-EDA8058B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F68135-279C-401D-9600-4C27296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AF9035-74E4-480C-B946-E0D12DD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2AB0A-45B8-4526-B3ED-E8DD8150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0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DD41E7-C37B-4CF7-83EB-62F62C4A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2FE19-87B5-41F6-8B63-D1A4AAF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39723-480B-4EDD-8D83-7F6022D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FC13-B1F4-4FFE-9588-E62CB771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A0386-F14B-46F1-B9AA-3EF47018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47AFE-7985-48E4-8381-329B2FDA6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5EF64-0F8D-414E-9C99-C95DF716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C953E-9C99-4DCD-9BF8-540CF4F9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63C1C-35C1-4F6D-9733-B5CD5EDB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5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A1CB4-9E52-45F5-9B48-3ABB1283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BD480-DB74-4A62-B35F-1429D76F7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4B58BC-D7D1-4875-8F17-C93E99E8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9E6A1-3F26-4B85-B98F-2FBBF732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F4ACF-7D9B-4222-8F7E-EF5697FE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24CB8-2397-4014-BEEE-6210744F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8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98DB4-9675-4F33-A340-54372F20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0126A-8DAF-4134-B53D-AFF4F86EF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55FDC-820D-4942-BC1B-92A42B56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39C2-872D-4865-8768-D7407B3F7F31}" type="datetimeFigureOut">
              <a:rPr lang="ko-KR" altLang="en-US" smtClean="0"/>
              <a:t>2021-06-21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BB25-41E8-4984-A371-3C6F6070C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685A1-31B9-43B3-93CA-F3AD2EFDD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4FD-3BB6-4350-B755-FAD26A3C2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9" Type="http://schemas.openxmlformats.org/officeDocument/2006/relationships/image" Target="../media/image62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42" Type="http://schemas.openxmlformats.org/officeDocument/2006/relationships/image" Target="../media/image65.png"/><Relationship Id="rId47" Type="http://schemas.openxmlformats.org/officeDocument/2006/relationships/image" Target="../media/image7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46" Type="http://schemas.openxmlformats.org/officeDocument/2006/relationships/image" Target="../media/image69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eigenface-using-opencv-c-pyth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h-kim.gitbook.io/natural-language-processing-with-pytorch/00-cover-4/07-similarity" TargetMode="External"/><Relationship Id="rId5" Type="http://schemas.openxmlformats.org/officeDocument/2006/relationships/hyperlink" Target="https://sandipanweb.wordpress.com/2018/01/06/eigenfaces-and-a-simple-face-detector-with-pca-svd-in-python/" TargetMode="External"/><Relationship Id="rId4" Type="http://schemas.openxmlformats.org/officeDocument/2006/relationships/hyperlink" Target="https://mikedusenberry.com/on-eigenfa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EE4E137-35C9-437A-A039-DEFE9E18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F8FC96-1E5F-48A6-9C23-FC4B6C6E275D}"/>
              </a:ext>
            </a:extLst>
          </p:cNvPr>
          <p:cNvSpPr/>
          <p:nvPr/>
        </p:nvSpPr>
        <p:spPr>
          <a:xfrm>
            <a:off x="785092" y="2292205"/>
            <a:ext cx="6391563" cy="1816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Eigenface - PCA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8882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8. Eigenfaces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64F33D-7CBC-409F-8DE0-314A6F65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2" y="2065604"/>
            <a:ext cx="1047713" cy="10741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C0ED01-79AF-4EB9-8E21-39A37C94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96" y="2065603"/>
            <a:ext cx="1070819" cy="10741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577440-CB4D-4E05-8EBC-60646D0D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416" y="2065603"/>
            <a:ext cx="1109663" cy="10741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47A29D-299A-4046-AC6F-5FE7E1CE7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416" y="2065603"/>
            <a:ext cx="1070819" cy="1081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7F3383-97D1-46CD-ABD8-3B18C4E74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87" y="3330224"/>
            <a:ext cx="1077768" cy="10811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0C23D7-92DF-4DA2-98CF-D67BA2682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242" y="3330223"/>
            <a:ext cx="1067726" cy="10811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70BDBC-492A-4946-A9A3-82945C7FE4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2142" y="3337183"/>
            <a:ext cx="1080847" cy="10741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165F94-39B3-4C2A-B02F-BF56DBFAC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5939" y="2065603"/>
            <a:ext cx="1084547" cy="10811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95D77F-0513-4A21-BCC5-60AB6F6591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4416" y="3330223"/>
            <a:ext cx="1067726" cy="10743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ABD098-5482-4AB6-ADD5-FAE6B6FBBD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7654" y="3337183"/>
            <a:ext cx="1081116" cy="10811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17D820E-8ECA-4320-A659-9316B31A2BB8}"/>
              </a:ext>
            </a:extLst>
          </p:cNvPr>
          <p:cNvSpPr txBox="1"/>
          <p:nvPr/>
        </p:nvSpPr>
        <p:spPr>
          <a:xfrm>
            <a:off x="210687" y="1354555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Eigenfaces</a:t>
            </a:r>
            <a:endParaRPr lang="ko-KR" altLang="en-US" sz="3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2AC8D-29A5-4C19-8A3D-C57638CD425C}"/>
              </a:ext>
            </a:extLst>
          </p:cNvPr>
          <p:cNvSpPr txBox="1"/>
          <p:nvPr/>
        </p:nvSpPr>
        <p:spPr>
          <a:xfrm>
            <a:off x="114066" y="4561429"/>
            <a:ext cx="3134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Eigenface</a:t>
            </a:r>
            <a:r>
              <a:rPr lang="ko-KR" altLang="en-US" sz="3000" dirty="0"/>
              <a:t>의 크기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688B0E-82B5-4424-BE96-1262706B87F2}"/>
              </a:ext>
            </a:extLst>
          </p:cNvPr>
          <p:cNvSpPr txBox="1"/>
          <p:nvPr/>
        </p:nvSpPr>
        <p:spPr>
          <a:xfrm>
            <a:off x="5975610" y="137558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B0DEB5-4946-4A89-8478-4FD48EDCAAC1}"/>
              </a:ext>
            </a:extLst>
          </p:cNvPr>
          <p:cNvSpPr txBox="1"/>
          <p:nvPr/>
        </p:nvSpPr>
        <p:spPr>
          <a:xfrm>
            <a:off x="5975610" y="2065603"/>
            <a:ext cx="60393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PCA</a:t>
            </a:r>
            <a:r>
              <a:rPr lang="ko-KR" altLang="en-US" sz="2200" dirty="0"/>
              <a:t>를 통해 상위 </a:t>
            </a:r>
            <a:r>
              <a:rPr lang="en-US" altLang="ko-KR" sz="2200" dirty="0"/>
              <a:t>singular value 10</a:t>
            </a:r>
            <a:r>
              <a:rPr lang="ko-KR" altLang="en-US" sz="2200" dirty="0"/>
              <a:t>개에 해당하는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를 출력하였습니다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</a:t>
            </a:r>
            <a:r>
              <a:rPr lang="ko-KR" altLang="en-US" sz="2200" dirty="0"/>
              <a:t>는 범위가 </a:t>
            </a:r>
            <a:r>
              <a:rPr lang="en-US" altLang="ko-KR" sz="2200" dirty="0"/>
              <a:t>-0.1 ~ 0.1 </a:t>
            </a:r>
            <a:r>
              <a:rPr lang="ko-KR" altLang="en-US" sz="2200" dirty="0"/>
              <a:t>이었으므로 이 값을 적절히 </a:t>
            </a:r>
            <a:r>
              <a:rPr lang="en-US" altLang="ko-KR" sz="2200" dirty="0"/>
              <a:t>0 ~ 255</a:t>
            </a:r>
            <a:r>
              <a:rPr lang="ko-KR" altLang="en-US" sz="2200" dirty="0"/>
              <a:t>사이의 값이 되게 하기 위해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에 </a:t>
            </a:r>
            <a:r>
              <a:rPr lang="en-US" altLang="ko-KR" sz="2200" dirty="0"/>
              <a:t>750</a:t>
            </a:r>
            <a:r>
              <a:rPr lang="ko-KR" altLang="en-US" sz="2200" dirty="0"/>
              <a:t>을 곱한다음 </a:t>
            </a:r>
            <a:r>
              <a:rPr lang="en-US" altLang="ko-KR" sz="2200" dirty="0"/>
              <a:t>128</a:t>
            </a:r>
            <a:r>
              <a:rPr lang="ko-KR" altLang="en-US" sz="2200" dirty="0"/>
              <a:t>을</a:t>
            </a:r>
            <a:r>
              <a:rPr lang="en-US" altLang="ko-KR" sz="2200" dirty="0"/>
              <a:t> </a:t>
            </a:r>
            <a:r>
              <a:rPr lang="ko-KR" altLang="en-US" sz="2200" dirty="0"/>
              <a:t>더하였습니다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Eigenvector</a:t>
            </a:r>
            <a:r>
              <a:rPr lang="ko-KR" altLang="en-US" sz="2200" dirty="0"/>
              <a:t>의 크기를 구해보니 소수 오차를 감안하면 크기가 </a:t>
            </a:r>
            <a:r>
              <a:rPr lang="en-US" altLang="ko-KR" sz="2200" dirty="0"/>
              <a:t>1</a:t>
            </a:r>
            <a:r>
              <a:rPr lang="ko-KR" altLang="en-US" sz="2200" dirty="0"/>
              <a:t>인 것을 알 수 있습니다</a:t>
            </a:r>
            <a:r>
              <a:rPr lang="en-US" altLang="ko-KR" sz="2200" dirty="0"/>
              <a:t>. </a:t>
            </a:r>
            <a:r>
              <a:rPr lang="ko-KR" altLang="en-US" sz="2200" dirty="0"/>
              <a:t>따라서 </a:t>
            </a:r>
            <a:r>
              <a:rPr lang="en-US" altLang="ko-KR" sz="2200" dirty="0"/>
              <a:t>Orthonormal</a:t>
            </a:r>
            <a:r>
              <a:rPr lang="ko-KR" altLang="en-US" sz="2200" dirty="0"/>
              <a:t> </a:t>
            </a:r>
            <a:r>
              <a:rPr lang="en-US" altLang="ko-KR" sz="2200" dirty="0"/>
              <a:t>vector</a:t>
            </a:r>
            <a:r>
              <a:rPr lang="ko-KR" altLang="en-US" sz="2200" dirty="0"/>
              <a:t>임을 알 수 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C3FC14-813F-4F60-B58E-961AE7BA9C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742" y="5115427"/>
            <a:ext cx="16859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9. </a:t>
            </a:r>
            <a:r>
              <a:rPr lang="en-US" altLang="ko-KR" sz="4000" dirty="0"/>
              <a:t>Check Similarity</a:t>
            </a: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0F5B134-79C3-4583-B7BB-2E15AB99D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435122"/>
              </p:ext>
            </p:extLst>
          </p:nvPr>
        </p:nvGraphicFramePr>
        <p:xfrm>
          <a:off x="335280" y="1361739"/>
          <a:ext cx="6681694" cy="478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72B85A42-C629-45B6-9EDD-A641915E4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198" y="1472741"/>
            <a:ext cx="641020" cy="6410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72305C-F302-4CD1-8A5D-7D02FECAE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8" y="1472741"/>
            <a:ext cx="641020" cy="6410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AE54DA5-FC99-4CB4-92FC-25C91D55B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28" y="1472741"/>
            <a:ext cx="641020" cy="6410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B595919-0E5B-444F-9BB3-96BE500D5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158" y="1472741"/>
            <a:ext cx="641020" cy="6410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F864C71-74E3-43DA-9F0D-88367E3D79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43" y="1472741"/>
            <a:ext cx="641020" cy="6410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BCE8CB-DF96-4E97-A8C5-AA14D36BF622}"/>
              </a:ext>
            </a:extLst>
          </p:cNvPr>
          <p:cNvSpPr txBox="1"/>
          <p:nvPr/>
        </p:nvSpPr>
        <p:spPr>
          <a:xfrm>
            <a:off x="7466328" y="953908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사람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79AC81F-7570-4CC9-9AE1-233A4D7558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408" y="2541377"/>
            <a:ext cx="641020" cy="6410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69053FA-E8D8-4A94-8D47-EF1A2FB2CE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388" y="2545860"/>
            <a:ext cx="641020" cy="64102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FA46542-4F3E-48F9-AC56-E1B971AC9A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368" y="2541377"/>
            <a:ext cx="641020" cy="64102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D0AB1E9-60E5-4F65-88FE-1C5F320BAB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48" y="2545860"/>
            <a:ext cx="641020" cy="64102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33302AA-1DE5-43D7-8D60-FD5027D535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62" y="2541377"/>
            <a:ext cx="649986" cy="64998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5D002E-715B-49AB-BF14-FD567C30B6B8}"/>
              </a:ext>
            </a:extLst>
          </p:cNvPr>
          <p:cNvSpPr txBox="1"/>
          <p:nvPr/>
        </p:nvSpPr>
        <p:spPr>
          <a:xfrm>
            <a:off x="7457362" y="2145750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사람</a:t>
            </a:r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7E542D-DAF3-4D99-AB27-528C1C747CDC}"/>
              </a:ext>
            </a:extLst>
          </p:cNvPr>
          <p:cNvSpPr txBox="1"/>
          <p:nvPr/>
        </p:nvSpPr>
        <p:spPr>
          <a:xfrm>
            <a:off x="7305301" y="340550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F0AB8E-6106-43EA-B883-1B399ECCDBE5}"/>
              </a:ext>
            </a:extLst>
          </p:cNvPr>
          <p:cNvSpPr txBox="1"/>
          <p:nvPr/>
        </p:nvSpPr>
        <p:spPr>
          <a:xfrm>
            <a:off x="7016974" y="3959498"/>
            <a:ext cx="5085379" cy="2103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6</a:t>
            </a:r>
            <a:r>
              <a:rPr lang="ko-KR" altLang="en-US" sz="2200" dirty="0"/>
              <a:t>번 사람을 보면 화장법과 사진 찍은 각도 조명이 모든 사진마다 다르므로 유사도가 낮은 것을 볼 수 있습니다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그에 반해 일정한 기준으로 얼굴을 찍은 </a:t>
            </a:r>
            <a:r>
              <a:rPr lang="en-US" altLang="ko-KR" sz="2200" dirty="0"/>
              <a:t>1</a:t>
            </a:r>
            <a:r>
              <a:rPr lang="ko-KR" altLang="en-US" sz="2200" dirty="0"/>
              <a:t>번 데이터의 유사도는 높은 것으로 나왔습니다</a:t>
            </a:r>
            <a:r>
              <a:rPr lang="en-US" altLang="ko-KR" sz="2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65982-7062-4594-A6AD-4410E7424317}"/>
              </a:ext>
            </a:extLst>
          </p:cNvPr>
          <p:cNvSpPr txBox="1"/>
          <p:nvPr/>
        </p:nvSpPr>
        <p:spPr>
          <a:xfrm>
            <a:off x="1056564" y="5740328"/>
            <a:ext cx="1467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Eigenface </a:t>
            </a:r>
            <a:r>
              <a:rPr lang="ko-KR" altLang="en-US" sz="1500" dirty="0"/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123007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9. </a:t>
            </a:r>
            <a:r>
              <a:rPr lang="en-US" altLang="ko-KR" sz="4000" dirty="0"/>
              <a:t>Check Similarity</a:t>
            </a: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0F5B134-79C3-4583-B7BB-2E15AB99D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242966"/>
              </p:ext>
            </p:extLst>
          </p:nvPr>
        </p:nvGraphicFramePr>
        <p:xfrm>
          <a:off x="335280" y="1361739"/>
          <a:ext cx="6681694" cy="478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77E542D-DAF3-4D99-AB27-528C1C747CDC}"/>
              </a:ext>
            </a:extLst>
          </p:cNvPr>
          <p:cNvSpPr txBox="1"/>
          <p:nvPr/>
        </p:nvSpPr>
        <p:spPr>
          <a:xfrm>
            <a:off x="7305301" y="119570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F0AB8E-6106-43EA-B883-1B399ECCDBE5}"/>
              </a:ext>
            </a:extLst>
          </p:cNvPr>
          <p:cNvSpPr txBox="1"/>
          <p:nvPr/>
        </p:nvSpPr>
        <p:spPr>
          <a:xfrm>
            <a:off x="7016974" y="1749698"/>
            <a:ext cx="5085379" cy="2103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Sample Data</a:t>
            </a:r>
            <a:r>
              <a:rPr lang="ko-KR" altLang="en-US" sz="2200" dirty="0"/>
              <a:t>가 </a:t>
            </a:r>
            <a:r>
              <a:rPr lang="en-US" altLang="ko-KR" sz="2200" dirty="0"/>
              <a:t>3000</a:t>
            </a:r>
            <a:r>
              <a:rPr lang="ko-KR" altLang="en-US" sz="2200" dirty="0"/>
              <a:t>에서 </a:t>
            </a:r>
            <a:r>
              <a:rPr lang="en-US" altLang="ko-KR" sz="2200" dirty="0"/>
              <a:t>7000</a:t>
            </a:r>
            <a:r>
              <a:rPr lang="ko-KR" altLang="en-US" sz="2200" dirty="0"/>
              <a:t>으로 바뀌더라도 유사도가 크게 바뀌지 않는 것을 볼 수 있습니다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Data</a:t>
            </a:r>
            <a:r>
              <a:rPr lang="ko-KR" altLang="en-US" sz="2200" dirty="0"/>
              <a:t>는 랜덤하게 들어오기에 평균벡터와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가 크게 달라지지 않기 때문입니다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65982-7062-4594-A6AD-4410E7424317}"/>
              </a:ext>
            </a:extLst>
          </p:cNvPr>
          <p:cNvSpPr txBox="1"/>
          <p:nvPr/>
        </p:nvSpPr>
        <p:spPr>
          <a:xfrm>
            <a:off x="1056564" y="5740328"/>
            <a:ext cx="1467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Eigenface </a:t>
            </a:r>
            <a:r>
              <a:rPr lang="ko-KR" altLang="en-US" sz="1500" dirty="0"/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2440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9. </a:t>
            </a:r>
            <a:r>
              <a:rPr lang="en-US" altLang="ko-KR" sz="4000" dirty="0"/>
              <a:t>Check Difference</a:t>
            </a:r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30F5B134-79C3-4583-B7BB-2E15AB99D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262163"/>
              </p:ext>
            </p:extLst>
          </p:nvPr>
        </p:nvGraphicFramePr>
        <p:xfrm>
          <a:off x="335280" y="1361739"/>
          <a:ext cx="6681694" cy="478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277E542D-DAF3-4D99-AB27-528C1C747CDC}"/>
              </a:ext>
            </a:extLst>
          </p:cNvPr>
          <p:cNvSpPr txBox="1"/>
          <p:nvPr/>
        </p:nvSpPr>
        <p:spPr>
          <a:xfrm>
            <a:off x="7305301" y="807741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F0AB8E-6106-43EA-B883-1B399ECCDBE5}"/>
              </a:ext>
            </a:extLst>
          </p:cNvPr>
          <p:cNvSpPr txBox="1"/>
          <p:nvPr/>
        </p:nvSpPr>
        <p:spPr>
          <a:xfrm>
            <a:off x="7016974" y="1361739"/>
            <a:ext cx="5085379" cy="2103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이 결과는 사람 </a:t>
            </a:r>
            <a:r>
              <a:rPr lang="en-US" altLang="ko-KR" sz="2200" dirty="0"/>
              <a:t>1</a:t>
            </a:r>
            <a:r>
              <a:rPr lang="ko-KR" altLang="en-US" sz="2200" dirty="0"/>
              <a:t>명과 나머지 </a:t>
            </a:r>
            <a:r>
              <a:rPr lang="en-US" altLang="ko-KR" sz="2200" dirty="0"/>
              <a:t>9</a:t>
            </a:r>
            <a:r>
              <a:rPr lang="ko-KR" altLang="en-US" sz="2200" dirty="0"/>
              <a:t>명을 비교한 값의 평균을 각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 개수로 보여준 결과입니다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</a:t>
            </a:r>
            <a:r>
              <a:rPr lang="ko-KR" altLang="en-US" sz="2200" dirty="0"/>
              <a:t>의 개수마다 동일인물인지 아닌지 판단하는 수는 다를 것입니다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500</a:t>
            </a:r>
            <a:r>
              <a:rPr lang="ko-KR" altLang="en-US" sz="2200" dirty="0"/>
              <a:t>을 기준으로 동일인물인지 아닌지 판단하는 기준은 </a:t>
            </a:r>
            <a:r>
              <a:rPr lang="en-US" altLang="ko-KR" sz="2200" dirty="0"/>
              <a:t>2000</a:t>
            </a:r>
            <a:r>
              <a:rPr lang="ko-KR" altLang="en-US" sz="2200" dirty="0"/>
              <a:t>입니다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거리의 합이 낮은 값일 수록 닮은꼴 모양의 얼굴임을 알 수 있습니다</a:t>
            </a:r>
            <a:r>
              <a:rPr lang="en-US" altLang="ko-KR" sz="2200"/>
              <a:t>.</a:t>
            </a: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65982-7062-4594-A6AD-4410E7424317}"/>
              </a:ext>
            </a:extLst>
          </p:cNvPr>
          <p:cNvSpPr txBox="1"/>
          <p:nvPr/>
        </p:nvSpPr>
        <p:spPr>
          <a:xfrm>
            <a:off x="1056564" y="5740328"/>
            <a:ext cx="1467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Eigenface </a:t>
            </a:r>
            <a:r>
              <a:rPr lang="ko-KR" altLang="en-US" sz="1500" dirty="0"/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102735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10. </a:t>
            </a:r>
            <a:r>
              <a:rPr lang="en-US" altLang="ko-KR" sz="4000" dirty="0"/>
              <a:t>Generated Face Image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BE01B1-1A50-4003-93E6-49E99DD20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84" y="1869461"/>
            <a:ext cx="678238" cy="6782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2F638F-ECC8-40F2-BC4B-8B2674EB7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94" y="2706851"/>
            <a:ext cx="657774" cy="6577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265CDE5-D2CB-42EC-A889-E5C11048B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90" y="3614355"/>
            <a:ext cx="674334" cy="6743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6A461D7-2EF7-430F-98C7-5F8810370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94" y="4505564"/>
            <a:ext cx="678238" cy="67823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B0C2162-19F8-422B-9884-64CF6EB49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88" y="5411249"/>
            <a:ext cx="674334" cy="6743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EC8B50-801D-460E-AE06-66045F137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77" y="1880983"/>
            <a:ext cx="674334" cy="6743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918883A-50C5-49B0-89AD-CE254E9160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73" y="2691997"/>
            <a:ext cx="678238" cy="67823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D307B2D-9E44-44C0-808D-BD11F7FE60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6" y="3585284"/>
            <a:ext cx="678238" cy="6782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03E9086-516C-4CCE-8B71-F561B841C1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6" y="4505564"/>
            <a:ext cx="678238" cy="6782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4C73A71-76E9-4A42-A906-38070119C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6865" y="1857656"/>
            <a:ext cx="724349" cy="67823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5357838-53F2-40B0-A182-2880F3BDA5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6709" y="2707653"/>
            <a:ext cx="744662" cy="68214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09D2E7B-14EF-478A-8A3F-BAEA9E1CA1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7022" y="3614139"/>
            <a:ext cx="724349" cy="67433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E046CA2-E222-47C8-A038-0400C75F89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66709" y="4505565"/>
            <a:ext cx="744662" cy="67823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2F70D2E-8881-49C7-9B11-D7739F7EDA0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66709" y="5411250"/>
            <a:ext cx="744662" cy="66803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93C6C8F-F980-4AA2-B3B3-505A4ED0C92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88561" y="1880983"/>
            <a:ext cx="674334" cy="67644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72C96F6-0D3D-4FCC-AD21-4FB7052F31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10206" y="2663760"/>
            <a:ext cx="678239" cy="68467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FE5A8C2-F9A6-43BC-9B17-74341E24243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96406" y="3577129"/>
            <a:ext cx="677810" cy="6821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9A62CC3-132D-4CBC-8AC5-8AFA309B0D7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69646" y="4508107"/>
            <a:ext cx="679972" cy="675695"/>
          </a:xfrm>
          <a:prstGeom prst="rect">
            <a:avLst/>
          </a:prstGeom>
        </p:spPr>
      </p:pic>
      <p:pic>
        <p:nvPicPr>
          <p:cNvPr id="46" name="그림 45" descr="안경이(가) 표시된 사진&#10;&#10;자동 생성된 설명">
            <a:extLst>
              <a:ext uri="{FF2B5EF4-FFF2-40B4-BE49-F238E27FC236}">
                <a16:creationId xmlns:a16="http://schemas.microsoft.com/office/drawing/2014/main" id="{1A86E542-D064-4019-A2E7-86C0FD5F81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77" y="1869461"/>
            <a:ext cx="674334" cy="674334"/>
          </a:xfrm>
          <a:prstGeom prst="rect">
            <a:avLst/>
          </a:prstGeom>
        </p:spPr>
      </p:pic>
      <p:pic>
        <p:nvPicPr>
          <p:cNvPr id="48" name="그림 47" descr="안경, 보는, 착용, 셔츠이(가) 표시된 사진&#10;&#10;자동 생성된 설명">
            <a:extLst>
              <a:ext uri="{FF2B5EF4-FFF2-40B4-BE49-F238E27FC236}">
                <a16:creationId xmlns:a16="http://schemas.microsoft.com/office/drawing/2014/main" id="{C2658213-5CE9-4180-9CD9-3D38D684B5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63" y="2702088"/>
            <a:ext cx="682141" cy="662537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454BF69-22C0-4F83-A655-48786B0EA0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63" y="3595976"/>
            <a:ext cx="682141" cy="682141"/>
          </a:xfrm>
          <a:prstGeom prst="rect">
            <a:avLst/>
          </a:prstGeom>
        </p:spPr>
      </p:pic>
      <p:pic>
        <p:nvPicPr>
          <p:cNvPr id="52" name="그림 51" descr="보는, 안경, 정장, 셔츠이(가) 표시된 사진&#10;&#10;자동 생성된 설명">
            <a:extLst>
              <a:ext uri="{FF2B5EF4-FFF2-40B4-BE49-F238E27FC236}">
                <a16:creationId xmlns:a16="http://schemas.microsoft.com/office/drawing/2014/main" id="{13B2AE0E-C599-448F-A479-8A1A536FB43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70" y="4509468"/>
            <a:ext cx="674334" cy="674334"/>
          </a:xfrm>
          <a:prstGeom prst="rect">
            <a:avLst/>
          </a:prstGeom>
        </p:spPr>
      </p:pic>
      <p:pic>
        <p:nvPicPr>
          <p:cNvPr id="54" name="그림 53" descr="보는, 착용, 안경, 셔츠이(가) 표시된 사진&#10;&#10;자동 생성된 설명">
            <a:extLst>
              <a:ext uri="{FF2B5EF4-FFF2-40B4-BE49-F238E27FC236}">
                <a16:creationId xmlns:a16="http://schemas.microsoft.com/office/drawing/2014/main" id="{670102C2-58ED-4ADF-B2D8-01D05593032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170" y="5411249"/>
            <a:ext cx="682141" cy="682141"/>
          </a:xfrm>
          <a:prstGeom prst="rect">
            <a:avLst/>
          </a:prstGeom>
        </p:spPr>
      </p:pic>
      <p:pic>
        <p:nvPicPr>
          <p:cNvPr id="56" name="그림 55" descr="정장, 셔츠이(가) 표시된 사진&#10;&#10;자동 생성된 설명">
            <a:extLst>
              <a:ext uri="{FF2B5EF4-FFF2-40B4-BE49-F238E27FC236}">
                <a16:creationId xmlns:a16="http://schemas.microsoft.com/office/drawing/2014/main" id="{CFD433B0-DC91-4193-9D50-8F06F65ACE9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145" y="1888666"/>
            <a:ext cx="674334" cy="674334"/>
          </a:xfrm>
          <a:prstGeom prst="rect">
            <a:avLst/>
          </a:prstGeom>
        </p:spPr>
      </p:pic>
      <p:pic>
        <p:nvPicPr>
          <p:cNvPr id="58" name="그림 57" descr="보는, 착용, 안경, 이빨이(가) 표시된 사진&#10;&#10;자동 생성된 설명">
            <a:extLst>
              <a:ext uri="{FF2B5EF4-FFF2-40B4-BE49-F238E27FC236}">
                <a16:creationId xmlns:a16="http://schemas.microsoft.com/office/drawing/2014/main" id="{21C180D3-5C4C-4CE8-95D6-8DC2027842E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41" y="2684949"/>
            <a:ext cx="674335" cy="67433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EF1D097-7131-4E75-8881-5D8F971CBC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61" y="3589188"/>
            <a:ext cx="674334" cy="674334"/>
          </a:xfrm>
          <a:prstGeom prst="rect">
            <a:avLst/>
          </a:prstGeom>
        </p:spPr>
      </p:pic>
      <p:pic>
        <p:nvPicPr>
          <p:cNvPr id="62" name="그림 61" descr="사람, 착용, 정장, 보는이(가) 표시된 사진&#10;&#10;자동 생성된 설명">
            <a:extLst>
              <a:ext uri="{FF2B5EF4-FFF2-40B4-BE49-F238E27FC236}">
                <a16:creationId xmlns:a16="http://schemas.microsoft.com/office/drawing/2014/main" id="{07DDAFEF-E8FC-4F49-96EC-BEF3352E465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41" y="4516636"/>
            <a:ext cx="682141" cy="682141"/>
          </a:xfrm>
          <a:prstGeom prst="rect">
            <a:avLst/>
          </a:prstGeom>
        </p:spPr>
      </p:pic>
      <p:pic>
        <p:nvPicPr>
          <p:cNvPr id="64" name="그림 63" descr="안경, 착용, 이빨, 셔츠이(가) 표시된 사진&#10;&#10;자동 생성된 설명">
            <a:extLst>
              <a:ext uri="{FF2B5EF4-FFF2-40B4-BE49-F238E27FC236}">
                <a16:creationId xmlns:a16="http://schemas.microsoft.com/office/drawing/2014/main" id="{7A9A9AD9-B2D3-46B8-9F2F-5A283F44A63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66" y="1883713"/>
            <a:ext cx="674335" cy="674335"/>
          </a:xfrm>
          <a:prstGeom prst="rect">
            <a:avLst/>
          </a:prstGeom>
        </p:spPr>
      </p:pic>
      <p:pic>
        <p:nvPicPr>
          <p:cNvPr id="66" name="그림 65" descr="보는, 흐린, 사진, 착용이(가) 표시된 사진&#10;&#10;자동 생성된 설명">
            <a:extLst>
              <a:ext uri="{FF2B5EF4-FFF2-40B4-BE49-F238E27FC236}">
                <a16:creationId xmlns:a16="http://schemas.microsoft.com/office/drawing/2014/main" id="{3C24A979-B112-4DF5-96C7-D70AF35AC7E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77" y="2691997"/>
            <a:ext cx="674334" cy="674334"/>
          </a:xfrm>
          <a:prstGeom prst="rect">
            <a:avLst/>
          </a:prstGeom>
        </p:spPr>
      </p:pic>
      <p:pic>
        <p:nvPicPr>
          <p:cNvPr id="68" name="그림 67" descr="셔츠이(가) 표시된 사진&#10;&#10;자동 생성된 설명">
            <a:extLst>
              <a:ext uri="{FF2B5EF4-FFF2-40B4-BE49-F238E27FC236}">
                <a16:creationId xmlns:a16="http://schemas.microsoft.com/office/drawing/2014/main" id="{86C27105-F610-4A39-B3D3-57D8409F84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77" y="3585284"/>
            <a:ext cx="682141" cy="682141"/>
          </a:xfrm>
          <a:prstGeom prst="rect">
            <a:avLst/>
          </a:prstGeom>
        </p:spPr>
      </p:pic>
      <p:pic>
        <p:nvPicPr>
          <p:cNvPr id="70" name="그림 69" descr="보는, 착용, 사진, 안경이(가) 표시된 사진&#10;&#10;자동 생성된 설명">
            <a:extLst>
              <a:ext uri="{FF2B5EF4-FFF2-40B4-BE49-F238E27FC236}">
                <a16:creationId xmlns:a16="http://schemas.microsoft.com/office/drawing/2014/main" id="{0AAD2917-B45A-447B-A729-2D227C384F6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70" y="5397141"/>
            <a:ext cx="682141" cy="682141"/>
          </a:xfrm>
          <a:prstGeom prst="rect">
            <a:avLst/>
          </a:prstGeom>
        </p:spPr>
      </p:pic>
      <p:pic>
        <p:nvPicPr>
          <p:cNvPr id="72" name="그림 71" descr="사진, 착용, 남자, 포유류이(가) 표시된 사진&#10;&#10;자동 생성된 설명">
            <a:extLst>
              <a:ext uri="{FF2B5EF4-FFF2-40B4-BE49-F238E27FC236}">
                <a16:creationId xmlns:a16="http://schemas.microsoft.com/office/drawing/2014/main" id="{47C4545A-8DD8-4C25-AADB-20D27C2A027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03" y="4486378"/>
            <a:ext cx="674334" cy="674334"/>
          </a:xfrm>
          <a:prstGeom prst="rect">
            <a:avLst/>
          </a:prstGeom>
        </p:spPr>
      </p:pic>
      <p:pic>
        <p:nvPicPr>
          <p:cNvPr id="74" name="그림 73" descr="포유류, 셔츠, 정장, 모자이(가) 표시된 사진&#10;&#10;자동 생성된 설명">
            <a:extLst>
              <a:ext uri="{FF2B5EF4-FFF2-40B4-BE49-F238E27FC236}">
                <a16:creationId xmlns:a16="http://schemas.microsoft.com/office/drawing/2014/main" id="{01AB0489-A764-42D4-BEA7-1E544604A5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29" y="1877016"/>
            <a:ext cx="681032" cy="681032"/>
          </a:xfrm>
          <a:prstGeom prst="rect">
            <a:avLst/>
          </a:prstGeom>
        </p:spPr>
      </p:pic>
      <p:pic>
        <p:nvPicPr>
          <p:cNvPr id="76" name="그림 75" descr="착용, 보는, 사진, 안경이(가) 표시된 사진&#10;&#10;자동 생성된 설명">
            <a:extLst>
              <a:ext uri="{FF2B5EF4-FFF2-40B4-BE49-F238E27FC236}">
                <a16:creationId xmlns:a16="http://schemas.microsoft.com/office/drawing/2014/main" id="{D61B1839-319F-40E4-9ABB-1D3BE76678F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952" y="2677143"/>
            <a:ext cx="678238" cy="712572"/>
          </a:xfrm>
          <a:prstGeom prst="rect">
            <a:avLst/>
          </a:prstGeom>
        </p:spPr>
      </p:pic>
      <p:pic>
        <p:nvPicPr>
          <p:cNvPr id="78" name="그림 77" descr="고양이이(가) 표시된 사진&#10;&#10;자동 생성된 설명">
            <a:extLst>
              <a:ext uri="{FF2B5EF4-FFF2-40B4-BE49-F238E27FC236}">
                <a16:creationId xmlns:a16="http://schemas.microsoft.com/office/drawing/2014/main" id="{CF656C72-50AA-4A42-ABFE-6071A3EB9C5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43" y="3578238"/>
            <a:ext cx="681032" cy="681032"/>
          </a:xfrm>
          <a:prstGeom prst="rect">
            <a:avLst/>
          </a:prstGeom>
        </p:spPr>
      </p:pic>
      <p:pic>
        <p:nvPicPr>
          <p:cNvPr id="80" name="그림 79" descr="사람, 보는, 착용, 칫솔이(가) 표시된 사진&#10;&#10;자동 생성된 설명">
            <a:extLst>
              <a:ext uri="{FF2B5EF4-FFF2-40B4-BE49-F238E27FC236}">
                <a16:creationId xmlns:a16="http://schemas.microsoft.com/office/drawing/2014/main" id="{3ADF7D45-B8F3-4E35-A9D5-60C87F62CE7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10" y="4516636"/>
            <a:ext cx="681032" cy="68103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E8C3730-A1F7-48AB-80B9-9AEB1A73D266}"/>
              </a:ext>
            </a:extLst>
          </p:cNvPr>
          <p:cNvSpPr txBox="1"/>
          <p:nvPr/>
        </p:nvSpPr>
        <p:spPr>
          <a:xfrm>
            <a:off x="7299766" y="534462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Sample Data : 10000</a:t>
            </a:r>
            <a:r>
              <a:rPr lang="ko-KR" altLang="en-US" sz="2000" dirty="0"/>
              <a:t>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99EF11-AD9B-4000-8F11-5C5D5836F8A1}"/>
              </a:ext>
            </a:extLst>
          </p:cNvPr>
          <p:cNvSpPr txBox="1"/>
          <p:nvPr/>
        </p:nvSpPr>
        <p:spPr>
          <a:xfrm>
            <a:off x="1536919" y="144163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원본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3D448E-2695-4718-82FA-7FCFE2A906D6}"/>
              </a:ext>
            </a:extLst>
          </p:cNvPr>
          <p:cNvSpPr txBox="1"/>
          <p:nvPr/>
        </p:nvSpPr>
        <p:spPr>
          <a:xfrm>
            <a:off x="2567913" y="1441636"/>
            <a:ext cx="5886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30</a:t>
            </a:r>
            <a:r>
              <a:rPr lang="ko-KR" altLang="en-US" sz="1500" dirty="0"/>
              <a:t>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AA6B74-D45F-4096-84DA-C682FC230E9C}"/>
              </a:ext>
            </a:extLst>
          </p:cNvPr>
          <p:cNvSpPr txBox="1"/>
          <p:nvPr/>
        </p:nvSpPr>
        <p:spPr>
          <a:xfrm>
            <a:off x="3524643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100</a:t>
            </a:r>
            <a:r>
              <a:rPr lang="ko-KR" altLang="en-US" sz="1500" dirty="0"/>
              <a:t>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468E28-9521-41B5-A00E-EA5E937F7D82}"/>
              </a:ext>
            </a:extLst>
          </p:cNvPr>
          <p:cNvSpPr txBox="1"/>
          <p:nvPr/>
        </p:nvSpPr>
        <p:spPr>
          <a:xfrm>
            <a:off x="5328035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500</a:t>
            </a:r>
            <a:r>
              <a:rPr lang="ko-KR" altLang="en-US" sz="1500" dirty="0"/>
              <a:t>개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95BD35-5D42-4C8F-83FF-8211A5D5D2DC}"/>
              </a:ext>
            </a:extLst>
          </p:cNvPr>
          <p:cNvSpPr txBox="1"/>
          <p:nvPr/>
        </p:nvSpPr>
        <p:spPr>
          <a:xfrm>
            <a:off x="4407303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250</a:t>
            </a:r>
            <a:r>
              <a:rPr lang="ko-KR" altLang="en-US" sz="1500" dirty="0"/>
              <a:t>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6BFC32-7D11-4955-A26A-7013B5F27F11}"/>
              </a:ext>
            </a:extLst>
          </p:cNvPr>
          <p:cNvSpPr txBox="1"/>
          <p:nvPr/>
        </p:nvSpPr>
        <p:spPr>
          <a:xfrm>
            <a:off x="6633635" y="144163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원본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263065-68A8-48EA-A102-D1A5C8BE4144}"/>
              </a:ext>
            </a:extLst>
          </p:cNvPr>
          <p:cNvSpPr txBox="1"/>
          <p:nvPr/>
        </p:nvSpPr>
        <p:spPr>
          <a:xfrm>
            <a:off x="7564631" y="1441636"/>
            <a:ext cx="5886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30</a:t>
            </a:r>
            <a:r>
              <a:rPr lang="ko-KR" altLang="en-US" sz="1500" dirty="0"/>
              <a:t>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66F87B-C02B-4DF7-B92E-5E98F9082532}"/>
              </a:ext>
            </a:extLst>
          </p:cNvPr>
          <p:cNvSpPr txBox="1"/>
          <p:nvPr/>
        </p:nvSpPr>
        <p:spPr>
          <a:xfrm>
            <a:off x="8450852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100</a:t>
            </a:r>
            <a:r>
              <a:rPr lang="ko-KR" altLang="en-US" sz="1500" dirty="0"/>
              <a:t>개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6C0F1C-293C-4974-87B3-5209055C74FF}"/>
              </a:ext>
            </a:extLst>
          </p:cNvPr>
          <p:cNvSpPr txBox="1"/>
          <p:nvPr/>
        </p:nvSpPr>
        <p:spPr>
          <a:xfrm>
            <a:off x="10272696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500</a:t>
            </a:r>
            <a:r>
              <a:rPr lang="ko-KR" altLang="en-US" sz="1500" dirty="0"/>
              <a:t>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E852C0-E335-454E-8D9C-18B277262DD3}"/>
              </a:ext>
            </a:extLst>
          </p:cNvPr>
          <p:cNvSpPr txBox="1"/>
          <p:nvPr/>
        </p:nvSpPr>
        <p:spPr>
          <a:xfrm>
            <a:off x="9361774" y="1441636"/>
            <a:ext cx="6944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250</a:t>
            </a:r>
            <a:r>
              <a:rPr lang="ko-KR" altLang="en-US" sz="1500" dirty="0"/>
              <a:t>개</a:t>
            </a:r>
          </a:p>
        </p:txBody>
      </p:sp>
      <p:pic>
        <p:nvPicPr>
          <p:cNvPr id="93" name="그림 92" descr="안경, 보는, 착용, 남자이(가) 표시된 사진&#10;&#10;자동 생성된 설명">
            <a:extLst>
              <a:ext uri="{FF2B5EF4-FFF2-40B4-BE49-F238E27FC236}">
                <a16:creationId xmlns:a16="http://schemas.microsoft.com/office/drawing/2014/main" id="{FBE2F32D-1F8B-487B-824A-B64D868EFDD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62" y="1888666"/>
            <a:ext cx="674334" cy="674334"/>
          </a:xfrm>
          <a:prstGeom prst="rect">
            <a:avLst/>
          </a:prstGeom>
        </p:spPr>
      </p:pic>
      <p:pic>
        <p:nvPicPr>
          <p:cNvPr id="95" name="그림 94" descr="착용, 사진, 보는, 흐린이(가) 표시된 사진&#10;&#10;자동 생성된 설명">
            <a:extLst>
              <a:ext uri="{FF2B5EF4-FFF2-40B4-BE49-F238E27FC236}">
                <a16:creationId xmlns:a16="http://schemas.microsoft.com/office/drawing/2014/main" id="{48F3A806-447B-4FD5-849D-64724E66C72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287" y="2708683"/>
            <a:ext cx="681032" cy="681032"/>
          </a:xfrm>
          <a:prstGeom prst="rect">
            <a:avLst/>
          </a:prstGeom>
        </p:spPr>
      </p:pic>
      <p:pic>
        <p:nvPicPr>
          <p:cNvPr id="97" name="그림 96" descr="안경, 착용, 흐린, 셔츠이(가) 표시된 사진&#10;&#10;자동 생성된 설명">
            <a:extLst>
              <a:ext uri="{FF2B5EF4-FFF2-40B4-BE49-F238E27FC236}">
                <a16:creationId xmlns:a16="http://schemas.microsoft.com/office/drawing/2014/main" id="{4A694285-CC91-467E-A145-DAFCB1A6764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591" y="3613205"/>
            <a:ext cx="674334" cy="674334"/>
          </a:xfrm>
          <a:prstGeom prst="rect">
            <a:avLst/>
          </a:prstGeom>
        </p:spPr>
      </p:pic>
      <p:pic>
        <p:nvPicPr>
          <p:cNvPr id="99" name="그림 98" descr="남자, 포유류, 착용, 사진이(가) 표시된 사진&#10;&#10;자동 생성된 설명">
            <a:extLst>
              <a:ext uri="{FF2B5EF4-FFF2-40B4-BE49-F238E27FC236}">
                <a16:creationId xmlns:a16="http://schemas.microsoft.com/office/drawing/2014/main" id="{6738D4BD-E7A9-4178-9D1A-D5D5ADF7101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52" y="4486378"/>
            <a:ext cx="674334" cy="674334"/>
          </a:xfrm>
          <a:prstGeom prst="rect">
            <a:avLst/>
          </a:prstGeom>
        </p:spPr>
      </p:pic>
      <p:pic>
        <p:nvPicPr>
          <p:cNvPr id="101" name="그림 100" descr="보는, 사진, 착용, 안경이(가) 표시된 사진&#10;&#10;자동 생성된 설명">
            <a:extLst>
              <a:ext uri="{FF2B5EF4-FFF2-40B4-BE49-F238E27FC236}">
                <a16:creationId xmlns:a16="http://schemas.microsoft.com/office/drawing/2014/main" id="{53403F16-0580-4100-B3AB-61C94B316F9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037" y="5396792"/>
            <a:ext cx="674334" cy="674334"/>
          </a:xfrm>
          <a:prstGeom prst="rect">
            <a:avLst/>
          </a:prstGeom>
        </p:spPr>
      </p:pic>
      <p:pic>
        <p:nvPicPr>
          <p:cNvPr id="103" name="그림 102" descr="셔츠, 안경, 정장, 남자이(가) 표시된 사진&#10;&#10;자동 생성된 설명">
            <a:extLst>
              <a:ext uri="{FF2B5EF4-FFF2-40B4-BE49-F238E27FC236}">
                <a16:creationId xmlns:a16="http://schemas.microsoft.com/office/drawing/2014/main" id="{A19042BB-0820-447E-BE1F-C4EB2FA5862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96" y="1868579"/>
            <a:ext cx="694421" cy="694421"/>
          </a:xfrm>
          <a:prstGeom prst="rect">
            <a:avLst/>
          </a:prstGeom>
        </p:spPr>
      </p:pic>
      <p:pic>
        <p:nvPicPr>
          <p:cNvPr id="105" name="그림 104" descr="안경, 착용, 보는, 사진이(가) 표시된 사진&#10;&#10;자동 생성된 설명">
            <a:extLst>
              <a:ext uri="{FF2B5EF4-FFF2-40B4-BE49-F238E27FC236}">
                <a16:creationId xmlns:a16="http://schemas.microsoft.com/office/drawing/2014/main" id="{0C8D4C45-D204-46BB-B856-F1A3272AE20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96" y="2677143"/>
            <a:ext cx="694421" cy="694421"/>
          </a:xfrm>
          <a:prstGeom prst="rect">
            <a:avLst/>
          </a:prstGeom>
        </p:spPr>
      </p:pic>
      <p:pic>
        <p:nvPicPr>
          <p:cNvPr id="107" name="그림 106" descr="포유류, 안경, 착용, 보는이(가) 표시된 사진&#10;&#10;자동 생성된 설명">
            <a:extLst>
              <a:ext uri="{FF2B5EF4-FFF2-40B4-BE49-F238E27FC236}">
                <a16:creationId xmlns:a16="http://schemas.microsoft.com/office/drawing/2014/main" id="{2BE705C6-1EDA-46D7-9211-B3CE776F4CD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96" y="3577129"/>
            <a:ext cx="681032" cy="681032"/>
          </a:xfrm>
          <a:prstGeom prst="rect">
            <a:avLst/>
          </a:prstGeom>
        </p:spPr>
      </p:pic>
      <p:pic>
        <p:nvPicPr>
          <p:cNvPr id="109" name="그림 108" descr="사람, 사진, 안경, 착용이(가) 표시된 사진&#10;&#10;자동 생성된 설명">
            <a:extLst>
              <a:ext uri="{FF2B5EF4-FFF2-40B4-BE49-F238E27FC236}">
                <a16:creationId xmlns:a16="http://schemas.microsoft.com/office/drawing/2014/main" id="{509E92B7-9D72-407B-860F-8469D702E8B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62" y="4516636"/>
            <a:ext cx="694421" cy="69442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87C6807-ACC3-49E1-BEE3-D55976081D21}"/>
              </a:ext>
            </a:extLst>
          </p:cNvPr>
          <p:cNvSpPr txBox="1"/>
          <p:nvPr/>
        </p:nvSpPr>
        <p:spPr>
          <a:xfrm>
            <a:off x="7299766" y="93457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개수 </a:t>
            </a:r>
            <a:r>
              <a:rPr lang="en-US" altLang="ko-KR" sz="2000" dirty="0"/>
              <a:t>: Eigenface </a:t>
            </a:r>
            <a:r>
              <a:rPr lang="ko-KR" altLang="en-US" sz="2000" dirty="0"/>
              <a:t>개수</a:t>
            </a:r>
          </a:p>
        </p:txBody>
      </p:sp>
    </p:spTree>
    <p:extLst>
      <p:ext uri="{BB962C8B-B14F-4D97-AF65-F5344CB8AC3E}">
        <p14:creationId xmlns:p14="http://schemas.microsoft.com/office/powerpoint/2010/main" val="245629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62811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10. </a:t>
            </a:r>
            <a:r>
              <a:rPr lang="en-US" altLang="ko-KR" sz="4000" dirty="0"/>
              <a:t>Generated Face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153FB9-FF1E-4C80-BE00-78CB5F8CAC8C}"/>
              </a:ext>
            </a:extLst>
          </p:cNvPr>
          <p:cNvSpPr txBox="1"/>
          <p:nvPr/>
        </p:nvSpPr>
        <p:spPr>
          <a:xfrm>
            <a:off x="838200" y="1937712"/>
            <a:ext cx="603933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 </a:t>
            </a:r>
            <a:r>
              <a:rPr lang="ko-KR" altLang="en-US" sz="2200" dirty="0"/>
              <a:t>값이 증가하게 되면 꽤 근사하게 원본에 가까워지게 됩니다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 </a:t>
            </a:r>
            <a:r>
              <a:rPr lang="ko-KR" altLang="en-US" sz="2200" dirty="0"/>
              <a:t>개수에 따라 재현되는 이미지가 바뀌는 이유는 </a:t>
            </a:r>
            <a:r>
              <a:rPr lang="en-US" altLang="ko-KR" sz="2200" dirty="0"/>
              <a:t>Basis face</a:t>
            </a:r>
            <a:r>
              <a:rPr lang="ko-KR" altLang="en-US" sz="2200" dirty="0"/>
              <a:t>인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의 개수가 많아지므로 기존 얼굴을 표현할 수 있는 가짓수가 많아지게 되는 차이입니다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그래도 </a:t>
            </a:r>
            <a:r>
              <a:rPr lang="en-US" altLang="ko-KR" sz="2200" dirty="0"/>
              <a:t>1024 </a:t>
            </a:r>
            <a:r>
              <a:rPr lang="ko-KR" altLang="en-US" sz="2200" dirty="0"/>
              <a:t>차원의 벡터 얼굴이지만 그보다 적은 양의 </a:t>
            </a:r>
            <a:r>
              <a:rPr lang="en-US" altLang="ko-KR" sz="2200" dirty="0"/>
              <a:t>30</a:t>
            </a:r>
            <a:r>
              <a:rPr lang="ko-KR" altLang="en-US" sz="2200" dirty="0"/>
              <a:t>개의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여도 얼굴형과 바라보는 위치</a:t>
            </a:r>
            <a:r>
              <a:rPr lang="en-US" altLang="ko-KR" sz="2200" dirty="0"/>
              <a:t>, </a:t>
            </a:r>
            <a:r>
              <a:rPr lang="ko-KR" altLang="en-US" sz="2200" dirty="0"/>
              <a:t>이목구비의 위치를 잘 표현 하는 것을 볼 수 있습니다</a:t>
            </a:r>
            <a:r>
              <a:rPr lang="en-US" altLang="ko-KR" sz="22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19ADA-BC85-442E-B852-A3763838AD65}"/>
              </a:ext>
            </a:extLst>
          </p:cNvPr>
          <p:cNvSpPr txBox="1"/>
          <p:nvPr/>
        </p:nvSpPr>
        <p:spPr>
          <a:xfrm>
            <a:off x="994035" y="130891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25324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178341"/>
            <a:ext cx="53731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PCA</a:t>
            </a:r>
            <a:r>
              <a:rPr lang="ko-KR" altLang="en-US" sz="2200" dirty="0"/>
              <a:t>기법을 통해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를 추출하고 그것을 이용하여 </a:t>
            </a:r>
            <a:r>
              <a:rPr lang="en-US" altLang="ko-KR" sz="2200" dirty="0"/>
              <a:t>test image</a:t>
            </a:r>
            <a:r>
              <a:rPr lang="ko-KR" altLang="en-US" sz="2200" dirty="0"/>
              <a:t>를 인식하는 과정을 배웠습니다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소수 계산의 오차</a:t>
            </a:r>
            <a:r>
              <a:rPr lang="en-US" altLang="ko-KR" sz="2200" dirty="0"/>
              <a:t>, </a:t>
            </a:r>
            <a:r>
              <a:rPr lang="ko-KR" altLang="en-US" sz="2200" dirty="0"/>
              <a:t>수집한 자료의 양이 충분하지 않았던 것이 인식률을 낮추는 원인이었습니다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1024</a:t>
            </a:r>
            <a:r>
              <a:rPr lang="ko-KR" altLang="en-US" sz="2200" dirty="0"/>
              <a:t>차원의 얼굴을 표현할 때 </a:t>
            </a:r>
            <a:r>
              <a:rPr lang="en-US" altLang="ko-KR" sz="2200" dirty="0"/>
              <a:t>1024</a:t>
            </a:r>
            <a:r>
              <a:rPr lang="ko-KR" altLang="en-US" sz="2200" dirty="0"/>
              <a:t>개의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가 필요한 것이 아닌 그보다도 적은 숫자로 원본을 표현할 수 있다는 것을 알았습니다</a:t>
            </a:r>
            <a:r>
              <a:rPr lang="en-US" altLang="ko-KR" sz="22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이것은 후에 방대한 양의 데이터가 들어오고 한정적인 시간이 있을 때 좋은 기법이 될 것 같습니다</a:t>
            </a:r>
            <a:r>
              <a:rPr lang="en-US" altLang="ko-KR" sz="2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14BC3-BA23-4950-BA11-65FE9E96133A}"/>
              </a:ext>
            </a:extLst>
          </p:cNvPr>
          <p:cNvSpPr txBox="1"/>
          <p:nvPr/>
        </p:nvSpPr>
        <p:spPr>
          <a:xfrm>
            <a:off x="6191250" y="1143994"/>
            <a:ext cx="56001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다양한 수치해석과 관련된 </a:t>
            </a:r>
            <a:r>
              <a:rPr lang="en-US" altLang="ko-KR" sz="2200" dirty="0"/>
              <a:t>open library</a:t>
            </a:r>
            <a:r>
              <a:rPr lang="ko-KR" altLang="en-US" sz="2200" dirty="0"/>
              <a:t>를 이용해 효율적으로 처리할 수 있었습니다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유사도의 측정을 할 때 </a:t>
            </a:r>
            <a:r>
              <a:rPr lang="en-US" altLang="ko-KR" sz="2200" dirty="0"/>
              <a:t>cosine similarity</a:t>
            </a:r>
            <a:r>
              <a:rPr lang="ko-KR" altLang="en-US" sz="2200" dirty="0"/>
              <a:t>도 이용해 보았지만 </a:t>
            </a:r>
            <a:r>
              <a:rPr lang="en-US" altLang="ko-KR" sz="2200" dirty="0"/>
              <a:t>coefficients </a:t>
            </a:r>
            <a:r>
              <a:rPr lang="ko-KR" altLang="en-US" sz="2200" dirty="0"/>
              <a:t>간에 상관관계가 있어 이번 과제와는 잘 맞지 않았습니다</a:t>
            </a:r>
            <a:r>
              <a:rPr lang="en-US" altLang="ko-KR" sz="2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F422F-47F0-42B8-AB16-5F366D15C127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11. Conclude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9748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838200" y="1362012"/>
            <a:ext cx="60393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http://vis-www.cs.umass.edu/lfw/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3"/>
              </a:rPr>
              <a:t>https://www.learnopencv.com/eigenface-using-opencv-c-python/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4"/>
              </a:rPr>
              <a:t>https://mikedusenberry.com/on-eigenfaces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5"/>
              </a:rPr>
              <a:t>https://sandipanweb.wordpress.com/2018/01/06/eigenfaces-and-a-simple-face-detector-with-pca-svd-in-python/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6"/>
              </a:rPr>
              <a:t>https://kh-kim.gitbook.io/natural-language-processing-with-pytorch/00-cover-4/07-similarity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https://pythonmachinelearning.pro/face-recognition-with-eigenfaces/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40A8D-DD4A-4E54-9CF3-FBBDA81A1268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12. References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75391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242606"/>
            <a:ext cx="54784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200" dirty="0"/>
              <a:t>Init Project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Collect Face Images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Construct Data Matrix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Apply SVD(PCA)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Find The Coefficients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Test Face Recognition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Generate Face Image using eigenfaces</a:t>
            </a:r>
          </a:p>
          <a:p>
            <a:endParaRPr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77DAB-870C-4B3F-83AD-41E84E17B18D}"/>
              </a:ext>
            </a:extLst>
          </p:cNvPr>
          <p:cNvSpPr txBox="1"/>
          <p:nvPr/>
        </p:nvSpPr>
        <p:spPr>
          <a:xfrm>
            <a:off x="6152663" y="1242606"/>
            <a:ext cx="6039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8"/>
            </a:pPr>
            <a:r>
              <a:rPr lang="en-US" altLang="ko-KR" sz="2200" dirty="0"/>
              <a:t>Eigenfaces</a:t>
            </a:r>
          </a:p>
          <a:p>
            <a:pPr marL="457200" indent="-457200">
              <a:buAutoNum type="arabicPeriod" startAt="8"/>
            </a:pPr>
            <a:endParaRPr lang="en-US" altLang="ko-KR" sz="2200" dirty="0"/>
          </a:p>
          <a:p>
            <a:pPr marL="457200" indent="-457200">
              <a:buAutoNum type="arabicPeriod" startAt="8"/>
            </a:pPr>
            <a:r>
              <a:rPr lang="en-US" altLang="ko-KR" sz="2200" dirty="0"/>
              <a:t>Check </a:t>
            </a:r>
            <a:r>
              <a:rPr lang="en-US" altLang="ko-KR" sz="2200" dirty="0" err="1"/>
              <a:t>Similarity&amp;Difference</a:t>
            </a:r>
            <a:endParaRPr lang="en-US" altLang="ko-KR" sz="2200" dirty="0"/>
          </a:p>
          <a:p>
            <a:pPr marL="457200" indent="-457200">
              <a:buAutoNum type="arabicPeriod" startAt="8"/>
            </a:pPr>
            <a:endParaRPr lang="en-US" altLang="ko-KR" sz="2200" dirty="0"/>
          </a:p>
          <a:p>
            <a:pPr marL="457200" indent="-457200">
              <a:buAutoNum type="arabicPeriod" startAt="8"/>
            </a:pPr>
            <a:r>
              <a:rPr lang="en-US" altLang="ko-KR" sz="2200" dirty="0"/>
              <a:t>Generated Face Image</a:t>
            </a:r>
          </a:p>
          <a:p>
            <a:endParaRPr lang="en-US" altLang="ko-KR" sz="2200" dirty="0"/>
          </a:p>
          <a:p>
            <a:r>
              <a:rPr lang="en-US" altLang="ko-KR" sz="2200" dirty="0"/>
              <a:t>11. Conclude</a:t>
            </a:r>
          </a:p>
          <a:p>
            <a:endParaRPr lang="en-US" altLang="ko-KR" sz="2200" dirty="0"/>
          </a:p>
          <a:p>
            <a:r>
              <a:rPr lang="en-US" altLang="ko-KR" sz="2200" dirty="0"/>
              <a:t>12. References</a:t>
            </a:r>
          </a:p>
        </p:txBody>
      </p:sp>
    </p:spTree>
    <p:extLst>
      <p:ext uri="{BB962C8B-B14F-4D97-AF65-F5344CB8AC3E}">
        <p14:creationId xmlns:p14="http://schemas.microsoft.com/office/powerpoint/2010/main" val="204566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0B2A0F-EA57-4668-8143-0DC4DA837476}"/>
              </a:ext>
            </a:extLst>
          </p:cNvPr>
          <p:cNvSpPr txBox="1"/>
          <p:nvPr/>
        </p:nvSpPr>
        <p:spPr>
          <a:xfrm>
            <a:off x="560928" y="589996"/>
            <a:ext cx="3272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1. Init Project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911A1-CE30-4095-9A1F-1C4E7182C7CD}"/>
              </a:ext>
            </a:extLst>
          </p:cNvPr>
          <p:cNvSpPr txBox="1"/>
          <p:nvPr/>
        </p:nvSpPr>
        <p:spPr>
          <a:xfrm>
            <a:off x="560928" y="1538441"/>
            <a:ext cx="105463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많은 </a:t>
            </a:r>
            <a:r>
              <a:rPr lang="en-US" altLang="ko-KR" sz="2200" dirty="0"/>
              <a:t>face sample data</a:t>
            </a:r>
            <a:r>
              <a:rPr lang="ko-KR" altLang="en-US" sz="2200" dirty="0"/>
              <a:t>를 통해 각 얼굴을 구현할 때의 </a:t>
            </a:r>
            <a:r>
              <a:rPr lang="en-US" altLang="ko-KR" sz="2200" dirty="0"/>
              <a:t>Base</a:t>
            </a:r>
            <a:r>
              <a:rPr lang="ko-KR" altLang="en-US" sz="2200" dirty="0"/>
              <a:t>인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를 구할 수 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</a:t>
            </a:r>
            <a:r>
              <a:rPr lang="ko-KR" altLang="en-US" sz="2200" dirty="0"/>
              <a:t>를 통해 </a:t>
            </a:r>
            <a:r>
              <a:rPr lang="en-US" altLang="ko-KR" sz="2200" dirty="0"/>
              <a:t>Test image</a:t>
            </a:r>
            <a:r>
              <a:rPr lang="ko-KR" altLang="en-US" sz="2200" dirty="0"/>
              <a:t>를 분석</a:t>
            </a:r>
            <a:r>
              <a:rPr lang="en-US" altLang="ko-KR" sz="2200" dirty="0"/>
              <a:t>, </a:t>
            </a:r>
            <a:r>
              <a:rPr lang="ko-KR" altLang="en-US" sz="2200" dirty="0"/>
              <a:t>재구성을 할 수 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재구성을 할 때 쓰이는 </a:t>
            </a:r>
            <a:r>
              <a:rPr lang="en-US" altLang="ko-KR" sz="2200" dirty="0"/>
              <a:t>Coefficients</a:t>
            </a:r>
            <a:r>
              <a:rPr lang="ko-KR" altLang="en-US" sz="2200" dirty="0"/>
              <a:t>의 비교를 통해 </a:t>
            </a:r>
            <a:r>
              <a:rPr lang="en-US" altLang="ko-KR" sz="2200" dirty="0"/>
              <a:t>test </a:t>
            </a:r>
            <a:r>
              <a:rPr lang="ko-KR" altLang="en-US" sz="2200" dirty="0"/>
              <a:t>이미지가 동일 인물인지 유사도를 측정할 수 있습니다</a:t>
            </a:r>
            <a:r>
              <a:rPr lang="en-US" altLang="ko-KR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dirty="0"/>
              <a:t>Sample</a:t>
            </a:r>
            <a:r>
              <a:rPr lang="ko-KR" altLang="en-US" sz="2200" dirty="0"/>
              <a:t> </a:t>
            </a:r>
            <a:r>
              <a:rPr lang="en-US" altLang="ko-KR" sz="2200" dirty="0"/>
              <a:t>Data</a:t>
            </a:r>
            <a:r>
              <a:rPr lang="ko-KR" altLang="en-US" sz="2200" dirty="0"/>
              <a:t>의 양과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의 개수를 조절해 가면서 동일 인물과 다른 인물에 대한 유사도 분석을 통해 </a:t>
            </a:r>
            <a:r>
              <a:rPr lang="en-US" altLang="ko-KR" sz="2200" dirty="0"/>
              <a:t>Face recognition</a:t>
            </a:r>
            <a:r>
              <a:rPr lang="ko-KR" altLang="en-US" sz="2200" dirty="0"/>
              <a:t>의 정확도를 비교할 것입니다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27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2. Collect Face Image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1" y="1490852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http://vis-www.cs.umass.edu/lfw/</a:t>
            </a:r>
            <a:r>
              <a:rPr lang="ko-KR" altLang="en-US" sz="2200" dirty="0"/>
              <a:t>의 </a:t>
            </a:r>
            <a:r>
              <a:rPr lang="en-US" altLang="ko-KR" sz="2200" dirty="0"/>
              <a:t>cropped version</a:t>
            </a:r>
            <a:r>
              <a:rPr lang="ko-KR" altLang="en-US" sz="2200" dirty="0"/>
              <a:t>인 </a:t>
            </a:r>
            <a:r>
              <a:rPr lang="en-US" altLang="ko-KR" sz="2200" dirty="0"/>
              <a:t>13,233</a:t>
            </a:r>
            <a:r>
              <a:rPr lang="ko-KR" altLang="en-US" sz="2200" dirty="0"/>
              <a:t>장의 사진을 얻어 왔습니다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사진의 크기를 </a:t>
            </a:r>
            <a:r>
              <a:rPr lang="en-US" altLang="ko-KR" sz="2200" dirty="0"/>
              <a:t>change </a:t>
            </a:r>
            <a:r>
              <a:rPr lang="ko-KR" altLang="en-US" sz="2200" dirty="0"/>
              <a:t>함수를 통해 </a:t>
            </a:r>
            <a:r>
              <a:rPr lang="en-US" altLang="ko-KR" sz="2200" dirty="0"/>
              <a:t>32*32</a:t>
            </a:r>
            <a:r>
              <a:rPr lang="ko-KR" altLang="en-US" sz="2200" dirty="0"/>
              <a:t>로 변환한 다음 다시 저장합니다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readImages</a:t>
            </a:r>
            <a:r>
              <a:rPr lang="en-US" altLang="ko-KR" sz="2200" dirty="0"/>
              <a:t> </a:t>
            </a:r>
            <a:r>
              <a:rPr lang="ko-KR" altLang="en-US" sz="2200" dirty="0"/>
              <a:t>함수를 통해 </a:t>
            </a:r>
            <a:r>
              <a:rPr lang="en-US" altLang="ko-KR" sz="2200" dirty="0"/>
              <a:t>32*32</a:t>
            </a:r>
            <a:r>
              <a:rPr lang="ko-KR" altLang="en-US" sz="2200" dirty="0"/>
              <a:t>의 사진 모음을 </a:t>
            </a:r>
            <a:r>
              <a:rPr lang="en-US" altLang="ko-KR" sz="2200" dirty="0"/>
              <a:t>Grayscale</a:t>
            </a:r>
            <a:r>
              <a:rPr lang="ko-KR" altLang="en-US" sz="2200" dirty="0"/>
              <a:t>의 </a:t>
            </a:r>
            <a:r>
              <a:rPr lang="en-US" altLang="ko-KR" sz="2200" dirty="0"/>
              <a:t>image array</a:t>
            </a:r>
            <a:r>
              <a:rPr lang="ko-KR" altLang="en-US" sz="2200" dirty="0"/>
              <a:t>로 만듭니다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Idx</a:t>
            </a:r>
            <a:r>
              <a:rPr lang="ko-KR" altLang="en-US" sz="2200" dirty="0"/>
              <a:t>를 이용해 </a:t>
            </a:r>
            <a:r>
              <a:rPr lang="en-US" altLang="ko-KR" sz="2200" dirty="0"/>
              <a:t>1</a:t>
            </a:r>
            <a:r>
              <a:rPr lang="ko-KR" altLang="en-US" sz="2200" dirty="0"/>
              <a:t>차 테스트는 </a:t>
            </a:r>
            <a:r>
              <a:rPr lang="en-US" altLang="ko-KR" sz="2200" dirty="0"/>
              <a:t>3000</a:t>
            </a:r>
            <a:r>
              <a:rPr lang="ko-KR" altLang="en-US" sz="2200" dirty="0"/>
              <a:t>장</a:t>
            </a:r>
            <a:r>
              <a:rPr lang="en-US" altLang="ko-KR" sz="2200" dirty="0"/>
              <a:t>, 2</a:t>
            </a:r>
            <a:r>
              <a:rPr lang="ko-KR" altLang="en-US" sz="2200" dirty="0"/>
              <a:t>차 테스트는 </a:t>
            </a:r>
            <a:r>
              <a:rPr lang="en-US" altLang="ko-KR" sz="2200" dirty="0"/>
              <a:t>7000</a:t>
            </a:r>
            <a:r>
              <a:rPr lang="ko-KR" altLang="en-US" sz="2200" dirty="0"/>
              <a:t>장</a:t>
            </a:r>
            <a:r>
              <a:rPr lang="en-US" altLang="ko-KR" sz="2200" dirty="0"/>
              <a:t>, 3</a:t>
            </a:r>
            <a:r>
              <a:rPr lang="ko-KR" altLang="en-US" sz="2200" dirty="0"/>
              <a:t>차 테스트는 </a:t>
            </a:r>
            <a:r>
              <a:rPr lang="en-US" altLang="ko-KR" sz="2200" dirty="0"/>
              <a:t>13,233</a:t>
            </a:r>
            <a:r>
              <a:rPr lang="ko-KR" altLang="en-US" sz="2200" dirty="0"/>
              <a:t>장을 이용할 것입니다</a:t>
            </a:r>
            <a:r>
              <a:rPr lang="en-US" altLang="ko-KR" sz="2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C52E6-FD3C-4D6C-B93A-E491D8EA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0852"/>
            <a:ext cx="4799168" cy="463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4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3. Construct Data Matrix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1" y="1490852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2</a:t>
            </a:r>
            <a:r>
              <a:rPr lang="ko-KR" altLang="en-US" sz="2200" dirty="0"/>
              <a:t>번 과정을 통해 생성된 </a:t>
            </a:r>
            <a:r>
              <a:rPr lang="en-US" altLang="ko-KR" sz="2200" dirty="0"/>
              <a:t>Image array</a:t>
            </a:r>
            <a:r>
              <a:rPr lang="ko-KR" altLang="en-US" sz="2200" dirty="0"/>
              <a:t>의 각 </a:t>
            </a:r>
            <a:r>
              <a:rPr lang="en-US" altLang="ko-KR" sz="2200" dirty="0"/>
              <a:t>image</a:t>
            </a:r>
            <a:r>
              <a:rPr lang="ko-KR" altLang="en-US" sz="2200" dirty="0"/>
              <a:t>가 </a:t>
            </a:r>
            <a:r>
              <a:rPr lang="en-US" altLang="ko-KR" sz="2200" dirty="0"/>
              <a:t>data array</a:t>
            </a:r>
            <a:r>
              <a:rPr lang="ko-KR" altLang="en-US" sz="2200" dirty="0"/>
              <a:t>에 들어가게 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각 이미지마다 </a:t>
            </a:r>
            <a:r>
              <a:rPr lang="en-US" altLang="ko-KR" sz="2200" dirty="0"/>
              <a:t>32 * 32</a:t>
            </a:r>
            <a:r>
              <a:rPr lang="ko-KR" altLang="en-US" sz="2200" dirty="0"/>
              <a:t>이므로 배열에 들어갈 때 </a:t>
            </a:r>
            <a:r>
              <a:rPr lang="en-US" altLang="ko-KR" sz="2200" dirty="0"/>
              <a:t>1 * 1024</a:t>
            </a:r>
            <a:r>
              <a:rPr lang="ko-KR" altLang="en-US" sz="2200" dirty="0"/>
              <a:t>로 들어가게 됩니다</a:t>
            </a:r>
            <a:r>
              <a:rPr lang="en-US" altLang="ko-KR" sz="2200" dirty="0"/>
              <a:t>.</a:t>
            </a:r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따라서 이미지의 개수가 </a:t>
            </a:r>
            <a:r>
              <a:rPr lang="en-US" altLang="ko-KR" sz="2200" dirty="0"/>
              <a:t>num</a:t>
            </a:r>
            <a:r>
              <a:rPr lang="ko-KR" altLang="en-US" sz="2200" dirty="0"/>
              <a:t>일 때 최종적으로 생성되는 </a:t>
            </a:r>
            <a:r>
              <a:rPr lang="en-US" altLang="ko-KR" sz="2200" dirty="0"/>
              <a:t>shape</a:t>
            </a:r>
            <a:r>
              <a:rPr lang="ko-KR" altLang="en-US" sz="2200" dirty="0"/>
              <a:t>가 </a:t>
            </a:r>
            <a:r>
              <a:rPr lang="en-US" altLang="ko-KR" sz="2200" dirty="0"/>
              <a:t>(num,1024)</a:t>
            </a:r>
            <a:r>
              <a:rPr lang="ko-KR" altLang="en-US" sz="2200" dirty="0"/>
              <a:t>인 </a:t>
            </a:r>
            <a:r>
              <a:rPr lang="en-US" altLang="ko-KR" sz="2200" dirty="0"/>
              <a:t>Data Matrix </a:t>
            </a:r>
            <a:r>
              <a:rPr lang="ko-KR" altLang="en-US" sz="2200" dirty="0"/>
              <a:t>됩니다</a:t>
            </a:r>
            <a:r>
              <a:rPr lang="en-US" altLang="ko-KR" sz="2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3DA854-0891-49FC-885E-8F0FF5FD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498"/>
            <a:ext cx="4799167" cy="46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0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4. Apply SVD(PCA)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1" y="1490852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OpenCV Library</a:t>
            </a:r>
            <a:r>
              <a:rPr lang="ko-KR" altLang="en-US" sz="2200" dirty="0"/>
              <a:t>에 있는 </a:t>
            </a:r>
            <a:r>
              <a:rPr lang="en-US" altLang="ko-KR" sz="2200" dirty="0" err="1"/>
              <a:t>PCACompute</a:t>
            </a:r>
            <a:r>
              <a:rPr lang="en-US" altLang="ko-KR" sz="2200" dirty="0"/>
              <a:t> </a:t>
            </a:r>
            <a:r>
              <a:rPr lang="ko-KR" altLang="en-US" sz="2200" dirty="0"/>
              <a:t>함수를 이용해서 </a:t>
            </a:r>
            <a:r>
              <a:rPr lang="en-US" altLang="ko-KR" sz="2200" dirty="0"/>
              <a:t>SVD(PCA)</a:t>
            </a:r>
            <a:r>
              <a:rPr lang="ko-KR" altLang="en-US" sz="2200" dirty="0"/>
              <a:t>를 진행합니다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SVD(PCA)</a:t>
            </a:r>
            <a:r>
              <a:rPr lang="ko-KR" altLang="en-US" sz="2200" dirty="0"/>
              <a:t>를 수행하면 주어진 </a:t>
            </a:r>
            <a:r>
              <a:rPr lang="en-US" altLang="ko-KR" sz="2200" dirty="0"/>
              <a:t>sample date</a:t>
            </a:r>
            <a:r>
              <a:rPr lang="ko-KR" altLang="en-US" sz="2200" dirty="0"/>
              <a:t>의 평균 벡터 </a:t>
            </a:r>
            <a:r>
              <a:rPr lang="en-US" altLang="ko-KR" sz="2200" dirty="0"/>
              <a:t>mean</a:t>
            </a:r>
            <a:r>
              <a:rPr lang="ko-KR" altLang="en-US" sz="2200" dirty="0"/>
              <a:t>과 설정한 개수에 따른 </a:t>
            </a:r>
            <a:r>
              <a:rPr lang="en-US" altLang="ko-KR" sz="2200" dirty="0"/>
              <a:t>eigenvector array</a:t>
            </a:r>
            <a:r>
              <a:rPr lang="ko-KR" altLang="en-US" sz="2200" dirty="0"/>
              <a:t>가 반환이 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Eigenfaces</a:t>
            </a:r>
            <a:r>
              <a:rPr lang="ko-KR" altLang="en-US" sz="2200" dirty="0"/>
              <a:t>의 개수를 </a:t>
            </a:r>
            <a:r>
              <a:rPr lang="en-US" altLang="ko-KR" sz="2200" dirty="0"/>
              <a:t>30, 100, 250, 500</a:t>
            </a:r>
            <a:r>
              <a:rPr lang="ko-KR" altLang="en-US" sz="2200" dirty="0"/>
              <a:t>개로 설정을 해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의 개수와</a:t>
            </a:r>
            <a:r>
              <a:rPr lang="en-US" altLang="ko-KR" sz="2200" dirty="0"/>
              <a:t> coefficient</a:t>
            </a:r>
            <a:r>
              <a:rPr lang="ko-KR" altLang="en-US" sz="2200" dirty="0"/>
              <a:t>의 상관관계를 그리고 인식의 정확도를 비교합니다</a:t>
            </a:r>
            <a:r>
              <a:rPr lang="en-US" altLang="ko-KR" sz="2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2CAB6C-DAB6-4740-BA4C-4D05805E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710"/>
            <a:ext cx="4799167" cy="46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5. Find the Coefficients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1" y="2169106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주어진 </a:t>
            </a:r>
            <a:r>
              <a:rPr lang="en-US" altLang="ko-KR" sz="2200" dirty="0"/>
              <a:t>Test data</a:t>
            </a:r>
            <a:r>
              <a:rPr lang="ko-KR" altLang="en-US" sz="2200" dirty="0"/>
              <a:t> </a:t>
            </a:r>
            <a:r>
              <a:rPr lang="en-US" altLang="ko-KR" sz="2200" dirty="0"/>
              <a:t>5</a:t>
            </a:r>
            <a:r>
              <a:rPr lang="ko-KR" altLang="en-US" sz="2200" dirty="0"/>
              <a:t>장을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를 통해 </a:t>
            </a:r>
            <a:r>
              <a:rPr lang="en-US" altLang="ko-KR" sz="2200" dirty="0"/>
              <a:t>coefficients</a:t>
            </a:r>
            <a:r>
              <a:rPr lang="ko-KR" altLang="en-US" sz="2200" dirty="0"/>
              <a:t>를 구합니다</a:t>
            </a:r>
            <a:r>
              <a:rPr lang="en-US" altLang="ko-KR" sz="2200" dirty="0"/>
              <a:t>. 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Test</a:t>
            </a:r>
            <a:r>
              <a:rPr lang="ko-KR" altLang="en-US" sz="2200" dirty="0"/>
              <a:t> </a:t>
            </a:r>
            <a:r>
              <a:rPr lang="en-US" altLang="ko-KR" sz="2200" dirty="0"/>
              <a:t>data</a:t>
            </a:r>
            <a:r>
              <a:rPr lang="ko-KR" altLang="en-US" sz="2200" dirty="0"/>
              <a:t>에 기존에 구했던 평균 </a:t>
            </a:r>
            <a:r>
              <a:rPr lang="en-US" altLang="ko-KR" sz="2200" dirty="0"/>
              <a:t>mean vector</a:t>
            </a:r>
            <a:r>
              <a:rPr lang="ko-KR" altLang="en-US" sz="2200" dirty="0"/>
              <a:t>를 빼고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를 내적을 해주면 해당 </a:t>
            </a:r>
            <a:r>
              <a:rPr lang="en-US" altLang="ko-KR" sz="2200" dirty="0"/>
              <a:t>eigenface</a:t>
            </a:r>
            <a:r>
              <a:rPr lang="ko-KR" altLang="en-US" sz="2200" dirty="0"/>
              <a:t>에 해당하는 </a:t>
            </a:r>
            <a:r>
              <a:rPr lang="en-US" altLang="ko-KR" sz="2200" dirty="0"/>
              <a:t>coefficients </a:t>
            </a:r>
            <a:r>
              <a:rPr lang="ko-KR" altLang="en-US" sz="2200" dirty="0"/>
              <a:t>값이 나옵니다</a:t>
            </a:r>
            <a:r>
              <a:rPr lang="en-US" altLang="ko-KR" sz="2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C99A5-5D6A-48B3-A946-7414229E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1558"/>
            <a:ext cx="4799167" cy="23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1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06E8AD-82EC-4529-B8C0-AE1DC789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4656"/>
            <a:ext cx="4799167" cy="253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/>
              <a:t>6. Test Face Recognition</a:t>
            </a:r>
            <a:r>
              <a:rPr lang="en-US" altLang="ko-KR" sz="40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3" y="1764656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두 사진 각각에 대한 </a:t>
            </a:r>
            <a:r>
              <a:rPr lang="en-US" altLang="ko-KR" sz="2200" dirty="0"/>
              <a:t>coefficient </a:t>
            </a:r>
            <a:r>
              <a:rPr lang="ko-KR" altLang="en-US" sz="2200" dirty="0"/>
              <a:t>배열을 받습니다</a:t>
            </a:r>
            <a:r>
              <a:rPr lang="en-US" altLang="ko-KR" sz="2200" dirty="0"/>
              <a:t>. 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두 벡터 </a:t>
            </a:r>
            <a:r>
              <a:rPr lang="en-US" altLang="ko-KR" sz="2200" dirty="0"/>
              <a:t>coef1, coef2 </a:t>
            </a:r>
            <a:r>
              <a:rPr lang="ko-KR" altLang="en-US" sz="2200" dirty="0"/>
              <a:t>사이의 거리를 </a:t>
            </a:r>
            <a:r>
              <a:rPr lang="en-US" altLang="ko-KR" sz="2200" dirty="0"/>
              <a:t>Euclidean distance</a:t>
            </a:r>
            <a:r>
              <a:rPr lang="ko-KR" altLang="en-US" sz="2200" dirty="0"/>
              <a:t>로 구해 </a:t>
            </a:r>
            <a:r>
              <a:rPr lang="en-US" altLang="ko-KR" sz="2200" dirty="0"/>
              <a:t>coefficients</a:t>
            </a:r>
            <a:r>
              <a:rPr lang="ko-KR" altLang="en-US" sz="2200" dirty="0"/>
              <a:t>를 비교하고 유사도를 측정합니다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벡터의 크기를 고려하지 않는 유사도 측정법인 </a:t>
            </a:r>
            <a:r>
              <a:rPr lang="en-US" altLang="ko-KR" sz="2200" dirty="0"/>
              <a:t>cosine similarity</a:t>
            </a:r>
            <a:r>
              <a:rPr lang="ko-KR" altLang="en-US" sz="2200" dirty="0"/>
              <a:t>를 이용해 유사도를 구하고 비교합니다</a:t>
            </a:r>
            <a:r>
              <a:rPr lang="en-US" altLang="ko-KR" sz="2200" dirty="0"/>
              <a:t>.</a:t>
            </a:r>
          </a:p>
          <a:p>
            <a:pPr marL="114300" latinLnBrk="0">
              <a:lnSpc>
                <a:spcPct val="90000"/>
              </a:lnSpc>
              <a:spcAft>
                <a:spcPts val="600"/>
              </a:spcAft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sp>
        <p:nvSpPr>
          <p:cNvPr id="4" name="AutoShape 2" descr="\|\mathbf{p} - \mathbf{q}\| = \sqrt{(\mathbf{p}-\mathbf{q})\cdot(\mathbf{p}-\mathbf{q})} = \sqrt{\|\mathbf{p}\|^2 + \|\mathbf{q}\|^2 - 2\mathbf{p}\cdot\mathbf{q}}.">
            <a:extLst>
              <a:ext uri="{FF2B5EF4-FFF2-40B4-BE49-F238E27FC236}">
                <a16:creationId xmlns:a16="http://schemas.microsoft.com/office/drawing/2014/main" id="{7AB01402-2EEB-4D96-BA7E-D0CA938869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5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BA0377-6D7E-4945-9EAA-8BB16E1C948C}"/>
              </a:ext>
            </a:extLst>
          </p:cNvPr>
          <p:cNvSpPr txBox="1"/>
          <p:nvPr/>
        </p:nvSpPr>
        <p:spPr>
          <a:xfrm>
            <a:off x="838200" y="171453"/>
            <a:ext cx="10515600" cy="148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dirty="0">
                <a:latin typeface="+mj-lt"/>
                <a:ea typeface="+mj-ea"/>
                <a:cs typeface="+mj-cs"/>
              </a:rPr>
              <a:t>7. </a:t>
            </a:r>
            <a:r>
              <a:rPr lang="en-US" altLang="ko-KR" sz="4000" dirty="0"/>
              <a:t>Generate Face Image using eigenfaces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6F341-2D77-4BA7-B896-AB1F017F3253}"/>
              </a:ext>
            </a:extLst>
          </p:cNvPr>
          <p:cNvSpPr txBox="1"/>
          <p:nvPr/>
        </p:nvSpPr>
        <p:spPr>
          <a:xfrm>
            <a:off x="5836021" y="2082523"/>
            <a:ext cx="5517777" cy="4270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Coefficients</a:t>
            </a:r>
            <a:r>
              <a:rPr lang="ko-KR" altLang="en-US" sz="2200" dirty="0"/>
              <a:t>와 대응되는 </a:t>
            </a:r>
            <a:r>
              <a:rPr lang="en-US" altLang="ko-KR" sz="2200" dirty="0"/>
              <a:t>eigenvector</a:t>
            </a:r>
            <a:r>
              <a:rPr lang="ko-KR" altLang="en-US" sz="2200" dirty="0"/>
              <a:t>의 선형 결합한 것을 </a:t>
            </a:r>
            <a:r>
              <a:rPr lang="en-US" altLang="ko-KR" sz="2200" dirty="0"/>
              <a:t>recreate</a:t>
            </a:r>
            <a:r>
              <a:rPr lang="ko-KR" altLang="en-US" sz="2200" dirty="0"/>
              <a:t>에 더해줍니다</a:t>
            </a:r>
            <a:r>
              <a:rPr lang="en-US" altLang="ko-KR" sz="2200" dirty="0"/>
              <a:t>.</a:t>
            </a: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평균 벡터인 </a:t>
            </a:r>
            <a:r>
              <a:rPr lang="en-US" altLang="ko-KR" sz="2200" dirty="0"/>
              <a:t>mean</a:t>
            </a:r>
            <a:r>
              <a:rPr lang="ko-KR" altLang="en-US" sz="2200" dirty="0"/>
              <a:t>을 더한 다음 </a:t>
            </a:r>
            <a:r>
              <a:rPr lang="en-US" altLang="ko-KR" sz="2200" dirty="0"/>
              <a:t>32*32</a:t>
            </a:r>
            <a:r>
              <a:rPr lang="ko-KR" altLang="en-US" sz="2200" dirty="0"/>
              <a:t>로</a:t>
            </a:r>
            <a:r>
              <a:rPr lang="en-US" altLang="ko-KR" sz="2200" dirty="0"/>
              <a:t> </a:t>
            </a:r>
            <a:r>
              <a:rPr lang="ko-KR" altLang="en-US" sz="2200" dirty="0"/>
              <a:t>변환하여 화면에 출력합니다</a:t>
            </a:r>
            <a:r>
              <a:rPr lang="en-US" altLang="ko-KR" sz="2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CC5634-E1FA-4EF6-9571-4E9117D0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381"/>
            <a:ext cx="4799167" cy="3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8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933</Words>
  <Application>Microsoft Office PowerPoint</Application>
  <PresentationFormat>와이드스크린</PresentationFormat>
  <Paragraphs>156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지훈</dc:creator>
  <cp:lastModifiedBy>정지훈</cp:lastModifiedBy>
  <cp:revision>67</cp:revision>
  <dcterms:created xsi:type="dcterms:W3CDTF">2020-10-25T03:03:32Z</dcterms:created>
  <dcterms:modified xsi:type="dcterms:W3CDTF">2021-06-21T03:55:50Z</dcterms:modified>
</cp:coreProperties>
</file>