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62" r:id="rId23"/>
    <p:sldId id="280" r:id="rId24"/>
    <p:sldId id="264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4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2020.08.20 seminar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Kaggle</a:t>
            </a:r>
            <a:r>
              <a:rPr lang="en-US" altLang="ko-KR" dirty="0"/>
              <a:t> Titanic </a:t>
            </a:r>
            <a:r>
              <a:rPr lang="ko-KR" altLang="en-US" dirty="0"/>
              <a:t>생존 확률 분석을 통한 데이터의 특징 추출과 전처리 과정</a:t>
            </a:r>
          </a:p>
        </p:txBody>
      </p:sp>
    </p:spTree>
    <p:extLst>
      <p:ext uri="{BB962C8B-B14F-4D97-AF65-F5344CB8AC3E}">
        <p14:creationId xmlns:p14="http://schemas.microsoft.com/office/powerpoint/2010/main" val="386331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6702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 확인 및 특징 추출 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1848" y="2304399"/>
            <a:ext cx="10183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다음은 특징 중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SipSp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Parch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두 특징들이 생존에 어떻게 관여하는지 알아보기 위해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</a:p>
          <a:p>
            <a:pPr fontAlgn="base" latinLnBrk="1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막대그래프를 이용하여 확인한다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77493"/>
              </p:ext>
            </p:extLst>
          </p:nvPr>
        </p:nvGraphicFramePr>
        <p:xfrm>
          <a:off x="1468045" y="3531468"/>
          <a:ext cx="4717161" cy="1669542"/>
        </p:xfrm>
        <a:graphic>
          <a:graphicData uri="http://schemas.openxmlformats.org/drawingml/2006/table">
            <a:tbl>
              <a:tblPr/>
              <a:tblGrid>
                <a:gridCol w="4717161">
                  <a:extLst>
                    <a:ext uri="{9D8B030D-6E8A-4147-A177-3AD203B41FA5}">
                      <a16:colId xmlns:a16="http://schemas.microsoft.com/office/drawing/2014/main" val="2529856340"/>
                    </a:ext>
                  </a:extLst>
                </a:gridCol>
              </a:tblGrid>
              <a:tr h="15344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A71D5D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 err="1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def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bar_chart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(feature):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#</a:t>
                      </a:r>
                      <a:r>
                        <a:rPr lang="ko-KR" altLang="en-US" sz="1000" kern="0" spc="0" dirty="0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특징을 </a:t>
                      </a:r>
                      <a:r>
                        <a:rPr lang="ko-KR" altLang="en-US" sz="1000" kern="0" spc="0" dirty="0" err="1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파라미터로</a:t>
                      </a:r>
                      <a:r>
                        <a:rPr lang="ko-KR" altLang="en-US" sz="1000" kern="0" spc="0" dirty="0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 하여 막대그래프 생성</a:t>
                      </a:r>
                      <a:r>
                        <a:rPr lang="en-US" altLang="ko-KR" sz="1000" kern="0" spc="0" dirty="0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000" kern="0" spc="0" dirty="0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#</a:t>
                      </a:r>
                      <a:r>
                        <a:rPr lang="ko-KR" altLang="en-US" sz="1000" kern="0" spc="0" dirty="0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각 </a:t>
                      </a:r>
                      <a:r>
                        <a:rPr lang="ko-KR" altLang="en-US" sz="1000" kern="0" spc="0" dirty="0" err="1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수치별</a:t>
                      </a:r>
                      <a:r>
                        <a:rPr lang="ko-KR" altLang="en-US" sz="1000" kern="0" spc="0" dirty="0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 생존 비율을 확인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survived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train[train[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'Survived'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]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==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한컴바탕"/>
                          <a:ea typeface="한컴바탕"/>
                        </a:rPr>
                        <a:t>1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][feature].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value_counts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dead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train[train[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'Survived'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]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==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한컴바탕"/>
                          <a:ea typeface="한컴바탕"/>
                        </a:rPr>
                        <a:t>0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][feature].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value_counts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df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pd.DataFrame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([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survived,dead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])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df.index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'</a:t>
                      </a:r>
                      <a:r>
                        <a:rPr lang="en-US" sz="1000" kern="0" spc="0" dirty="0" err="1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Survived'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</a:t>
                      </a:r>
                      <a:r>
                        <a:rPr lang="en-US" sz="1000" kern="0" spc="0" dirty="0" err="1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'Dead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]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df.plot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(kind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'</a:t>
                      </a:r>
                      <a:r>
                        <a:rPr lang="en-US" sz="1000" kern="0" spc="0" dirty="0" err="1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bar'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,stacked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 =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True,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figsize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 =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한컴바탕"/>
                          <a:ea typeface="한컴바탕"/>
                        </a:rPr>
                        <a:t>10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한컴바탕"/>
                          <a:ea typeface="한컴바탕"/>
                        </a:rPr>
                        <a:t>5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))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344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75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673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 확인 및 특징 추출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71848" y="2304399"/>
            <a:ext cx="1018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승선지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분포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8193" name="_x563057344" descr="EMB00001d7c81b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52"/>
          <a:stretch/>
        </p:blipFill>
        <p:spPr bwMode="auto">
          <a:xfrm>
            <a:off x="632076" y="3367556"/>
            <a:ext cx="5290127" cy="288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29069" y="4117282"/>
            <a:ext cx="6701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명 이상의 형제나 배우자와 함께 배에 탔을 경우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fontAlgn="base" latinLnBrk="1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생존한 사람의 비율이 컸다는 것을 볼 수 있고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</a:p>
          <a:p>
            <a:pPr fontAlgn="base" latinLnBrk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fontAlgn="base" latinLnBrk="1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그렇지 않을 경우에는 생존한 사람의 비율이 적었다는 것을 볼 수 있음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38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_x563057128" descr="EMB00001d7c81b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16"/>
          <a:stretch>
            <a:fillRect/>
          </a:stretch>
        </p:blipFill>
        <p:spPr bwMode="auto">
          <a:xfrm>
            <a:off x="832861" y="3452749"/>
            <a:ext cx="5380141" cy="271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4073" y="1388225"/>
            <a:ext cx="7377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 확인 및 특징 추출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71848" y="2304399"/>
            <a:ext cx="1018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승선지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분포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95796" y="28346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22203" y="3931015"/>
            <a:ext cx="5913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Parch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특성은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SibSp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와 비슷하게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명 이상의 부모나 자식과 함께 </a:t>
            </a:r>
            <a:b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</a:b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배에 탔을 때는 조금 더 생존했지만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</a:b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혼자 탑승한 경우에는 그렇지 못했음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fontAlgn="base" latinLnBrk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3266" y="250838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59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7251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 확인 및 특징 추출 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1848" y="2304399"/>
            <a:ext cx="1018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지금까지 분석한 결과로 미루어 보았을 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생존에 유리한 특징은 다음과 같다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6167" y="3208713"/>
            <a:ext cx="106458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성별이 여성일수록</a:t>
            </a:r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</a:b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				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보통 재해나 사고에서는 여성과 아이를 먼저 살리려는 생각이 들어서 그런 것이지 않을까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?)</a:t>
            </a:r>
          </a:p>
          <a:p>
            <a:pPr fontAlgn="base" latinLnBrk="1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	</a:t>
            </a:r>
          </a:p>
          <a:p>
            <a:pPr fontAlgn="base" latinLnBrk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Pclass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 높을수록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티켓의 등급에 따라 더 안전하고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더 높은 위치에 있어 생존확률이 높았을 수도 있을 것이다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fontAlgn="base" latinLnBrk="1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	</a:t>
            </a:r>
          </a:p>
          <a:p>
            <a:pPr fontAlgn="base" latinLnBrk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Cherbourg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선착장에서 배를 탔다면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형제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배우자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부모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자녀와 함께 배에 탔다면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</a:b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			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생존 확률이 더 높았다는 것을 볼 수 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70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2" y="1388225"/>
            <a:ext cx="758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 전처리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1848" y="2304399"/>
            <a:ext cx="10183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위에서 분석한 데이터의 특징들을 통해서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이번 모델에서 사용할 특징을 정하였음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fontAlgn="base" latinLnBrk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 fontAlgn="base" latinLnBrk="1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Name, Sex, Embarked, Age,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SibSp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Parch, Fare,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Pclass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채택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</a:p>
          <a:p>
            <a:pPr marL="285750" indent="-285750" fontAlgn="base" latinLnBrk="1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Ticket, Cabin(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제외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768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2" y="1388225"/>
            <a:ext cx="5721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 전처리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1848" y="2304399"/>
            <a:ext cx="10183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1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Name</a:t>
            </a:r>
          </a:p>
          <a:p>
            <a:pPr fontAlgn="base" latinLnBrk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fontAlgn="base" latinLnBrk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	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각 승객들의 이름에는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Title(Miss. , Mrs. , Dr.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존재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-&gt;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승객의 성별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기혼여부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직업 등을 확인가능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fontAlgn="base" latinLnBrk="1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	But,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 승객에 대한 정보는 충분히 있어 유의미하게 작용할 것으로 보이지는 않음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fontAlgn="base" latinLnBrk="1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	</a:t>
            </a:r>
          </a:p>
          <a:p>
            <a:pPr fontAlgn="base" latinLnBrk="1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	Title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열을 새로 생성하여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승객이름의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Title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만 추출하여 추가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3568"/>
              </p:ext>
            </p:extLst>
          </p:nvPr>
        </p:nvGraphicFramePr>
        <p:xfrm>
          <a:off x="1670402" y="4249829"/>
          <a:ext cx="4789043" cy="938022"/>
        </p:xfrm>
        <a:graphic>
          <a:graphicData uri="http://schemas.openxmlformats.org/drawingml/2006/table">
            <a:tbl>
              <a:tblPr/>
              <a:tblGrid>
                <a:gridCol w="4789043">
                  <a:extLst>
                    <a:ext uri="{9D8B030D-6E8A-4147-A177-3AD203B41FA5}">
                      <a16:colId xmlns:a16="http://schemas.microsoft.com/office/drawing/2014/main" val="4036733722"/>
                    </a:ext>
                  </a:extLst>
                </a:gridCol>
              </a:tblGrid>
              <a:tr h="772414"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for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dataset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in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train_and_test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: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dataset[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'Title'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dataset.Name.</a:t>
                      </a:r>
                      <a:r>
                        <a:rPr lang="en-US" sz="1000" kern="0" spc="0" dirty="0" err="1">
                          <a:solidFill>
                            <a:srgbClr val="066DE2"/>
                          </a:solidFill>
                          <a:effectLst/>
                          <a:latin typeface="한컴바탕"/>
                          <a:ea typeface="한컴바탕"/>
                        </a:rPr>
                        <a:t>str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.extract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' ([A-</a:t>
                      </a:r>
                      <a:r>
                        <a:rPr lang="en-US" sz="1000" kern="0" spc="0" dirty="0" err="1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Za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-z]+)\.'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A6A6A6"/>
                          </a:solidFill>
                          <a:effectLst/>
                          <a:latin typeface="한컴바탕"/>
                          <a:ea typeface="한컴바탕"/>
                        </a:rPr>
                        <a:t># </a:t>
                      </a:r>
                      <a:r>
                        <a:rPr lang="ko-KR" altLang="en-US" sz="1000" kern="0" spc="0" dirty="0">
                          <a:solidFill>
                            <a:srgbClr val="A6A6A6"/>
                          </a:solidFill>
                          <a:effectLst/>
                          <a:latin typeface="한컴바탕"/>
                          <a:ea typeface="한컴바탕"/>
                        </a:rPr>
                        <a:t>정규표현식을 사용하여 공백으로 시작하고 “</a:t>
                      </a:r>
                      <a:r>
                        <a:rPr lang="en-US" altLang="ko-KR" sz="1000" kern="0" spc="0" dirty="0">
                          <a:solidFill>
                            <a:srgbClr val="A6A6A6"/>
                          </a:solidFill>
                          <a:effectLst/>
                          <a:latin typeface="한컴바탕"/>
                          <a:ea typeface="한컴바탕"/>
                        </a:rPr>
                        <a:t>.”</a:t>
                      </a:r>
                      <a:r>
                        <a:rPr lang="ko-KR" altLang="en-US" sz="1000" kern="0" spc="0" dirty="0">
                          <a:solidFill>
                            <a:srgbClr val="A6A6A6"/>
                          </a:solidFill>
                          <a:effectLst/>
                          <a:latin typeface="한컴바탕"/>
                          <a:ea typeface="한컴바탕"/>
                        </a:rPr>
                        <a:t>으로 시작하는 </a:t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ko-KR" altLang="en-US" sz="1000" kern="0" spc="0" dirty="0">
                          <a:solidFill>
                            <a:srgbClr val="A6A6A6"/>
                          </a:solidFill>
                          <a:effectLst/>
                          <a:latin typeface="한컴바탕"/>
                          <a:ea typeface="한컴바탕"/>
                        </a:rPr>
                        <a:t>문자열을 추출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train.head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한컴바탕"/>
                          <a:ea typeface="한컴바탕"/>
                        </a:rPr>
                        <a:t>5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557571"/>
                  </a:ext>
                </a:extLst>
              </a:tr>
            </a:tbl>
          </a:graphicData>
        </a:graphic>
      </p:graphicFrame>
      <p:pic>
        <p:nvPicPr>
          <p:cNvPr id="10241" name="_x563014864" descr="EMB00001d7c81c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6" t="5499" r="-671"/>
          <a:stretch/>
        </p:blipFill>
        <p:spPr bwMode="auto">
          <a:xfrm>
            <a:off x="4596938" y="4960335"/>
            <a:ext cx="6934171" cy="160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698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2" y="1388225"/>
            <a:ext cx="5925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 전처리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1848" y="2304399"/>
            <a:ext cx="10183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1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Sex</a:t>
            </a:r>
          </a:p>
          <a:p>
            <a:pPr fontAlgn="base" latinLnBrk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fontAlgn="base" latinLnBrk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	Python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사용하기 위해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String Data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형태로만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형변환을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진행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095166"/>
              </p:ext>
            </p:extLst>
          </p:nvPr>
        </p:nvGraphicFramePr>
        <p:xfrm>
          <a:off x="1786375" y="3812300"/>
          <a:ext cx="4429633" cy="654558"/>
        </p:xfrm>
        <a:graphic>
          <a:graphicData uri="http://schemas.openxmlformats.org/drawingml/2006/table">
            <a:tbl>
              <a:tblPr/>
              <a:tblGrid>
                <a:gridCol w="4429633">
                  <a:extLst>
                    <a:ext uri="{9D8B030D-6E8A-4147-A177-3AD203B41FA5}">
                      <a16:colId xmlns:a16="http://schemas.microsoft.com/office/drawing/2014/main" val="2018806048"/>
                    </a:ext>
                  </a:extLst>
                </a:gridCol>
              </a:tblGrid>
              <a:tr h="654558"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for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dataset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in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train_and_test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: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dataset[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'Sex'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dataset[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'Sex'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].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astype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66DE2"/>
                          </a:solidFill>
                          <a:effectLst/>
                          <a:latin typeface="한컴바탕"/>
                          <a:ea typeface="한컴바탕"/>
                        </a:rPr>
                        <a:t>str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44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673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2" y="1388225"/>
            <a:ext cx="48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 전처리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1848" y="2304399"/>
            <a:ext cx="10183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1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Embarked</a:t>
            </a:r>
          </a:p>
          <a:p>
            <a:pPr fontAlgn="base" latinLnBrk="1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fontAlgn="base" latinLnBrk="1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	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위에서 간략하게 살펴본 데이터 정보에 따르면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train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데이터에서 </a:t>
            </a:r>
            <a:b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</a:b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	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Embarked feature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에는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값이 존재하며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우선 이를 합리적인	속성으로 대체함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4337" name="_x563034880" descr="EMB00001d7c81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299" y="3774571"/>
            <a:ext cx="5400675" cy="150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87990"/>
              </p:ext>
            </p:extLst>
          </p:nvPr>
        </p:nvGraphicFramePr>
        <p:xfrm>
          <a:off x="1762299" y="5476192"/>
          <a:ext cx="4753102" cy="618617"/>
        </p:xfrm>
        <a:graphic>
          <a:graphicData uri="http://schemas.openxmlformats.org/drawingml/2006/table">
            <a:tbl>
              <a:tblPr/>
              <a:tblGrid>
                <a:gridCol w="4753102">
                  <a:extLst>
                    <a:ext uri="{9D8B030D-6E8A-4147-A177-3AD203B41FA5}">
                      <a16:colId xmlns:a16="http://schemas.microsoft.com/office/drawing/2014/main" val="3055855765"/>
                    </a:ext>
                  </a:extLst>
                </a:gridCol>
              </a:tblGrid>
              <a:tr h="618617"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for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dataset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train_and_test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dataset[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'Embarked'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dataset[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'Embarked'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].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fillna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'S'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dataset[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'Embarked'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dataset[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'Embarked'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].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astype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66DE2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737274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298277" y="4320486"/>
            <a:ext cx="6029498" cy="1091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5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value_counts</a:t>
            </a:r>
            <a:r>
              <a:rPr lang="en-US" altLang="ko-KR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()</a:t>
            </a:r>
            <a:r>
              <a:rPr lang="ko-KR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</a:t>
            </a:r>
            <a:r>
              <a:rPr lang="en-US" altLang="ko-KR" sz="105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dropna</a:t>
            </a:r>
            <a:r>
              <a:rPr lang="ko-KR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</a:t>
            </a:r>
            <a:r>
              <a:rPr lang="en-US" altLang="ko-KR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False</a:t>
            </a:r>
            <a:r>
              <a:rPr lang="ko-KR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 해주면 </a:t>
            </a:r>
            <a:r>
              <a:rPr lang="en-US" altLang="ko-KR" sz="105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NaN</a:t>
            </a:r>
            <a:r>
              <a:rPr lang="en-US" altLang="ko-KR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값을 포함한 개수의  총합을 확인</a:t>
            </a:r>
            <a:r>
              <a:rPr lang="en-US" altLang="ko-KR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050" kern="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19050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한편 위에서 보았던 </a:t>
            </a:r>
            <a:r>
              <a:rPr lang="en-US" altLang="ko-KR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Embarked Feature</a:t>
            </a:r>
            <a:r>
              <a:rPr lang="ko-KR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분포를 살펴보면 </a:t>
            </a:r>
            <a:r>
              <a:rPr lang="en-US" altLang="ko-KR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</a:t>
            </a:r>
            <a:r>
              <a:rPr lang="ko-KR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 대부분인데</a:t>
            </a:r>
            <a:r>
              <a:rPr lang="en-US" altLang="ko-KR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br>
              <a:rPr lang="en-US" altLang="ko-KR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</a:br>
            <a:r>
              <a:rPr lang="ko-KR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빠져있는 두 개의 데이터도 거기에 속할 확률이 높다고 생각되어 </a:t>
            </a:r>
            <a:endParaRPr lang="en-US" altLang="ko-KR" sz="1050" kern="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19050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</a:t>
            </a:r>
            <a:r>
              <a:rPr lang="ko-KR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 대체하였으며</a:t>
            </a:r>
            <a:r>
              <a:rPr lang="en-US" altLang="ko-KR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 타입도 </a:t>
            </a:r>
            <a:r>
              <a:rPr lang="en-US" altLang="ko-KR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String Data</a:t>
            </a:r>
            <a:r>
              <a:rPr lang="ko-KR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 변형하였음</a:t>
            </a:r>
            <a:r>
              <a:rPr lang="en-US" altLang="ko-KR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050" kern="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118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2" y="1388225"/>
            <a:ext cx="5572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 전처리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1848" y="2304399"/>
            <a:ext cx="10183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1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Age</a:t>
            </a:r>
          </a:p>
          <a:p>
            <a:pPr fontAlgn="base" latinLnBrk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fontAlgn="base" latinLnBrk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	Age Feature Age Feature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값은 전체 나이의 평균값으로 대체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fontAlgn="base" latinLnBrk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단일성 분포의 왜곡을 막기 위해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Binding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기법을 사용하여 처리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619052"/>
              </p:ext>
            </p:extLst>
          </p:nvPr>
        </p:nvGraphicFramePr>
        <p:xfrm>
          <a:off x="1545175" y="3878040"/>
          <a:ext cx="4753102" cy="2447100"/>
        </p:xfrm>
        <a:graphic>
          <a:graphicData uri="http://schemas.openxmlformats.org/drawingml/2006/table">
            <a:tbl>
              <a:tblPr/>
              <a:tblGrid>
                <a:gridCol w="4753102">
                  <a:extLst>
                    <a:ext uri="{9D8B030D-6E8A-4147-A177-3AD203B41FA5}">
                      <a16:colId xmlns:a16="http://schemas.microsoft.com/office/drawing/2014/main" val="1622726114"/>
                    </a:ext>
                  </a:extLst>
                </a:gridCol>
              </a:tblGrid>
              <a:tr h="1077214"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for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dataset </a:t>
                      </a:r>
                      <a:r>
                        <a:rPr lang="en-US" sz="1000" kern="0" spc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in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train_and_test: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dataset[</a:t>
                      </a:r>
                      <a:r>
                        <a:rPr lang="en-US" sz="1000" kern="0" spc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'Age'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].fillna(dataset[</a:t>
                      </a:r>
                      <a:r>
                        <a:rPr lang="en-US" sz="1000" kern="0" spc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'Age'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].mean(), inplace</a:t>
                      </a:r>
                      <a:r>
                        <a:rPr lang="en-US" sz="1000" kern="0" spc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 =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True)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dataset[</a:t>
                      </a:r>
                      <a:r>
                        <a:rPr lang="en-US" sz="1000" kern="0" spc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'Age'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] </a:t>
                      </a:r>
                      <a:r>
                        <a:rPr lang="en-US" sz="1000" kern="0" spc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dataset[</a:t>
                      </a:r>
                      <a:r>
                        <a:rPr lang="en-US" sz="1000" kern="0" spc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'Age'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].astype(</a:t>
                      </a:r>
                      <a:r>
                        <a:rPr lang="en-US" sz="1000" kern="0" spc="0">
                          <a:solidFill>
                            <a:srgbClr val="066DE2"/>
                          </a:solidFill>
                          <a:effectLst/>
                          <a:latin typeface="한컴바탕"/>
                          <a:ea typeface="한컴바탕"/>
                        </a:rPr>
                        <a:t>int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train[</a:t>
                      </a:r>
                      <a:r>
                        <a:rPr lang="en-US" sz="1000" kern="0" spc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'AgeBand'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] </a:t>
                      </a:r>
                      <a:r>
                        <a:rPr lang="en-US" sz="1000" kern="0" spc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pd.cut(train[</a:t>
                      </a:r>
                      <a:r>
                        <a:rPr lang="en-US" sz="1000" kern="0" spc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'Age'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], </a:t>
                      </a:r>
                      <a:r>
                        <a:rPr lang="en-US" sz="1000" kern="0" spc="0">
                          <a:solidFill>
                            <a:srgbClr val="0099CC"/>
                          </a:solidFill>
                          <a:effectLst/>
                          <a:latin typeface="한컴바탕"/>
                          <a:ea typeface="한컴바탕"/>
                        </a:rPr>
                        <a:t>5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>
                          <a:solidFill>
                            <a:srgbClr val="066DE2"/>
                          </a:solidFill>
                          <a:effectLst/>
                          <a:latin typeface="한컴바탕"/>
                          <a:ea typeface="한컴바탕"/>
                        </a:rPr>
                        <a:t>print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(train[[</a:t>
                      </a:r>
                      <a:r>
                        <a:rPr lang="en-US" sz="1000" kern="0" spc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'AgeBand'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</a:t>
                      </a:r>
                      <a:r>
                        <a:rPr lang="en-US" sz="1000" kern="0" spc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'Survived'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]].groupby([</a:t>
                      </a:r>
                      <a:r>
                        <a:rPr lang="en-US" sz="1000" kern="0" spc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'AgeBand'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],</a:t>
                      </a:r>
                      <a:b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as_index</a:t>
                      </a:r>
                      <a:r>
                        <a:rPr lang="en-US" sz="1000" kern="0" spc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 =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False).mean())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952607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결과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310378"/>
                  </a:ext>
                </a:extLst>
              </a:tr>
              <a:tr h="924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AgeBand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Survived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0 (-0.08, 16.0] 0.550000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 (16.0, 32.0] 0.344762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 (32.0, 48.0] 0.403226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3 (48.0, 64.0] 0.434783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4 (64.0, 80.0] 0.090909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5683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820381"/>
              </p:ext>
            </p:extLst>
          </p:nvPr>
        </p:nvGraphicFramePr>
        <p:xfrm>
          <a:off x="6701836" y="4096734"/>
          <a:ext cx="4753102" cy="2032889"/>
        </p:xfrm>
        <a:graphic>
          <a:graphicData uri="http://schemas.openxmlformats.org/drawingml/2006/table">
            <a:tbl>
              <a:tblPr/>
              <a:tblGrid>
                <a:gridCol w="4753102">
                  <a:extLst>
                    <a:ext uri="{9D8B030D-6E8A-4147-A177-3AD203B41FA5}">
                      <a16:colId xmlns:a16="http://schemas.microsoft.com/office/drawing/2014/main" val="1490408352"/>
                    </a:ext>
                  </a:extLst>
                </a:gridCol>
              </a:tblGrid>
              <a:tr h="1991614"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for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dataset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train_and_test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dataset.loc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 dataset[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'Age'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&lt;=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16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'Age'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dataset.loc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[(dataset[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'Age'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16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&amp;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굴림" panose="020B0600000101010101" pitchFamily="50" charset="-127"/>
                        </a:rPr>
                        <a:t> </a:t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(dataset[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'Age'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&lt;=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32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), 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'Age'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dataset.loc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[(dataset[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'Age'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32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&amp;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굴림" panose="020B0600000101010101" pitchFamily="50" charset="-127"/>
                        </a:rPr>
                        <a:t> </a:t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(dataset[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'Age'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&lt;=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48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), 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'Age'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dataset.loc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[(dataset[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'Age'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48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&amp;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굴림" panose="020B0600000101010101" pitchFamily="50" charset="-127"/>
                        </a:rPr>
                        <a:t> </a:t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(dataset[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'Age'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&lt;=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64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), 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'Age'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dataset.loc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 dataset[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'Age'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64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'Age'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dataset[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'Age'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dataset[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'Age'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].map( </a:t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{ 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'Child'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'Young'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'Middle'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'Prime'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'Old'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} ).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astype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66DE2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423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63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2" y="1388225"/>
            <a:ext cx="6032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 전처리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1848" y="2304399"/>
            <a:ext cx="10183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1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Fare</a:t>
            </a:r>
          </a:p>
          <a:p>
            <a:pPr fontAlgn="base" latinLnBrk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fontAlgn="base" latinLnBrk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	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값은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Fare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데이터가 빠진 값의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Pclass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가진 사람들의 평균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Fare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넣어주는식으로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처리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fontAlgn="base" latinLnBrk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	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AgeFeature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진행한 바와 같이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Binding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진행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fontAlgn="base" latinLnBrk="1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6385" name="_x563044888" descr="EMB00001d7c81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1" y="3915887"/>
            <a:ext cx="5684557" cy="18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611100"/>
              </p:ext>
            </p:extLst>
          </p:nvPr>
        </p:nvGraphicFramePr>
        <p:xfrm>
          <a:off x="6886598" y="4051570"/>
          <a:ext cx="4753102" cy="1863979"/>
        </p:xfrm>
        <a:graphic>
          <a:graphicData uri="http://schemas.openxmlformats.org/drawingml/2006/table">
            <a:tbl>
              <a:tblPr/>
              <a:tblGrid>
                <a:gridCol w="4753102">
                  <a:extLst>
                    <a:ext uri="{9D8B030D-6E8A-4147-A177-3AD203B41FA5}">
                      <a16:colId xmlns:a16="http://schemas.microsoft.com/office/drawing/2014/main" val="37611971"/>
                    </a:ext>
                  </a:extLst>
                </a:gridCol>
              </a:tblGrid>
              <a:tr h="1863979">
                <a:tc>
                  <a:txBody>
                    <a:bodyPr/>
                    <a:lstStyle/>
                    <a:p>
                      <a:pPr marL="342900" marR="0" lvl="0" indent="-34290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for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dataset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train_and_test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dataset.loc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 dataset[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'Fare'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&lt;=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7.854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'Fare'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dataset.loc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[(dataset[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'Fare'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7.854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&amp;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굴림" panose="020B0600000101010101" pitchFamily="50" charset="-127"/>
                        </a:rPr>
                        <a:t> </a:t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(dataset[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'Fare'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&lt;=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10.5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), 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'Fare'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dataset.loc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[(dataset[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'Fare'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10.5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&amp;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(dataset[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'Fare'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&lt;=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21.679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), 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'Fare'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dataset.loc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[(dataset[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'Fare'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21.679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&amp;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(dataset[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'Fare'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&lt;=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39.688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), 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'Fare'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dataset.loc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 dataset[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'Fare'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39.688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'Fare'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dataset[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'Fare'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dataset[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'Fare'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].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astype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66DE2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684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82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073" y="1388225"/>
            <a:ext cx="282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0400" y="2034556"/>
            <a:ext cx="73733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개요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 소개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 확인 및 특징 추출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 전처리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학습 및 예측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결과 및 피드백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422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2" y="1388225"/>
            <a:ext cx="6606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 전처리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1848" y="2304399"/>
            <a:ext cx="10183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1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SipSp,Parch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fontAlgn="base" latinLnBrk="1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fontAlgn="base" latinLnBrk="1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	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위에서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확인하였듯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형제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배우자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부모님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자녀의 수가 많을수록 생존할 확률이 높았는데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</a:p>
          <a:p>
            <a:pPr fontAlgn="base" latinLnBrk="1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	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두 개의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Feature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합쳐서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Family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라는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Feature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 결합하였음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692886"/>
              </p:ext>
            </p:extLst>
          </p:nvPr>
        </p:nvGraphicFramePr>
        <p:xfrm>
          <a:off x="1865711" y="3932264"/>
          <a:ext cx="4753102" cy="930021"/>
        </p:xfrm>
        <a:graphic>
          <a:graphicData uri="http://schemas.openxmlformats.org/drawingml/2006/table">
            <a:tbl>
              <a:tblPr/>
              <a:tblGrid>
                <a:gridCol w="4753102">
                  <a:extLst>
                    <a:ext uri="{9D8B030D-6E8A-4147-A177-3AD203B41FA5}">
                      <a16:colId xmlns:a16="http://schemas.microsoft.com/office/drawing/2014/main" val="1381974904"/>
                    </a:ext>
                  </a:extLst>
                </a:gridCol>
              </a:tblGrid>
              <a:tr h="930021"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for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dataset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in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train_and_test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: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dataset[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"Family"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dataset[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"Parch"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+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dataset[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"</a:t>
                      </a:r>
                      <a:r>
                        <a:rPr lang="en-US" sz="1000" kern="0" spc="0" dirty="0" err="1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SibSp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"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]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dataset[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'Family'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]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dataset[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'Family'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].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astype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66DE2"/>
                          </a:solidFill>
                          <a:effectLst/>
                          <a:latin typeface="한컴바탕"/>
                          <a:ea typeface="한컴바탕"/>
                        </a:rPr>
                        <a:t>int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827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655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6749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 전처리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1848" y="2304399"/>
            <a:ext cx="10183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1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미사용 특징 열 삭제 및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인코딩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fontAlgn="base" latinLnBrk="1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fontAlgn="base" latinLnBrk="1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	one-hot encoding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과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train data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label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분리시키는 작업을 하여 예측모델에 학습시킬 준비를 마침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fontAlgn="base" latinLnBrk="1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8433" name="_x563022424" descr="EMB00001d7c81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5" r="14291"/>
          <a:stretch>
            <a:fillRect/>
          </a:stretch>
        </p:blipFill>
        <p:spPr bwMode="auto">
          <a:xfrm>
            <a:off x="1587731" y="3603974"/>
            <a:ext cx="4117975" cy="244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699550"/>
              </p:ext>
            </p:extLst>
          </p:nvPr>
        </p:nvGraphicFramePr>
        <p:xfrm>
          <a:off x="6363393" y="3974479"/>
          <a:ext cx="4753102" cy="1061720"/>
        </p:xfrm>
        <a:graphic>
          <a:graphicData uri="http://schemas.openxmlformats.org/drawingml/2006/table">
            <a:tbl>
              <a:tblPr/>
              <a:tblGrid>
                <a:gridCol w="4753102">
                  <a:extLst>
                    <a:ext uri="{9D8B030D-6E8A-4147-A177-3AD203B41FA5}">
                      <a16:colId xmlns:a16="http://schemas.microsoft.com/office/drawing/2014/main" val="393856558"/>
                    </a:ext>
                  </a:extLst>
                </a:gridCol>
              </a:tblGrid>
              <a:tr h="1061720"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train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pd.get_dummies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(train)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test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pd.get_dummies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(test)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train_label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train[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'Survived'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train_data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train.drop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'Survived'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axis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test_data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test.drop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"</a:t>
                      </a:r>
                      <a:r>
                        <a:rPr lang="en-US" sz="1000" kern="0" spc="0" dirty="0" err="1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PassengerId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"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axis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).copy()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157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17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390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학습 및 예측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1848" y="2304399"/>
            <a:ext cx="10183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1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다음의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가지 예측 모델을 사용하였음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285750" indent="-285750" fontAlgn="base" latinLnBrk="1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742950" lvl="1" indent="-285750" fontAlgn="base" latinLnBrk="1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Logistic Regression</a:t>
            </a:r>
          </a:p>
          <a:p>
            <a:pPr marL="742950" lvl="1" indent="-285750" fontAlgn="base" latinLnBrk="1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Support Vector Machine (SVM)</a:t>
            </a:r>
          </a:p>
          <a:p>
            <a:pPr marL="742950" lvl="1" indent="-285750" fontAlgn="base" latinLnBrk="1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K-Nearest Neighbor 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kNN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</a:p>
          <a:p>
            <a:pPr marL="742950" lvl="1" indent="-285750" fontAlgn="base" latinLnBrk="1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Random Forest</a:t>
            </a:r>
          </a:p>
          <a:p>
            <a:pPr marL="742950" lvl="1" indent="-285750" fontAlgn="base" latinLnBrk="1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Naïve Bayes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390093"/>
              </p:ext>
            </p:extLst>
          </p:nvPr>
        </p:nvGraphicFramePr>
        <p:xfrm>
          <a:off x="6050430" y="3739287"/>
          <a:ext cx="5328158" cy="1852422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1200421371"/>
                    </a:ext>
                  </a:extLst>
                </a:gridCol>
              </a:tblGrid>
              <a:tr h="1686814"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from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sklearn.linear_model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import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LogisticRegression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from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sklearn.svm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import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SVC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from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sklearn.neighbors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import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KNeighborsClassifier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from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sklearn.ensemble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import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RandomForestClassifier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from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sklearn.naive_bayes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import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GaussianNB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from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sklearn.utils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import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shuffle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#</a:t>
                      </a:r>
                      <a:r>
                        <a:rPr lang="ko-KR" altLang="en-US" sz="1000" kern="0" spc="0" dirty="0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학습시키기 전에는 주어진 데이터가 </a:t>
                      </a:r>
                      <a:r>
                        <a:rPr lang="ko-KR" altLang="en-US" sz="1000" kern="0" spc="0" dirty="0" err="1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정렬되어있어</a:t>
                      </a:r>
                      <a:r>
                        <a:rPr lang="ko-KR" altLang="en-US" sz="1000" kern="0" spc="0" dirty="0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 학습에 방해가 될 </a:t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ko-KR" altLang="en-US" sz="1000" kern="0" spc="0" dirty="0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수도 있으므로 섞어준다</a:t>
                      </a:r>
                      <a:r>
                        <a:rPr lang="en-US" altLang="ko-KR" sz="1000" kern="0" spc="0" dirty="0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train_data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train_label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shuffle(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train_data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train_label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random_state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한컴바탕"/>
                          <a:ea typeface="한컴바탕"/>
                        </a:rPr>
                        <a:t>5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train_data.head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496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114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390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학습 및 예측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1848" y="2304399"/>
            <a:ext cx="1018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1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Pipeline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 및 학습 진행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408895"/>
              </p:ext>
            </p:extLst>
          </p:nvPr>
        </p:nvGraphicFramePr>
        <p:xfrm>
          <a:off x="1271848" y="3331963"/>
          <a:ext cx="5328158" cy="1852422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1200421371"/>
                    </a:ext>
                  </a:extLst>
                </a:gridCol>
              </a:tblGrid>
              <a:tr h="1686814"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from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sklearn.linear_model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import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LogisticRegression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from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sklearn.svm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import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SVC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from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sklearn.neighbors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import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KNeighborsClassifier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from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sklearn.ensemble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import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RandomForestClassifier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from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sklearn.naive_bayes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import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GaussianNB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from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sklearn.utils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import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shuffle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#</a:t>
                      </a:r>
                      <a:r>
                        <a:rPr lang="ko-KR" altLang="en-US" sz="1000" kern="0" spc="0" dirty="0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학습시키기 전에는 주어진 데이터가 </a:t>
                      </a:r>
                      <a:r>
                        <a:rPr lang="ko-KR" altLang="en-US" sz="1000" kern="0" spc="0" dirty="0" err="1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정렬되어있어</a:t>
                      </a:r>
                      <a:r>
                        <a:rPr lang="ko-KR" altLang="en-US" sz="1000" kern="0" spc="0" dirty="0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 학습에 방해가 될 </a:t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ko-KR" altLang="en-US" sz="1000" kern="0" spc="0" dirty="0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수도 있으므로 섞어준다</a:t>
                      </a:r>
                      <a:r>
                        <a:rPr lang="en-US" altLang="ko-KR" sz="1000" kern="0" spc="0" dirty="0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train_data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train_label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shuffle(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train_data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train_label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random_state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99CC"/>
                          </a:solidFill>
                          <a:effectLst/>
                          <a:latin typeface="한컴바탕"/>
                          <a:ea typeface="한컴바탕"/>
                        </a:rPr>
                        <a:t>5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train_data.head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49628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337587"/>
              </p:ext>
            </p:extLst>
          </p:nvPr>
        </p:nvGraphicFramePr>
        <p:xfrm>
          <a:off x="7206255" y="2673731"/>
          <a:ext cx="4446297" cy="4024313"/>
        </p:xfrm>
        <a:graphic>
          <a:graphicData uri="http://schemas.openxmlformats.org/drawingml/2006/table">
            <a:tbl>
              <a:tblPr/>
              <a:tblGrid>
                <a:gridCol w="4446297">
                  <a:extLst>
                    <a:ext uri="{9D8B030D-6E8A-4147-A177-3AD203B41FA5}">
                      <a16:colId xmlns:a16="http://schemas.microsoft.com/office/drawing/2014/main" val="2667485798"/>
                    </a:ext>
                  </a:extLst>
                </a:gridCol>
              </a:tblGrid>
              <a:tr h="1241132"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def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train_and_test(model):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model.fit(train_data, train_label)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prediction </a:t>
                      </a:r>
                      <a:r>
                        <a:rPr lang="en-US" sz="900" kern="0" spc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model.predict(test_data)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accuracy </a:t>
                      </a:r>
                      <a:r>
                        <a:rPr lang="en-US" sz="900" kern="0" spc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round(model.score(train_data, train_label) </a:t>
                      </a:r>
                      <a:r>
                        <a:rPr lang="en-US" sz="900" kern="0" spc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*</a:t>
                      </a:r>
                      <a:r>
                        <a:rPr lang="en-US" sz="900" kern="0" spc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en-US" sz="900" kern="0" spc="0">
                          <a:solidFill>
                            <a:srgbClr val="0099C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>
                          <a:solidFill>
                            <a:srgbClr val="066DE2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900" kern="0" spc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"Accuracy : "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accuracy, </a:t>
                      </a:r>
                      <a:r>
                        <a:rPr lang="en-US" sz="900" kern="0" spc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"%"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return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prediction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7543" marR="57543" marT="15909" marB="15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366789"/>
                  </a:ext>
                </a:extLst>
              </a:tr>
              <a:tr h="1687939"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# Logistic Regression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log_pred </a:t>
                      </a:r>
                      <a:r>
                        <a:rPr lang="en-US" sz="900" kern="0" spc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train_and_test(LogisticRegression())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# SVM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svm_pred </a:t>
                      </a:r>
                      <a:r>
                        <a:rPr lang="en-US" sz="900" kern="0" spc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train_and_test(SVC())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#kNN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knn_pred_4 </a:t>
                      </a:r>
                      <a:r>
                        <a:rPr lang="en-US" sz="900" kern="0" spc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train_and_test(KNeighborsClassifier(n_neighbors </a:t>
                      </a:r>
                      <a:r>
                        <a:rPr lang="en-US" sz="900" kern="0" spc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</a:t>
                      </a:r>
                      <a:r>
                        <a:rPr lang="en-US" sz="900" kern="0" spc="0">
                          <a:solidFill>
                            <a:srgbClr val="0099CC"/>
                          </a:solidFill>
                          <a:effectLst/>
                          <a:latin typeface="한컴바탕"/>
                          <a:ea typeface="한컴바탕"/>
                        </a:rPr>
                        <a:t>4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))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# Random Forest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rf_pred </a:t>
                      </a:r>
                      <a:r>
                        <a:rPr lang="en-US" sz="900" kern="0" spc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train_and_test(RandomForestClassifier(n_estimators</a:t>
                      </a:r>
                      <a:r>
                        <a:rPr lang="en-US" sz="900" kern="0" spc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 =</a:t>
                      </a:r>
                      <a:r>
                        <a:rPr lang="en-US" sz="900" kern="0" spc="0">
                          <a:solidFill>
                            <a:srgbClr val="0099CC"/>
                          </a:solidFill>
                          <a:effectLst/>
                          <a:latin typeface="한컴바탕"/>
                          <a:ea typeface="한컴바탕"/>
                        </a:rPr>
                        <a:t>100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))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# Navie Bayes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nb_pred </a:t>
                      </a:r>
                      <a:r>
                        <a:rPr lang="en-US" sz="900" kern="0" spc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train_and_test(GaussianNB())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7543" marR="57543" marT="15909" marB="15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82252"/>
                  </a:ext>
                </a:extLst>
              </a:tr>
              <a:tr h="25104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결과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7543" marR="57543" marT="15909" marB="15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713245"/>
                  </a:ext>
                </a:extLst>
              </a:tr>
              <a:tr h="84419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Accuracy : 82.72 %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Accuracy : 83.5 %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Accuracy : 85.41 %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Accuracy : 88.55 %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Accuracy : 79.8 %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7543" marR="57543" marT="15909" marB="15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861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12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5104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6.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결과 및 피드백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52946" y="2424689"/>
            <a:ext cx="6096000" cy="28500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결과에서 확인하여 보면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위에서부터 차례로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endParaRPr lang="ko-KR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로지스틱</a:t>
            </a:r>
            <a:r>
              <a:rPr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회귀 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82.72%</a:t>
            </a:r>
            <a:endParaRPr lang="ko-KR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SVM(</a:t>
            </a:r>
            <a:r>
              <a:rPr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선형 회귀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 : 83.5%</a:t>
            </a:r>
            <a:endParaRPr lang="ko-KR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KNN(</a:t>
            </a:r>
            <a:r>
              <a:rPr lang="ko-KR" altLang="en-US" sz="14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클러스터링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 : 85.41%</a:t>
            </a:r>
            <a:endParaRPr lang="ko-KR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RandomForest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 </a:t>
            </a:r>
            <a:r>
              <a:rPr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앙상블 학습 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 : 88.55%</a:t>
            </a:r>
            <a:endParaRPr lang="ko-KR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Navie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Bayes( </a:t>
            </a:r>
            <a:r>
              <a:rPr lang="ko-KR" altLang="en-US" sz="14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클러스터링</a:t>
            </a:r>
            <a:r>
              <a:rPr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 : 79.8% </a:t>
            </a: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이며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Random Forest </a:t>
            </a:r>
            <a:r>
              <a:rPr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모델이 가장 좋은 성능을 보였음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21505" name="_x563018320" descr="EMB00001d7c81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342" y="3200399"/>
            <a:ext cx="5400675" cy="103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835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5104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6.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결과 및 피드백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8473" y="2593571"/>
            <a:ext cx="10133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이번 프로젝트에서 생각보다 좋지 못한 성적을 거둔 요인은 다음과 같다고 생각된다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전처리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NaN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값의 처리 등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 특징 추출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학습 모델의 최적화 필요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(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모델 직접 구현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13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282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개요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22" y="4048174"/>
            <a:ext cx="7097511" cy="19745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2422" y="2518756"/>
            <a:ext cx="8769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Kaggle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진행되는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머신러닝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경쟁에 참여하여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Titanic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호에서 생존 가능성이 높은 사람들을 예측하는 프로젝트를 진행하였음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이번 프로젝트에서 주 요점은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주어진 데이터에 대한 특징 선택과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전처리에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있음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702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521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 소개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402194"/>
              </p:ext>
            </p:extLst>
          </p:nvPr>
        </p:nvGraphicFramePr>
        <p:xfrm>
          <a:off x="2069869" y="2474679"/>
          <a:ext cx="7938656" cy="3677057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984664">
                  <a:extLst>
                    <a:ext uri="{9D8B030D-6E8A-4147-A177-3AD203B41FA5}">
                      <a16:colId xmlns:a16="http://schemas.microsoft.com/office/drawing/2014/main" val="3393699974"/>
                    </a:ext>
                  </a:extLst>
                </a:gridCol>
                <a:gridCol w="1984664">
                  <a:extLst>
                    <a:ext uri="{9D8B030D-6E8A-4147-A177-3AD203B41FA5}">
                      <a16:colId xmlns:a16="http://schemas.microsoft.com/office/drawing/2014/main" val="3926806031"/>
                    </a:ext>
                  </a:extLst>
                </a:gridCol>
                <a:gridCol w="1984664">
                  <a:extLst>
                    <a:ext uri="{9D8B030D-6E8A-4147-A177-3AD203B41FA5}">
                      <a16:colId xmlns:a16="http://schemas.microsoft.com/office/drawing/2014/main" val="2365683379"/>
                    </a:ext>
                  </a:extLst>
                </a:gridCol>
                <a:gridCol w="1984664">
                  <a:extLst>
                    <a:ext uri="{9D8B030D-6E8A-4147-A177-3AD203B41FA5}">
                      <a16:colId xmlns:a16="http://schemas.microsoft.com/office/drawing/2014/main" val="1052172352"/>
                    </a:ext>
                  </a:extLst>
                </a:gridCol>
              </a:tblGrid>
              <a:tr h="22438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Variable</a:t>
                      </a: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Definition</a:t>
                      </a: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Key</a:t>
                      </a: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해석</a:t>
                      </a: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83568"/>
                  </a:ext>
                </a:extLst>
              </a:tr>
              <a:tr h="224385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survival</a:t>
                      </a:r>
                      <a:endParaRPr 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Survival</a:t>
                      </a: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0 = No, 1 = Yes</a:t>
                      </a: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생존 여부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결과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)</a:t>
                      </a: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494353"/>
                  </a:ext>
                </a:extLst>
              </a:tr>
              <a:tr h="368633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pclass</a:t>
                      </a:r>
                      <a:endParaRPr 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Ticket class</a:t>
                      </a: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1 = 1st, 2 = 2nd, 3 = 3rd</a:t>
                      </a: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좌석 등급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(1, 2, 3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등석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)</a:t>
                      </a: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457841"/>
                  </a:ext>
                </a:extLst>
              </a:tr>
              <a:tr h="224385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sex</a:t>
                      </a:r>
                      <a:endParaRPr 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Sex</a:t>
                      </a: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성별</a:t>
                      </a:r>
                    </a:p>
                  </a:txBody>
                  <a:tcPr marL="145107" marR="145107" marT="54415" marB="42323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701722"/>
                  </a:ext>
                </a:extLst>
              </a:tr>
              <a:tr h="224385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Age</a:t>
                      </a:r>
                      <a:endParaRPr 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Age in years</a:t>
                      </a:r>
                      <a:endParaRPr 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나이</a:t>
                      </a:r>
                    </a:p>
                  </a:txBody>
                  <a:tcPr marL="145107" marR="145107" marT="54415" marB="42323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036027"/>
                  </a:ext>
                </a:extLst>
              </a:tr>
              <a:tr h="368633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sibsp</a:t>
                      </a:r>
                      <a:endParaRPr 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# of siblings / spouses aboard the Titanic</a:t>
                      </a: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동승한 형제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자매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,</a:t>
                      </a:r>
                      <a:r>
                        <a:rPr lang="en-US" altLang="ko-KR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 </a:t>
                      </a:r>
                      <a:r>
                        <a:rPr lang="ko-KR" altLang="en-US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배우자의 수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483494"/>
                  </a:ext>
                </a:extLst>
              </a:tr>
              <a:tr h="512880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parch</a:t>
                      </a:r>
                      <a:endParaRPr 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# of parents / children aboard the Titanic</a:t>
                      </a: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동승한 부모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자녀 수</a:t>
                      </a:r>
                    </a:p>
                  </a:txBody>
                  <a:tcPr marL="145107" marR="145107" marT="54415" marB="42323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306739"/>
                  </a:ext>
                </a:extLst>
              </a:tr>
              <a:tr h="224385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ticket</a:t>
                      </a:r>
                      <a:endParaRPr 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Ticket number</a:t>
                      </a:r>
                      <a:endParaRPr 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티켓 번호</a:t>
                      </a:r>
                    </a:p>
                  </a:txBody>
                  <a:tcPr marL="145107" marR="145107" marT="54415" marB="42323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370704"/>
                  </a:ext>
                </a:extLst>
              </a:tr>
              <a:tr h="224385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fare</a:t>
                      </a:r>
                      <a:endParaRPr 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Passenger fare</a:t>
                      </a: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여객 운임</a:t>
                      </a:r>
                    </a:p>
                  </a:txBody>
                  <a:tcPr marL="145107" marR="145107" marT="54415" marB="42323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115825"/>
                  </a:ext>
                </a:extLst>
              </a:tr>
              <a:tr h="224385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cabin</a:t>
                      </a:r>
                      <a:endParaRPr 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Cabin number</a:t>
                      </a:r>
                      <a:endParaRPr 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캐비닛 번호</a:t>
                      </a:r>
                    </a:p>
                  </a:txBody>
                  <a:tcPr marL="145107" marR="145107" marT="54415" marB="42323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258239"/>
                  </a:ext>
                </a:extLst>
              </a:tr>
              <a:tr h="512880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embarked</a:t>
                      </a: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Port of Embarkation</a:t>
                      </a: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C = Cherbourg, Q = Queenstown, S = Southampton</a:t>
                      </a: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승선지</a:t>
                      </a: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marL="145107" marR="145107" marT="54415" marB="42323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315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76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461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3659" y="1955264"/>
            <a:ext cx="805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실제 제공하는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train.csv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test.csv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파일이 어떻게 구성되어 있는지 확인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67221"/>
              </p:ext>
            </p:extLst>
          </p:nvPr>
        </p:nvGraphicFramePr>
        <p:xfrm>
          <a:off x="1395303" y="3355662"/>
          <a:ext cx="3085257" cy="2448814"/>
        </p:xfrm>
        <a:graphic>
          <a:graphicData uri="http://schemas.openxmlformats.org/drawingml/2006/table">
            <a:tbl>
              <a:tblPr/>
              <a:tblGrid>
                <a:gridCol w="3085257">
                  <a:extLst>
                    <a:ext uri="{9D8B030D-6E8A-4147-A177-3AD203B41FA5}">
                      <a16:colId xmlns:a16="http://schemas.microsoft.com/office/drawing/2014/main" val="3471338723"/>
                    </a:ext>
                  </a:extLst>
                </a:gridCol>
              </a:tblGrid>
              <a:tr h="2448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#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데이터셋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로드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import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pandas as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import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numpy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as np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train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pd.read_csv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'/</a:t>
                      </a:r>
                      <a:r>
                        <a:rPr lang="en-US" sz="1000" kern="0" spc="0" dirty="0" err="1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jang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/2020/train.csv'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test </a:t>
                      </a:r>
                      <a:r>
                        <a:rPr lang="en-US" sz="1000" kern="0" spc="0" dirty="0">
                          <a:solidFill>
                            <a:srgbClr val="A71D5D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pd.read_csv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'/</a:t>
                      </a:r>
                      <a:r>
                        <a:rPr lang="en-US" sz="1000" kern="0" spc="0" dirty="0" err="1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jang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/2020/test.csv'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#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데이터셋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정보 확인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066DE2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'train data shape: 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train.shape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066DE2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'test data shape: 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test.shape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066DE2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'********* train dataset *********'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066DE2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(train.info())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066DE2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63A35C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'********* test dataset *********'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0" spc="0" dirty="0">
                          <a:solidFill>
                            <a:srgbClr val="066DE2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(test.info())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1013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33800"/>
              </p:ext>
            </p:extLst>
          </p:nvPr>
        </p:nvGraphicFramePr>
        <p:xfrm>
          <a:off x="5557058" y="2344189"/>
          <a:ext cx="6249798" cy="4316461"/>
        </p:xfrm>
        <a:graphic>
          <a:graphicData uri="http://schemas.openxmlformats.org/drawingml/2006/table">
            <a:tbl>
              <a:tblPr/>
              <a:tblGrid>
                <a:gridCol w="3124899">
                  <a:extLst>
                    <a:ext uri="{9D8B030D-6E8A-4147-A177-3AD203B41FA5}">
                      <a16:colId xmlns:a16="http://schemas.microsoft.com/office/drawing/2014/main" val="34607577"/>
                    </a:ext>
                  </a:extLst>
                </a:gridCol>
                <a:gridCol w="3124899">
                  <a:extLst>
                    <a:ext uri="{9D8B030D-6E8A-4147-A177-3AD203B41FA5}">
                      <a16:colId xmlns:a16="http://schemas.microsoft.com/office/drawing/2014/main" val="3506332329"/>
                    </a:ext>
                  </a:extLst>
                </a:gridCol>
              </a:tblGrid>
              <a:tr h="24158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train data shape: (891, 12)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test data shape: (418, 11)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********* train dataset ********* 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&lt;class '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pandas.core.frame.DataFrame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'&gt;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RangeIndex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891 entries, 0 to 890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Data columns (total 12 columns):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PassengerId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891 non-null int64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Survived 891 non-null int64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Pclass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891 non-null int64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Name 891 non-null object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Sex 891 non-null object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Age 714 non-null float64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SibSp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891 non-null int64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Parch 891 non-null int64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Ticket 891 non-null object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Fare 891 non-null float64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Cabin 204 non-null object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Embarked 889 non-null object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dtypes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float64(2), int64(5), object(5)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memory usage: 83.7+ KB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None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4998" marR="34998" marT="9676" marB="9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********* test dataset ********* 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&lt;class '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pandas.core.frame.DataFrame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'&gt;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RangeIndex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418 entries, 0 to 417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Data columns (total 11 columns):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PassengerId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418 non-null int64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Pclass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418 non-null int64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Name 418 non-null object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Sex 418 non-null object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Age 332 non-null float64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SibSp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418 non-null int64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Parch 418 non-null int64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Ticket 418 non-null object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Fare 417 non-null float64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Cabin 91 non-null object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Embarked 418 non-null object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dtypes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float64(2), int64(4), object(5)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memory usage: 36.0+ KB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None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4998" marR="34998" marT="9676" marB="9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895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98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144" y="1406154"/>
            <a:ext cx="8548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 확인 및 특징 추출 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1848" y="2304399"/>
            <a:ext cx="10183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컬럼을 확인한 결과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단계적으로 나뉘어 졌거나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어떠한 유형별로 </a:t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</a:b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클러스터링이 가능 할 것으로 보이는 특징들을 확인하였음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fontAlgn="base" latinLnBrk="1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fontAlgn="base" latinLnBrk="1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따라서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파이형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그래프를 통해 카테고리 별 분포를 확인하였음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024475"/>
              </p:ext>
            </p:extLst>
          </p:nvPr>
        </p:nvGraphicFramePr>
        <p:xfrm>
          <a:off x="7221169" y="2503336"/>
          <a:ext cx="4668621" cy="4026274"/>
        </p:xfrm>
        <a:graphic>
          <a:graphicData uri="http://schemas.openxmlformats.org/drawingml/2006/table">
            <a:tbl>
              <a:tblPr/>
              <a:tblGrid>
                <a:gridCol w="4668621">
                  <a:extLst>
                    <a:ext uri="{9D8B030D-6E8A-4147-A177-3AD203B41FA5}">
                      <a16:colId xmlns:a16="http://schemas.microsoft.com/office/drawing/2014/main" val="1834097452"/>
                    </a:ext>
                  </a:extLst>
                </a:gridCol>
              </a:tblGrid>
              <a:tr h="67680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999999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900" kern="0" spc="0" dirty="0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#</a:t>
                      </a:r>
                      <a:r>
                        <a:rPr lang="ko-KR" altLang="en-US" sz="900" kern="0" spc="0" dirty="0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데이터 값 분포 확인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import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matplotlib.pyplot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as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plt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%matplotlib inline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6753" marR="56753" marT="15690" marB="156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832219"/>
                  </a:ext>
                </a:extLst>
              </a:tr>
              <a:tr h="33475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A71D5D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 dirty="0" err="1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def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pie_chart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(feature):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 dirty="0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# </a:t>
                      </a:r>
                      <a:r>
                        <a:rPr lang="ko-KR" altLang="en-US" sz="900" kern="0" spc="0" dirty="0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특징 컬럼을 </a:t>
                      </a:r>
                      <a:r>
                        <a:rPr lang="ko-KR" altLang="en-US" sz="900" kern="0" spc="0" dirty="0" err="1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파라미터로</a:t>
                      </a:r>
                      <a:r>
                        <a:rPr lang="ko-KR" altLang="en-US" sz="900" kern="0" spc="0" dirty="0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 전달받아 각각의 비율로 </a:t>
                      </a:r>
                      <a:r>
                        <a:rPr lang="ko-KR" altLang="en-US" sz="900" kern="0" spc="0" dirty="0" err="1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파이그래프</a:t>
                      </a:r>
                      <a:r>
                        <a:rPr lang="ko-KR" altLang="en-US" sz="900" kern="0" spc="0" dirty="0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 생성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900" kern="0" spc="0" dirty="0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# </a:t>
                      </a:r>
                      <a:r>
                        <a:rPr lang="ko-KR" altLang="en-US" sz="900" kern="0" spc="0" dirty="0" err="1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카테고리별</a:t>
                      </a:r>
                      <a:r>
                        <a:rPr lang="ko-KR" altLang="en-US" sz="900" kern="0" spc="0" dirty="0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 생존과 사망 비율을 확인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feature_ratio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9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train[feature].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value_counts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(sort</a:t>
                      </a:r>
                      <a:r>
                        <a:rPr lang="en-US" sz="9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 =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False)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feature_size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9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feature_ratio.size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feature_index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9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feature_ratio.index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survived </a:t>
                      </a:r>
                      <a:r>
                        <a:rPr lang="en-US" sz="9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train[train[</a:t>
                      </a:r>
                      <a:r>
                        <a:rPr lang="en-US" sz="900" kern="0" spc="0" dirty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'Survived'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] </a:t>
                      </a:r>
                      <a:r>
                        <a:rPr lang="en-US" sz="9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==</a:t>
                      </a:r>
                      <a:r>
                        <a:rPr lang="en-US" sz="900" kern="0" spc="0" dirty="0">
                          <a:solidFill>
                            <a:srgbClr val="0099CC"/>
                          </a:solidFill>
                          <a:effectLst/>
                          <a:latin typeface="한컴바탕"/>
                          <a:ea typeface="한컴바탕"/>
                        </a:rPr>
                        <a:t>1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][feature].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value_counts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dead </a:t>
                      </a:r>
                      <a:r>
                        <a:rPr lang="en-US" sz="9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train[train[</a:t>
                      </a:r>
                      <a:r>
                        <a:rPr lang="en-US" sz="900" kern="0" spc="0" dirty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'Survived'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] </a:t>
                      </a:r>
                      <a:r>
                        <a:rPr lang="en-US" sz="9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==</a:t>
                      </a:r>
                      <a:r>
                        <a:rPr lang="en-US" sz="900" kern="0" spc="0" dirty="0">
                          <a:solidFill>
                            <a:srgbClr val="0099CC"/>
                          </a:solidFill>
                          <a:effectLst/>
                          <a:latin typeface="한컴바탕"/>
                          <a:ea typeface="한컴바탕"/>
                        </a:rPr>
                        <a:t>0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][feature].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value_counts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plt.plot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(aspect</a:t>
                      </a:r>
                      <a:r>
                        <a:rPr lang="en-US" sz="9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</a:t>
                      </a:r>
                      <a:r>
                        <a:rPr lang="en-US" sz="900" kern="0" spc="0" dirty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'auto'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plt.pie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feature_ratio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labels</a:t>
                      </a:r>
                      <a:r>
                        <a:rPr lang="en-US" sz="9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feature_index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autopct</a:t>
                      </a:r>
                      <a:r>
                        <a:rPr lang="en-US" sz="9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 =</a:t>
                      </a:r>
                      <a:r>
                        <a:rPr lang="en-US" sz="900" kern="0" spc="0" dirty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'%1.1f%%'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plt.title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(feature </a:t>
                      </a:r>
                      <a:r>
                        <a:rPr lang="en-US" sz="9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+</a:t>
                      </a:r>
                      <a:r>
                        <a:rPr lang="en-US" sz="900" kern="0" spc="0" dirty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'\'s ratio in total'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plt.show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 dirty="0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# </a:t>
                      </a:r>
                      <a:r>
                        <a:rPr lang="ko-KR" altLang="en-US" sz="900" kern="0" spc="0" dirty="0">
                          <a:solidFill>
                            <a:srgbClr val="999999"/>
                          </a:solidFill>
                          <a:effectLst/>
                          <a:latin typeface="한컴바탕"/>
                          <a:ea typeface="한컴바탕"/>
                        </a:rPr>
                        <a:t>특징의 각 카테고리 내의 사망 비율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for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i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index </a:t>
                      </a:r>
                      <a:r>
                        <a:rPr lang="en-US" sz="9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in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enumerate(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feature_index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):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plt.subplot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</a:t>
                      </a:r>
                      <a:r>
                        <a:rPr lang="en-US" sz="900" kern="0" spc="0" dirty="0">
                          <a:solidFill>
                            <a:srgbClr val="0099CC"/>
                          </a:solidFill>
                          <a:effectLst/>
                          <a:latin typeface="한컴바탕"/>
                          <a:ea typeface="한컴바탕"/>
                        </a:rPr>
                        <a:t>1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feature_size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9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+</a:t>
                      </a:r>
                      <a:r>
                        <a:rPr lang="en-US" sz="900" kern="0" spc="0" dirty="0">
                          <a:solidFill>
                            <a:srgbClr val="0099CC"/>
                          </a:solidFill>
                          <a:effectLst/>
                          <a:latin typeface="한컴바탕"/>
                          <a:ea typeface="한컴바탕"/>
                        </a:rPr>
                        <a:t>1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i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</a:t>
                      </a:r>
                      <a:r>
                        <a:rPr lang="en-US" sz="9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+</a:t>
                      </a:r>
                      <a:r>
                        <a:rPr lang="en-US" sz="900" kern="0" spc="0" dirty="0">
                          <a:solidFill>
                            <a:srgbClr val="0099CC"/>
                          </a:solidFill>
                          <a:effectLst/>
                          <a:latin typeface="한컴바탕"/>
                          <a:ea typeface="한컴바탕"/>
                        </a:rPr>
                        <a:t>1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aspect</a:t>
                      </a:r>
                      <a:r>
                        <a:rPr lang="en-US" sz="9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 =</a:t>
                      </a:r>
                      <a:r>
                        <a:rPr lang="en-US" sz="900" kern="0" spc="0" dirty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'equal'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plt.pie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([survived[index], dead[index]], labels</a:t>
                      </a:r>
                      <a:r>
                        <a:rPr lang="en-US" sz="9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=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[</a:t>
                      </a:r>
                      <a:r>
                        <a:rPr lang="en-US" sz="900" kern="0" spc="0" dirty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'</a:t>
                      </a:r>
                      <a:r>
                        <a:rPr lang="en-US" sz="900" kern="0" spc="0" dirty="0" err="1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Survivied</a:t>
                      </a:r>
                      <a:r>
                        <a:rPr lang="en-US" sz="900" kern="0" spc="0" dirty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'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</a:t>
                      </a:r>
                      <a:r>
                        <a:rPr lang="en-US" sz="900" kern="0" spc="0" dirty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'Dead'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],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autopct</a:t>
                      </a:r>
                      <a:r>
                        <a:rPr lang="en-US" sz="9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 =</a:t>
                      </a:r>
                      <a:r>
                        <a:rPr lang="en-US" sz="900" kern="0" spc="0" dirty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'%1.1f%%'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plt.title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</a:t>
                      </a:r>
                      <a:r>
                        <a:rPr lang="en-US" sz="900" kern="0" spc="0" dirty="0" err="1">
                          <a:solidFill>
                            <a:srgbClr val="066DE2"/>
                          </a:solidFill>
                          <a:effectLst/>
                          <a:latin typeface="한컴바탕"/>
                          <a:ea typeface="한컴바탕"/>
                        </a:rPr>
                        <a:t>str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(index) </a:t>
                      </a:r>
                      <a:r>
                        <a:rPr lang="en-US" sz="900" kern="0" spc="0" dirty="0">
                          <a:solidFill>
                            <a:srgbClr val="A71D5D"/>
                          </a:solidFill>
                          <a:effectLst/>
                          <a:latin typeface="한컴바탕"/>
                          <a:ea typeface="한컴바탕"/>
                        </a:rPr>
                        <a:t>+</a:t>
                      </a:r>
                      <a:r>
                        <a:rPr lang="en-US" sz="900" kern="0" spc="0" dirty="0">
                          <a:solidFill>
                            <a:srgbClr val="63A35C"/>
                          </a:solidFill>
                          <a:effectLst/>
                          <a:latin typeface="한컴바탕"/>
                          <a:ea typeface="한컴바탕"/>
                        </a:rPr>
                        <a:t>'\'s ratio'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plt.show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6753" marR="56753" marT="15690" marB="156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331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74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7365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 확인 및 특징 추출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563009968" descr="EMB00001d7c81a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51"/>
          <a:stretch/>
        </p:blipFill>
        <p:spPr bwMode="auto">
          <a:xfrm>
            <a:off x="2128058" y="2877408"/>
            <a:ext cx="6492240" cy="379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71848" y="2304399"/>
            <a:ext cx="1018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성별 분포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9732" y="4380807"/>
            <a:ext cx="4638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남성이 여성보다 배에 많이 탑승하였으며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여성의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생존비율이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더 높음을 확인할 수 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501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671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 확인 및 특징 추출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71848" y="2304399"/>
            <a:ext cx="1018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좌석 분포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95796" y="28346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563008744" descr="EMB00001d7c81a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53"/>
          <a:stretch/>
        </p:blipFill>
        <p:spPr bwMode="auto">
          <a:xfrm>
            <a:off x="2042930" y="2834640"/>
            <a:ext cx="4764271" cy="367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21064" y="4127841"/>
            <a:ext cx="5964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Pclass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인 사람들의 수가 가장 많았으며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Pclass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 높을수록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숫자가 작을수록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사회경제적 지위가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높을수록이라고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해석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.) 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</a:b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생존 비율이 높다는 것을 알 수 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31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614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 확인 및 특징 추출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71848" y="2304399"/>
            <a:ext cx="1018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승선지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분포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95796" y="28346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563011552" descr="EMB00001d7c81b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42"/>
          <a:stretch/>
        </p:blipFill>
        <p:spPr bwMode="auto">
          <a:xfrm>
            <a:off x="1695796" y="2834640"/>
            <a:ext cx="4141586" cy="366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41203" y="4158567"/>
            <a:ext cx="5913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Southampton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선착한 사람이 가장 많았으며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</a:b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Cherbourg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탄 사람 중에서는 생존한 사람의 비율이 높았고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fontAlgn="base" latinLnBrk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fontAlgn="base" latinLnBrk="1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나머지 두 선착장에서 탄 사람들은 생존한 사람보다 그렇지 못한 사람이 조금 더 많았다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fontAlgn="base" latinLnBrk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유의미한 특징 발견 실패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3706377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비행기 구름</Template>
  <TotalTime>63</TotalTime>
  <Words>2518</Words>
  <Application>Microsoft Office PowerPoint</Application>
  <PresentationFormat>와이드스크린</PresentationFormat>
  <Paragraphs>321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경기천년제목 Medium</vt:lpstr>
      <vt:lpstr>굴림</vt:lpstr>
      <vt:lpstr>한컴바탕</vt:lpstr>
      <vt:lpstr>Arial</vt:lpstr>
      <vt:lpstr>Century Gothic</vt:lpstr>
      <vt:lpstr>비행기 구름</vt:lpstr>
      <vt:lpstr>2020.08.20 seminar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2020.08.20 seminar</dc:title>
  <dc:creator>Jihun Shim</dc:creator>
  <cp:lastModifiedBy>심지훈</cp:lastModifiedBy>
  <cp:revision>8</cp:revision>
  <dcterms:created xsi:type="dcterms:W3CDTF">2020-08-19T15:57:47Z</dcterms:created>
  <dcterms:modified xsi:type="dcterms:W3CDTF">2023-08-25T11:14:08Z</dcterms:modified>
</cp:coreProperties>
</file>