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32404050" cy="43205400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맑은 고딕 Semilight" panose="020B0502040204020203" pitchFamily="50" charset="-127"/>
      <p:regular r:id="rId5"/>
    </p:embeddedFont>
    <p:embeddedFont>
      <p:font typeface="배달의민족 도현" panose="020B0600000101010101" pitchFamily="50" charset="-127"/>
      <p:regular r:id="rId6"/>
    </p:embeddedFont>
    <p:embeddedFont>
      <p:font typeface="배달의민족 주아" panose="02020603020101020101" pitchFamily="18" charset="-127"/>
      <p:regular r:id="rId7"/>
    </p:embeddedFont>
  </p:embeddedFontLst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1" autoAdjust="0"/>
  </p:normalViewPr>
  <p:slideViewPr>
    <p:cSldViewPr>
      <p:cViewPr>
        <p:scale>
          <a:sx n="66" d="100"/>
          <a:sy n="66" d="100"/>
        </p:scale>
        <p:origin x="-3852" y="48"/>
      </p:cViewPr>
      <p:guideLst>
        <p:guide orient="horz" pos="13608"/>
        <p:guide pos="10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EB4-DC47-44DC-A4FA-30EF366FA624}" type="datetimeFigureOut">
              <a:rPr lang="ko-KR" altLang="en-US" smtClean="0"/>
              <a:pPr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5CF232-6AF6-425F-9ED1-36D0E00B4F11}"/>
              </a:ext>
            </a:extLst>
          </p:cNvPr>
          <p:cNvSpPr/>
          <p:nvPr/>
        </p:nvSpPr>
        <p:spPr>
          <a:xfrm>
            <a:off x="387820" y="370081"/>
            <a:ext cx="31564656" cy="4245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6170148" y="7487810"/>
            <a:ext cx="142876" cy="349972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순서도: 문서 117">
            <a:extLst>
              <a:ext uri="{FF2B5EF4-FFF2-40B4-BE49-F238E27FC236}">
                <a16:creationId xmlns:a16="http://schemas.microsoft.com/office/drawing/2014/main" id="{7D513851-65BB-4552-B09F-D2D6DD7AD823}"/>
              </a:ext>
            </a:extLst>
          </p:cNvPr>
          <p:cNvSpPr/>
          <p:nvPr/>
        </p:nvSpPr>
        <p:spPr>
          <a:xfrm flipH="1">
            <a:off x="0" y="370081"/>
            <a:ext cx="32404050" cy="791971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순서도: 문서 118">
            <a:extLst>
              <a:ext uri="{FF2B5EF4-FFF2-40B4-BE49-F238E27FC236}">
                <a16:creationId xmlns:a16="http://schemas.microsoft.com/office/drawing/2014/main" id="{6580AD83-112B-4802-8645-77701353AF12}"/>
              </a:ext>
            </a:extLst>
          </p:cNvPr>
          <p:cNvSpPr/>
          <p:nvPr/>
        </p:nvSpPr>
        <p:spPr>
          <a:xfrm flipH="1">
            <a:off x="0" y="27493"/>
            <a:ext cx="32404050" cy="7919719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 Box 478">
            <a:extLst>
              <a:ext uri="{FF2B5EF4-FFF2-40B4-BE49-F238E27FC236}">
                <a16:creationId xmlns:a16="http://schemas.microsoft.com/office/drawing/2014/main" id="{9B84B3EA-04FC-4CC3-BE10-9AFED109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21" y="903467"/>
            <a:ext cx="1842990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9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</a:t>
            </a:r>
            <a:r>
              <a:rPr lang="en-US" altLang="ko-KR" sz="9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9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유아 체온 측정 및 조절장치</a:t>
            </a:r>
            <a:endParaRPr lang="en-US" altLang="ko-KR" sz="9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spcBef>
                <a:spcPts val="3000"/>
              </a:spcBef>
            </a:pPr>
            <a:r>
              <a:rPr lang="en-US" altLang="ko-KR" sz="6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Infant’s body temperature measurement </a:t>
            </a:r>
          </a:p>
          <a:p>
            <a:pPr>
              <a:spcBef>
                <a:spcPts val="3000"/>
              </a:spcBef>
            </a:pPr>
            <a:r>
              <a:rPr lang="en-US" altLang="ko-KR" sz="6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 control device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AFCB6-6662-49E0-BE81-E0B5EC1C40B5}"/>
              </a:ext>
            </a:extLst>
          </p:cNvPr>
          <p:cNvSpPr txBox="1"/>
          <p:nvPr/>
        </p:nvSpPr>
        <p:spPr>
          <a:xfrm>
            <a:off x="19614530" y="3189127"/>
            <a:ext cx="121990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               속      </a:t>
            </a:r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OO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대학교 컴퓨터공학과</a:t>
            </a:r>
            <a:endParaRPr lang="en-US" altLang="ko-KR" sz="4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              명      </a:t>
            </a:r>
            <a:r>
              <a:rPr lang="en-US" altLang="ko-KR" sz="4400" i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IoT of Infants</a:t>
            </a:r>
          </a:p>
          <a:p>
            <a:r>
              <a:rPr lang="ko-KR" altLang="en-US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팀               원     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201302450 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이상현</a:t>
            </a:r>
            <a:endParaRPr lang="en-US" altLang="ko-KR" sz="4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</a:t>
            </a:r>
            <a:r>
              <a:rPr lang="en-US" altLang="ko-KR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201302418 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석지훈</a:t>
            </a:r>
            <a:endParaRPr lang="en-US" altLang="ko-KR" sz="4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   도   교   수     </a:t>
            </a:r>
            <a:r>
              <a:rPr lang="ko-KR" altLang="en-US" sz="4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유관종 교수님</a:t>
            </a:r>
            <a:endParaRPr lang="en-US" altLang="ko-KR" sz="4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989E826-B240-4F49-A43F-93461D1662B2}"/>
              </a:ext>
            </a:extLst>
          </p:cNvPr>
          <p:cNvCxnSpPr/>
          <p:nvPr/>
        </p:nvCxnSpPr>
        <p:spPr>
          <a:xfrm>
            <a:off x="19632953" y="2880620"/>
            <a:ext cx="1190677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C70E977-FC93-43A0-8267-D3800F4A7A58}"/>
              </a:ext>
            </a:extLst>
          </p:cNvPr>
          <p:cNvCxnSpPr/>
          <p:nvPr/>
        </p:nvCxnSpPr>
        <p:spPr>
          <a:xfrm>
            <a:off x="19632953" y="6943031"/>
            <a:ext cx="1190677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대각선 방향 모서리 125">
            <a:extLst>
              <a:ext uri="{FF2B5EF4-FFF2-40B4-BE49-F238E27FC236}">
                <a16:creationId xmlns:a16="http://schemas.microsoft.com/office/drawing/2014/main" id="{523FE5E9-F77E-4273-A29D-E7981B995696}"/>
              </a:ext>
            </a:extLst>
          </p:cNvPr>
          <p:cNvSpPr/>
          <p:nvPr/>
        </p:nvSpPr>
        <p:spPr>
          <a:xfrm flipH="1">
            <a:off x="1520777" y="8784788"/>
            <a:ext cx="13388524" cy="1431580"/>
          </a:xfrm>
          <a:prstGeom prst="round2DiagRect">
            <a:avLst>
              <a:gd name="adj1" fmla="val 16667"/>
              <a:gd name="adj2" fmla="val 366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tlCol="0" anchor="ctr"/>
          <a:lstStyle/>
          <a:p>
            <a:endParaRPr lang="ko-KR" altLang="en-US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대각선 방향 모서리 41">
            <a:extLst>
              <a:ext uri="{FF2B5EF4-FFF2-40B4-BE49-F238E27FC236}">
                <a16:creationId xmlns:a16="http://schemas.microsoft.com/office/drawing/2014/main" id="{B49F3BF7-07DA-4058-8B09-5AC6F1A2A9A1}"/>
              </a:ext>
            </a:extLst>
          </p:cNvPr>
          <p:cNvSpPr/>
          <p:nvPr/>
        </p:nvSpPr>
        <p:spPr>
          <a:xfrm flipH="1">
            <a:off x="1368377" y="8632388"/>
            <a:ext cx="13388524" cy="1431580"/>
          </a:xfrm>
          <a:prstGeom prst="round2DiagRect">
            <a:avLst>
              <a:gd name="adj1" fmla="val 16667"/>
              <a:gd name="adj2" fmla="val 36693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92D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연구배경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7EF9F-501B-489D-875F-0785C888613F}"/>
              </a:ext>
            </a:extLst>
          </p:cNvPr>
          <p:cNvSpPr/>
          <p:nvPr/>
        </p:nvSpPr>
        <p:spPr>
          <a:xfrm>
            <a:off x="9805889" y="10643912"/>
            <a:ext cx="3543599" cy="486581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생각 풍선: 구름 모양 19">
            <a:extLst>
              <a:ext uri="{FF2B5EF4-FFF2-40B4-BE49-F238E27FC236}">
                <a16:creationId xmlns:a16="http://schemas.microsoft.com/office/drawing/2014/main" id="{AE3D91B8-AD79-4369-9BCC-E04FAC691EEA}"/>
              </a:ext>
            </a:extLst>
          </p:cNvPr>
          <p:cNvSpPr/>
          <p:nvPr/>
        </p:nvSpPr>
        <p:spPr>
          <a:xfrm flipH="1">
            <a:off x="2752557" y="10600251"/>
            <a:ext cx="6356348" cy="4865816"/>
          </a:xfrm>
          <a:prstGeom prst="cloudCallout">
            <a:avLst>
              <a:gd name="adj1" fmla="val -65644"/>
              <a:gd name="adj2" fmla="val -23333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143A7-0F4E-4FC1-96E6-5E6F02C9CBFF}"/>
              </a:ext>
            </a:extLst>
          </p:cNvPr>
          <p:cNvSpPr txBox="1"/>
          <p:nvPr/>
        </p:nvSpPr>
        <p:spPr>
          <a:xfrm>
            <a:off x="1798145" y="16066205"/>
            <a:ext cx="1274769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sz="5000" spc="-13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</a:t>
            </a:r>
            <a:r>
              <a:rPr lang="en-US" altLang="ko-KR" sz="5000" spc="-13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5000" spc="-13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유아는</a:t>
            </a:r>
            <a:r>
              <a:rPr lang="en-US" altLang="ko-KR" sz="5000" spc="-13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5000" spc="-13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체온 조절 능력이 떨어지기 때문에</a:t>
            </a: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체온을 주기적으로 확인하는 것이 중요하다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fontAlgn="base">
              <a:spcBef>
                <a:spcPts val="600"/>
              </a:spcBef>
            </a:pPr>
            <a:r>
              <a:rPr lang="ko-KR" altLang="en-US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하지만</a:t>
            </a:r>
            <a:r>
              <a:rPr lang="en-US" altLang="ko-KR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부모가 아이를 돌볼 수 없는 시간</a:t>
            </a:r>
            <a:r>
              <a:rPr lang="en-US" altLang="ko-KR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특히</a:t>
            </a: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새벽에는 이상적인 체온변화를 알아차리기 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힘들다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fontAlgn="base">
              <a:spcBef>
                <a:spcPts val="1800"/>
              </a:spcBef>
            </a:pP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이와 같은 육아의 고충을 덜고 아이의 정상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체온을 유지를 위해 체온을 주기적으로 측정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ko-KR" altLang="en-US" sz="5000" spc="-19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하여 스마트폰으로 확인할 수 있고</a:t>
            </a:r>
            <a:r>
              <a:rPr lang="en-US" altLang="ko-KR" sz="5000" spc="-19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5000" spc="-19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체온조절을</a:t>
            </a:r>
            <a:r>
              <a:rPr lang="ko-KR" altLang="en-US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5000" spc="-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ko-KR" altLang="en-US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도와주는 장치를 구상하게 되었다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7CA00B-9961-4AD8-9693-0CBBC2FAFB25}"/>
              </a:ext>
            </a:extLst>
          </p:cNvPr>
          <p:cNvGrpSpPr/>
          <p:nvPr/>
        </p:nvGrpSpPr>
        <p:grpSpPr>
          <a:xfrm>
            <a:off x="1444577" y="24716626"/>
            <a:ext cx="13540924" cy="1583980"/>
            <a:chOff x="1444577" y="23817116"/>
            <a:chExt cx="13540924" cy="1583980"/>
          </a:xfrm>
        </p:grpSpPr>
        <p:sp>
          <p:nvSpPr>
            <p:cNvPr id="27" name="사각형: 둥근 대각선 방향 모서리 26">
              <a:extLst>
                <a:ext uri="{FF2B5EF4-FFF2-40B4-BE49-F238E27FC236}">
                  <a16:creationId xmlns:a16="http://schemas.microsoft.com/office/drawing/2014/main" id="{8D239BAB-E715-4876-9628-754CD9D218B7}"/>
                </a:ext>
              </a:extLst>
            </p:cNvPr>
            <p:cNvSpPr/>
            <p:nvPr/>
          </p:nvSpPr>
          <p:spPr>
            <a:xfrm flipH="1">
              <a:off x="1596977" y="239695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endPara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사각형: 둥근 대각선 방향 모서리 27">
              <a:extLst>
                <a:ext uri="{FF2B5EF4-FFF2-40B4-BE49-F238E27FC236}">
                  <a16:creationId xmlns:a16="http://schemas.microsoft.com/office/drawing/2014/main" id="{7712DAC0-7CDC-44D0-BAC7-FE03A58EEF45}"/>
                </a:ext>
              </a:extLst>
            </p:cNvPr>
            <p:cNvSpPr/>
            <p:nvPr/>
          </p:nvSpPr>
          <p:spPr>
            <a:xfrm flipH="1">
              <a:off x="1444577" y="238171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ko-KR" altLang="en-US" sz="6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연구내용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57D427B-8B97-437B-9EAA-AC9D887D6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97" y="27946329"/>
            <a:ext cx="2836182" cy="31776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0C174F8-AAF5-4EA9-A57D-31714755C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529" y="26876052"/>
            <a:ext cx="2522576" cy="255278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F3EA766-C00F-4F6C-8598-58BAFCE534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196" y="30851683"/>
            <a:ext cx="2451642" cy="26755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66C14DE-EC40-413A-BE18-6BE142E92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39" y="28549746"/>
            <a:ext cx="2236510" cy="24228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68B586-ABA9-4D82-81B4-2441719578FA}"/>
              </a:ext>
            </a:extLst>
          </p:cNvPr>
          <p:cNvSpPr txBox="1"/>
          <p:nvPr/>
        </p:nvSpPr>
        <p:spPr>
          <a:xfrm>
            <a:off x="4449889" y="28787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체온정보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04BA7C-6F0A-4E81-95D9-F35351FF132B}"/>
              </a:ext>
            </a:extLst>
          </p:cNvPr>
          <p:cNvCxnSpPr>
            <a:cxnSpLocks/>
          </p:cNvCxnSpPr>
          <p:nvPr/>
        </p:nvCxnSpPr>
        <p:spPr>
          <a:xfrm>
            <a:off x="4143645" y="29580636"/>
            <a:ext cx="2520000" cy="0"/>
          </a:xfrm>
          <a:prstGeom prst="straightConnector1">
            <a:avLst/>
          </a:prstGeom>
          <a:ln w="139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DE21FE-B23F-4F5D-AD0A-EEA713B4EB58}"/>
              </a:ext>
            </a:extLst>
          </p:cNvPr>
          <p:cNvCxnSpPr>
            <a:cxnSpLocks/>
          </p:cNvCxnSpPr>
          <p:nvPr/>
        </p:nvCxnSpPr>
        <p:spPr>
          <a:xfrm flipH="1">
            <a:off x="3953145" y="30203851"/>
            <a:ext cx="2520000" cy="0"/>
          </a:xfrm>
          <a:prstGeom prst="straightConnector1">
            <a:avLst/>
          </a:prstGeom>
          <a:ln w="139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A824E2-8824-4450-B9D9-FCA6D282C083}"/>
              </a:ext>
            </a:extLst>
          </p:cNvPr>
          <p:cNvSpPr txBox="1"/>
          <p:nvPr/>
        </p:nvSpPr>
        <p:spPr>
          <a:xfrm>
            <a:off x="4143150" y="305773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체온측정요청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6771E6-C743-4059-9E91-C6B0EB53EF8C}"/>
              </a:ext>
            </a:extLst>
          </p:cNvPr>
          <p:cNvSpPr/>
          <p:nvPr/>
        </p:nvSpPr>
        <p:spPr>
          <a:xfrm>
            <a:off x="5050730" y="2993347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1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8DB0966-CBA0-409B-A31C-4D34F5004996}"/>
              </a:ext>
            </a:extLst>
          </p:cNvPr>
          <p:cNvSpPr/>
          <p:nvPr/>
        </p:nvSpPr>
        <p:spPr>
          <a:xfrm>
            <a:off x="5055012" y="2931599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2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C1F446-3A29-49D6-89B2-0A3B4F909CBC}"/>
              </a:ext>
            </a:extLst>
          </p:cNvPr>
          <p:cNvGrpSpPr/>
          <p:nvPr/>
        </p:nvGrpSpPr>
        <p:grpSpPr>
          <a:xfrm>
            <a:off x="17366364" y="28262012"/>
            <a:ext cx="13540924" cy="1583980"/>
            <a:chOff x="1444577" y="23817116"/>
            <a:chExt cx="13540924" cy="1583980"/>
          </a:xfrm>
        </p:grpSpPr>
        <p:sp>
          <p:nvSpPr>
            <p:cNvPr id="71" name="사각형: 둥근 대각선 방향 모서리 70">
              <a:extLst>
                <a:ext uri="{FF2B5EF4-FFF2-40B4-BE49-F238E27FC236}">
                  <a16:creationId xmlns:a16="http://schemas.microsoft.com/office/drawing/2014/main" id="{D4F8E7D6-8690-41C0-9C18-DD7BE66B0705}"/>
                </a:ext>
              </a:extLst>
            </p:cNvPr>
            <p:cNvSpPr/>
            <p:nvPr/>
          </p:nvSpPr>
          <p:spPr>
            <a:xfrm flipH="1">
              <a:off x="1596977" y="239695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endPara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사각형: 둥근 대각선 방향 모서리 71">
              <a:extLst>
                <a:ext uri="{FF2B5EF4-FFF2-40B4-BE49-F238E27FC236}">
                  <a16:creationId xmlns:a16="http://schemas.microsoft.com/office/drawing/2014/main" id="{EAA2D032-2EEA-4F14-8E73-53563840B418}"/>
                </a:ext>
              </a:extLst>
            </p:cNvPr>
            <p:cNvSpPr/>
            <p:nvPr/>
          </p:nvSpPr>
          <p:spPr>
            <a:xfrm flipH="1">
              <a:off x="1444577" y="238171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ko-KR" altLang="en-US" sz="6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기술스택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409E22E-764E-45FB-8B13-A2FB9783A774}"/>
              </a:ext>
            </a:extLst>
          </p:cNvPr>
          <p:cNvGrpSpPr/>
          <p:nvPr/>
        </p:nvGrpSpPr>
        <p:grpSpPr>
          <a:xfrm>
            <a:off x="17366364" y="8691375"/>
            <a:ext cx="13540924" cy="1583980"/>
            <a:chOff x="1444577" y="23817116"/>
            <a:chExt cx="13540924" cy="1583980"/>
          </a:xfrm>
        </p:grpSpPr>
        <p:sp>
          <p:nvSpPr>
            <p:cNvPr id="75" name="사각형: 둥근 대각선 방향 모서리 74">
              <a:extLst>
                <a:ext uri="{FF2B5EF4-FFF2-40B4-BE49-F238E27FC236}">
                  <a16:creationId xmlns:a16="http://schemas.microsoft.com/office/drawing/2014/main" id="{FF4BE68D-4400-4DE2-A768-231DC4CBA594}"/>
                </a:ext>
              </a:extLst>
            </p:cNvPr>
            <p:cNvSpPr/>
            <p:nvPr/>
          </p:nvSpPr>
          <p:spPr>
            <a:xfrm flipH="1">
              <a:off x="1596977" y="239695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endPara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사각형: 둥근 대각선 방향 모서리 75">
              <a:extLst>
                <a:ext uri="{FF2B5EF4-FFF2-40B4-BE49-F238E27FC236}">
                  <a16:creationId xmlns:a16="http://schemas.microsoft.com/office/drawing/2014/main" id="{31C45809-8A65-43B9-BAB9-CEA759A8B4F1}"/>
                </a:ext>
              </a:extLst>
            </p:cNvPr>
            <p:cNvSpPr/>
            <p:nvPr/>
          </p:nvSpPr>
          <p:spPr>
            <a:xfrm flipH="1">
              <a:off x="1444577" y="238171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US" altLang="ko-KR" sz="6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APP </a:t>
              </a:r>
              <a:r>
                <a:rPr lang="ko-KR" altLang="en-US" sz="6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동작과정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56EA235-90D2-45F4-B279-723DB0299DC7}"/>
              </a:ext>
            </a:extLst>
          </p:cNvPr>
          <p:cNvGrpSpPr/>
          <p:nvPr/>
        </p:nvGrpSpPr>
        <p:grpSpPr>
          <a:xfrm>
            <a:off x="26543047" y="11087614"/>
            <a:ext cx="3707381" cy="5537200"/>
            <a:chOff x="3203850" y="863106"/>
            <a:chExt cx="3306008" cy="5537200"/>
          </a:xfrm>
        </p:grpSpPr>
        <p:sp>
          <p:nvSpPr>
            <p:cNvPr id="90" name="모서리가 둥근 직사각형 9">
              <a:extLst>
                <a:ext uri="{FF2B5EF4-FFF2-40B4-BE49-F238E27FC236}">
                  <a16:creationId xmlns:a16="http://schemas.microsoft.com/office/drawing/2014/main" id="{28462E05-E8C4-4E36-9E66-79639547D0B3}"/>
                </a:ext>
              </a:extLst>
            </p:cNvPr>
            <p:cNvSpPr/>
            <p:nvPr/>
          </p:nvSpPr>
          <p:spPr>
            <a:xfrm>
              <a:off x="3203850" y="863106"/>
              <a:ext cx="3306008" cy="553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10">
              <a:extLst>
                <a:ext uri="{FF2B5EF4-FFF2-40B4-BE49-F238E27FC236}">
                  <a16:creationId xmlns:a16="http://schemas.microsoft.com/office/drawing/2014/main" id="{341E312F-FB95-4E80-B903-96889D97371B}"/>
                </a:ext>
              </a:extLst>
            </p:cNvPr>
            <p:cNvSpPr/>
            <p:nvPr/>
          </p:nvSpPr>
          <p:spPr>
            <a:xfrm>
              <a:off x="3294929" y="938440"/>
              <a:ext cx="3114026" cy="5386532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D3AF963-4AEB-42BC-8250-D110634BD9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9" b="-1"/>
            <a:stretch/>
          </p:blipFill>
          <p:spPr>
            <a:xfrm>
              <a:off x="3935452" y="938440"/>
              <a:ext cx="1763909" cy="134254"/>
            </a:xfrm>
            <a:prstGeom prst="rect">
              <a:avLst/>
            </a:prstGeom>
          </p:spPr>
        </p:pic>
        <p:sp>
          <p:nvSpPr>
            <p:cNvPr id="93" name="모서리가 둥근 직사각형 12">
              <a:extLst>
                <a:ext uri="{FF2B5EF4-FFF2-40B4-BE49-F238E27FC236}">
                  <a16:creationId xmlns:a16="http://schemas.microsoft.com/office/drawing/2014/main" id="{EF6DE633-EC1D-42E0-9AEB-3040DBC92A44}"/>
                </a:ext>
              </a:extLst>
            </p:cNvPr>
            <p:cNvSpPr/>
            <p:nvPr/>
          </p:nvSpPr>
          <p:spPr>
            <a:xfrm>
              <a:off x="4549885" y="937201"/>
              <a:ext cx="468783" cy="56072"/>
            </a:xfrm>
            <a:prstGeom prst="roundRect">
              <a:avLst>
                <a:gd name="adj" fmla="val 50000"/>
              </a:avLst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0FE25B9-4125-4F37-AECB-1F06B8A90B30}"/>
                </a:ext>
              </a:extLst>
            </p:cNvPr>
            <p:cNvSpPr/>
            <p:nvPr/>
          </p:nvSpPr>
          <p:spPr>
            <a:xfrm>
              <a:off x="5079383" y="930191"/>
              <a:ext cx="85234" cy="70092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95572AF-D7E7-4B82-90AF-9532C2724D60}"/>
                </a:ext>
              </a:extLst>
            </p:cNvPr>
            <p:cNvSpPr/>
            <p:nvPr/>
          </p:nvSpPr>
          <p:spPr>
            <a:xfrm>
              <a:off x="5220803" y="936538"/>
              <a:ext cx="69799" cy="57397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E5CD0C0-C1A7-460B-B503-DCCE0B3E51FB}"/>
              </a:ext>
            </a:extLst>
          </p:cNvPr>
          <p:cNvGrpSpPr/>
          <p:nvPr/>
        </p:nvGrpSpPr>
        <p:grpSpPr>
          <a:xfrm>
            <a:off x="22250329" y="11087614"/>
            <a:ext cx="3707381" cy="5537200"/>
            <a:chOff x="1505590" y="752633"/>
            <a:chExt cx="3306008" cy="5537200"/>
          </a:xfrm>
        </p:grpSpPr>
        <p:sp>
          <p:nvSpPr>
            <p:cNvPr id="98" name="모서리가 둥근 직사각형 9">
              <a:extLst>
                <a:ext uri="{FF2B5EF4-FFF2-40B4-BE49-F238E27FC236}">
                  <a16:creationId xmlns:a16="http://schemas.microsoft.com/office/drawing/2014/main" id="{0C37A194-69E1-4B1D-977C-9DEEB1C09F52}"/>
                </a:ext>
              </a:extLst>
            </p:cNvPr>
            <p:cNvSpPr/>
            <p:nvPr/>
          </p:nvSpPr>
          <p:spPr>
            <a:xfrm>
              <a:off x="1505590" y="752633"/>
              <a:ext cx="3306008" cy="553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10">
              <a:extLst>
                <a:ext uri="{FF2B5EF4-FFF2-40B4-BE49-F238E27FC236}">
                  <a16:creationId xmlns:a16="http://schemas.microsoft.com/office/drawing/2014/main" id="{ADC15760-1A5A-45AD-A89B-4A9EA8F92A96}"/>
                </a:ext>
              </a:extLst>
            </p:cNvPr>
            <p:cNvSpPr/>
            <p:nvPr/>
          </p:nvSpPr>
          <p:spPr>
            <a:xfrm>
              <a:off x="1596669" y="827967"/>
              <a:ext cx="3114026" cy="5386532"/>
            </a:xfrm>
            <a:prstGeom prst="round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6E411B6B-9ECF-4235-87AD-AC9B3CF3B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9" b="-1"/>
            <a:stretch/>
          </p:blipFill>
          <p:spPr>
            <a:xfrm>
              <a:off x="2237192" y="827967"/>
              <a:ext cx="1763909" cy="134254"/>
            </a:xfrm>
            <a:prstGeom prst="rect">
              <a:avLst/>
            </a:prstGeom>
          </p:spPr>
        </p:pic>
        <p:sp>
          <p:nvSpPr>
            <p:cNvPr id="101" name="모서리가 둥근 직사각형 12">
              <a:extLst>
                <a:ext uri="{FF2B5EF4-FFF2-40B4-BE49-F238E27FC236}">
                  <a16:creationId xmlns:a16="http://schemas.microsoft.com/office/drawing/2014/main" id="{7E09324D-1610-41C9-ACC3-796E7E41F016}"/>
                </a:ext>
              </a:extLst>
            </p:cNvPr>
            <p:cNvSpPr/>
            <p:nvPr/>
          </p:nvSpPr>
          <p:spPr>
            <a:xfrm>
              <a:off x="2851625" y="826728"/>
              <a:ext cx="468783" cy="56072"/>
            </a:xfrm>
            <a:prstGeom prst="roundRect">
              <a:avLst>
                <a:gd name="adj" fmla="val 50000"/>
              </a:avLst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ECE3FE1A-7412-409B-A973-0CA7C6CE0EFF}"/>
                </a:ext>
              </a:extLst>
            </p:cNvPr>
            <p:cNvSpPr/>
            <p:nvPr/>
          </p:nvSpPr>
          <p:spPr>
            <a:xfrm>
              <a:off x="3381123" y="819718"/>
              <a:ext cx="85234" cy="70092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6CE0665-D86A-4740-8B57-F7B505D9F584}"/>
                </a:ext>
              </a:extLst>
            </p:cNvPr>
            <p:cNvSpPr/>
            <p:nvPr/>
          </p:nvSpPr>
          <p:spPr>
            <a:xfrm>
              <a:off x="3522543" y="826065"/>
              <a:ext cx="69799" cy="57397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E6864A3-E709-4AC0-9876-9C4D78718EA4}"/>
              </a:ext>
            </a:extLst>
          </p:cNvPr>
          <p:cNvGrpSpPr/>
          <p:nvPr/>
        </p:nvGrpSpPr>
        <p:grpSpPr>
          <a:xfrm>
            <a:off x="17957611" y="19529527"/>
            <a:ext cx="3707381" cy="5537200"/>
            <a:chOff x="20751242" y="16738824"/>
            <a:chExt cx="3306008" cy="5537200"/>
          </a:xfrm>
        </p:grpSpPr>
        <p:sp>
          <p:nvSpPr>
            <p:cNvPr id="104" name="모서리가 둥근 직사각형 9">
              <a:extLst>
                <a:ext uri="{FF2B5EF4-FFF2-40B4-BE49-F238E27FC236}">
                  <a16:creationId xmlns:a16="http://schemas.microsoft.com/office/drawing/2014/main" id="{12FE23FC-FAE9-477E-9008-67029F52C17C}"/>
                </a:ext>
              </a:extLst>
            </p:cNvPr>
            <p:cNvSpPr/>
            <p:nvPr/>
          </p:nvSpPr>
          <p:spPr>
            <a:xfrm>
              <a:off x="20751242" y="16738824"/>
              <a:ext cx="3306008" cy="553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">
              <a:extLst>
                <a:ext uri="{FF2B5EF4-FFF2-40B4-BE49-F238E27FC236}">
                  <a16:creationId xmlns:a16="http://schemas.microsoft.com/office/drawing/2014/main" id="{AD63A156-D91B-400B-B8DE-3C48CF03A373}"/>
                </a:ext>
              </a:extLst>
            </p:cNvPr>
            <p:cNvSpPr/>
            <p:nvPr/>
          </p:nvSpPr>
          <p:spPr>
            <a:xfrm>
              <a:off x="20842321" y="16814158"/>
              <a:ext cx="3114026" cy="5386532"/>
            </a:xfrm>
            <a:prstGeom prst="round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B22564EB-DC0D-412C-98DD-DD91EFEA9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9" b="-1"/>
            <a:stretch/>
          </p:blipFill>
          <p:spPr>
            <a:xfrm>
              <a:off x="21482844" y="16814158"/>
              <a:ext cx="1763909" cy="134254"/>
            </a:xfrm>
            <a:prstGeom prst="rect">
              <a:avLst/>
            </a:prstGeom>
          </p:spPr>
        </p:pic>
        <p:sp>
          <p:nvSpPr>
            <p:cNvPr id="107" name="모서리가 둥근 직사각형 12">
              <a:extLst>
                <a:ext uri="{FF2B5EF4-FFF2-40B4-BE49-F238E27FC236}">
                  <a16:creationId xmlns:a16="http://schemas.microsoft.com/office/drawing/2014/main" id="{74D4BAE6-F245-46E0-9353-9A4ED65DA095}"/>
                </a:ext>
              </a:extLst>
            </p:cNvPr>
            <p:cNvSpPr/>
            <p:nvPr/>
          </p:nvSpPr>
          <p:spPr>
            <a:xfrm>
              <a:off x="22097277" y="16812919"/>
              <a:ext cx="468783" cy="56072"/>
            </a:xfrm>
            <a:prstGeom prst="roundRect">
              <a:avLst>
                <a:gd name="adj" fmla="val 50000"/>
              </a:avLst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E6534BC-DF7A-453F-B3F6-D757951375BB}"/>
                </a:ext>
              </a:extLst>
            </p:cNvPr>
            <p:cNvSpPr/>
            <p:nvPr/>
          </p:nvSpPr>
          <p:spPr>
            <a:xfrm>
              <a:off x="22626775" y="16805909"/>
              <a:ext cx="85234" cy="70092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3CD38AC-DD49-40F7-A2E7-DF4BBE8561CC}"/>
                </a:ext>
              </a:extLst>
            </p:cNvPr>
            <p:cNvSpPr/>
            <p:nvPr/>
          </p:nvSpPr>
          <p:spPr>
            <a:xfrm>
              <a:off x="22768195" y="16812256"/>
              <a:ext cx="69799" cy="57397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F90C5A4-F969-4C45-A10A-5D3380289B44}"/>
              </a:ext>
            </a:extLst>
          </p:cNvPr>
          <p:cNvGrpSpPr/>
          <p:nvPr/>
        </p:nvGrpSpPr>
        <p:grpSpPr>
          <a:xfrm>
            <a:off x="22250329" y="19529527"/>
            <a:ext cx="3707381" cy="5537200"/>
            <a:chOff x="1505590" y="752633"/>
            <a:chExt cx="3306008" cy="5537200"/>
          </a:xfrm>
        </p:grpSpPr>
        <p:sp>
          <p:nvSpPr>
            <p:cNvPr id="112" name="모서리가 둥근 직사각형 9">
              <a:extLst>
                <a:ext uri="{FF2B5EF4-FFF2-40B4-BE49-F238E27FC236}">
                  <a16:creationId xmlns:a16="http://schemas.microsoft.com/office/drawing/2014/main" id="{80E7C7E5-1863-4283-ABAE-DBEB5351B76F}"/>
                </a:ext>
              </a:extLst>
            </p:cNvPr>
            <p:cNvSpPr/>
            <p:nvPr/>
          </p:nvSpPr>
          <p:spPr>
            <a:xfrm>
              <a:off x="1505590" y="752633"/>
              <a:ext cx="3306008" cy="553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0">
              <a:extLst>
                <a:ext uri="{FF2B5EF4-FFF2-40B4-BE49-F238E27FC236}">
                  <a16:creationId xmlns:a16="http://schemas.microsoft.com/office/drawing/2014/main" id="{FB640E2A-BD4A-4AED-8198-5F7726F356C0}"/>
                </a:ext>
              </a:extLst>
            </p:cNvPr>
            <p:cNvSpPr/>
            <p:nvPr/>
          </p:nvSpPr>
          <p:spPr>
            <a:xfrm>
              <a:off x="1596669" y="827967"/>
              <a:ext cx="3114026" cy="5386532"/>
            </a:xfrm>
            <a:prstGeom prst="round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815A53FB-0C1C-4AC7-A131-DAAA8EF49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9" b="-1"/>
            <a:stretch/>
          </p:blipFill>
          <p:spPr>
            <a:xfrm>
              <a:off x="2237192" y="827967"/>
              <a:ext cx="1763909" cy="134254"/>
            </a:xfrm>
            <a:prstGeom prst="rect">
              <a:avLst/>
            </a:prstGeom>
          </p:spPr>
        </p:pic>
        <p:sp>
          <p:nvSpPr>
            <p:cNvPr id="115" name="모서리가 둥근 직사각형 12">
              <a:extLst>
                <a:ext uri="{FF2B5EF4-FFF2-40B4-BE49-F238E27FC236}">
                  <a16:creationId xmlns:a16="http://schemas.microsoft.com/office/drawing/2014/main" id="{A6DE88ED-CA4E-4403-B681-57DDAB139BE9}"/>
                </a:ext>
              </a:extLst>
            </p:cNvPr>
            <p:cNvSpPr/>
            <p:nvPr/>
          </p:nvSpPr>
          <p:spPr>
            <a:xfrm>
              <a:off x="2851625" y="826728"/>
              <a:ext cx="468783" cy="56072"/>
            </a:xfrm>
            <a:prstGeom prst="roundRect">
              <a:avLst>
                <a:gd name="adj" fmla="val 50000"/>
              </a:avLst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B7C8D02-79B9-4636-AF01-FB729F1ABF81}"/>
                </a:ext>
              </a:extLst>
            </p:cNvPr>
            <p:cNvSpPr/>
            <p:nvPr/>
          </p:nvSpPr>
          <p:spPr>
            <a:xfrm>
              <a:off x="3381123" y="819718"/>
              <a:ext cx="85234" cy="70092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E5CB367-6969-43BD-97C3-2B7A20E6A71C}"/>
                </a:ext>
              </a:extLst>
            </p:cNvPr>
            <p:cNvSpPr/>
            <p:nvPr/>
          </p:nvSpPr>
          <p:spPr>
            <a:xfrm>
              <a:off x="3522543" y="826065"/>
              <a:ext cx="69799" cy="57397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B03E2DE-CE92-4F4F-B233-FD1C6840C13F}"/>
              </a:ext>
            </a:extLst>
          </p:cNvPr>
          <p:cNvGrpSpPr/>
          <p:nvPr/>
        </p:nvGrpSpPr>
        <p:grpSpPr>
          <a:xfrm>
            <a:off x="26543047" y="19529527"/>
            <a:ext cx="3707381" cy="5537200"/>
            <a:chOff x="1505590" y="752633"/>
            <a:chExt cx="3306008" cy="5537200"/>
          </a:xfrm>
        </p:grpSpPr>
        <p:sp>
          <p:nvSpPr>
            <p:cNvPr id="125" name="모서리가 둥근 직사각형 9">
              <a:extLst>
                <a:ext uri="{FF2B5EF4-FFF2-40B4-BE49-F238E27FC236}">
                  <a16:creationId xmlns:a16="http://schemas.microsoft.com/office/drawing/2014/main" id="{A0368909-EA6D-4B14-BF6D-0092BABA8775}"/>
                </a:ext>
              </a:extLst>
            </p:cNvPr>
            <p:cNvSpPr/>
            <p:nvPr/>
          </p:nvSpPr>
          <p:spPr>
            <a:xfrm>
              <a:off x="1505590" y="752633"/>
              <a:ext cx="3306008" cy="553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모서리가 둥근 직사각형 10">
              <a:extLst>
                <a:ext uri="{FF2B5EF4-FFF2-40B4-BE49-F238E27FC236}">
                  <a16:creationId xmlns:a16="http://schemas.microsoft.com/office/drawing/2014/main" id="{CB8513E7-E3D1-4E5B-9FC4-EB3D539AD467}"/>
                </a:ext>
              </a:extLst>
            </p:cNvPr>
            <p:cNvSpPr/>
            <p:nvPr/>
          </p:nvSpPr>
          <p:spPr>
            <a:xfrm>
              <a:off x="1596669" y="827967"/>
              <a:ext cx="3114026" cy="5386532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8FCEAD1-E1A9-4F78-9761-C1DBF3BDD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9" b="-1"/>
            <a:stretch/>
          </p:blipFill>
          <p:spPr>
            <a:xfrm>
              <a:off x="2237192" y="827967"/>
              <a:ext cx="1763909" cy="134254"/>
            </a:xfrm>
            <a:prstGeom prst="rect">
              <a:avLst/>
            </a:prstGeom>
          </p:spPr>
        </p:pic>
        <p:sp>
          <p:nvSpPr>
            <p:cNvPr id="129" name="모서리가 둥근 직사각형 12">
              <a:extLst>
                <a:ext uri="{FF2B5EF4-FFF2-40B4-BE49-F238E27FC236}">
                  <a16:creationId xmlns:a16="http://schemas.microsoft.com/office/drawing/2014/main" id="{D8B35068-2058-435C-8695-8B2F29F31A7D}"/>
                </a:ext>
              </a:extLst>
            </p:cNvPr>
            <p:cNvSpPr/>
            <p:nvPr/>
          </p:nvSpPr>
          <p:spPr>
            <a:xfrm>
              <a:off x="2851625" y="826728"/>
              <a:ext cx="468783" cy="56072"/>
            </a:xfrm>
            <a:prstGeom prst="roundRect">
              <a:avLst>
                <a:gd name="adj" fmla="val 50000"/>
              </a:avLst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FB89840-F60B-41D2-9D8C-2F7586C9EB34}"/>
                </a:ext>
              </a:extLst>
            </p:cNvPr>
            <p:cNvSpPr/>
            <p:nvPr/>
          </p:nvSpPr>
          <p:spPr>
            <a:xfrm>
              <a:off x="3381123" y="819718"/>
              <a:ext cx="85234" cy="70092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284DB8A-E31C-4A0B-A736-A52AC14449BF}"/>
                </a:ext>
              </a:extLst>
            </p:cNvPr>
            <p:cNvSpPr/>
            <p:nvPr/>
          </p:nvSpPr>
          <p:spPr>
            <a:xfrm>
              <a:off x="3522543" y="826065"/>
              <a:ext cx="69799" cy="57397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030120B-60DC-4D20-A6A0-CED0377B8077}"/>
              </a:ext>
            </a:extLst>
          </p:cNvPr>
          <p:cNvSpPr txBox="1"/>
          <p:nvPr/>
        </p:nvSpPr>
        <p:spPr>
          <a:xfrm>
            <a:off x="18279109" y="16942317"/>
            <a:ext cx="35153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3200" dirty="0"/>
              <a:t>체온측정장치 및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dirty="0"/>
              <a:t>조절장치를 블루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dirty="0"/>
              <a:t>투스로 등록한다</a:t>
            </a:r>
            <a:r>
              <a:rPr lang="en-US" altLang="ko-KR" sz="3200" dirty="0"/>
              <a:t>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10AB94-D1DC-4AA3-9414-187F2BE94A63}"/>
              </a:ext>
            </a:extLst>
          </p:cNvPr>
          <p:cNvSpPr txBox="1"/>
          <p:nvPr/>
        </p:nvSpPr>
        <p:spPr>
          <a:xfrm>
            <a:off x="17852836" y="16912820"/>
            <a:ext cx="45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1.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95CF5D-7276-444E-8F90-DBC8E6BB5563}"/>
              </a:ext>
            </a:extLst>
          </p:cNvPr>
          <p:cNvSpPr txBox="1"/>
          <p:nvPr/>
        </p:nvSpPr>
        <p:spPr>
          <a:xfrm>
            <a:off x="22585019" y="16942317"/>
            <a:ext cx="35153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3200" dirty="0"/>
              <a:t>기본적인 정보와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dirty="0"/>
              <a:t>블루투스 장치를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dirty="0"/>
              <a:t>입력한다</a:t>
            </a:r>
            <a:r>
              <a:rPr lang="en-US" altLang="ko-KR" sz="3200" dirty="0"/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947E543-FCF3-4FD4-A16E-C132707C3106}"/>
              </a:ext>
            </a:extLst>
          </p:cNvPr>
          <p:cNvSpPr txBox="1"/>
          <p:nvPr/>
        </p:nvSpPr>
        <p:spPr>
          <a:xfrm>
            <a:off x="22158746" y="16912820"/>
            <a:ext cx="45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2.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939AD-343E-4B1E-B49C-2D0B65B5CA2D}"/>
              </a:ext>
            </a:extLst>
          </p:cNvPr>
          <p:cNvSpPr txBox="1"/>
          <p:nvPr/>
        </p:nvSpPr>
        <p:spPr>
          <a:xfrm>
            <a:off x="26952925" y="16942317"/>
            <a:ext cx="35153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3200" spc="-170" dirty="0"/>
              <a:t>등록된 아이를 선택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24B3EC-1FB2-4EFC-A9B1-5830674BE082}"/>
              </a:ext>
            </a:extLst>
          </p:cNvPr>
          <p:cNvSpPr txBox="1"/>
          <p:nvPr/>
        </p:nvSpPr>
        <p:spPr>
          <a:xfrm>
            <a:off x="26526652" y="16912820"/>
            <a:ext cx="45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3.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19D2A0C-F67C-4E8F-BB22-E5718B2B4D61}"/>
              </a:ext>
            </a:extLst>
          </p:cNvPr>
          <p:cNvGrpSpPr/>
          <p:nvPr/>
        </p:nvGrpSpPr>
        <p:grpSpPr>
          <a:xfrm>
            <a:off x="17957611" y="11087615"/>
            <a:ext cx="3707381" cy="5537199"/>
            <a:chOff x="17665004" y="10627816"/>
            <a:chExt cx="3306008" cy="5537200"/>
          </a:xfrm>
        </p:grpSpPr>
        <p:sp>
          <p:nvSpPr>
            <p:cNvPr id="146" name="모서리가 둥근 직사각형 9">
              <a:extLst>
                <a:ext uri="{FF2B5EF4-FFF2-40B4-BE49-F238E27FC236}">
                  <a16:creationId xmlns:a16="http://schemas.microsoft.com/office/drawing/2014/main" id="{5B27A563-F1B4-4B0B-AA74-2BF0CBACDC85}"/>
                </a:ext>
              </a:extLst>
            </p:cNvPr>
            <p:cNvSpPr/>
            <p:nvPr/>
          </p:nvSpPr>
          <p:spPr>
            <a:xfrm>
              <a:off x="17665004" y="10627816"/>
              <a:ext cx="3306008" cy="5537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모서리가 둥근 직사각형 10">
              <a:extLst>
                <a:ext uri="{FF2B5EF4-FFF2-40B4-BE49-F238E27FC236}">
                  <a16:creationId xmlns:a16="http://schemas.microsoft.com/office/drawing/2014/main" id="{5F294F1E-D057-47DE-89CA-AED0CE31801D}"/>
                </a:ext>
              </a:extLst>
            </p:cNvPr>
            <p:cNvSpPr/>
            <p:nvPr/>
          </p:nvSpPr>
          <p:spPr>
            <a:xfrm>
              <a:off x="17756083" y="10703150"/>
              <a:ext cx="3114026" cy="5386532"/>
            </a:xfrm>
            <a:prstGeom prst="round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C500A94F-9B58-4259-B72B-06C136FD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99" b="-1"/>
            <a:stretch/>
          </p:blipFill>
          <p:spPr>
            <a:xfrm>
              <a:off x="18396606" y="10703150"/>
              <a:ext cx="1763909" cy="134254"/>
            </a:xfrm>
            <a:prstGeom prst="rect">
              <a:avLst/>
            </a:prstGeom>
          </p:spPr>
        </p:pic>
        <p:sp>
          <p:nvSpPr>
            <p:cNvPr id="149" name="모서리가 둥근 직사각형 12">
              <a:extLst>
                <a:ext uri="{FF2B5EF4-FFF2-40B4-BE49-F238E27FC236}">
                  <a16:creationId xmlns:a16="http://schemas.microsoft.com/office/drawing/2014/main" id="{471AAF45-69A2-43EB-92FB-4C0D6E66A380}"/>
                </a:ext>
              </a:extLst>
            </p:cNvPr>
            <p:cNvSpPr/>
            <p:nvPr/>
          </p:nvSpPr>
          <p:spPr>
            <a:xfrm>
              <a:off x="19011039" y="10701911"/>
              <a:ext cx="468783" cy="56072"/>
            </a:xfrm>
            <a:prstGeom prst="roundRect">
              <a:avLst>
                <a:gd name="adj" fmla="val 50000"/>
              </a:avLst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7954A09-510E-4433-B029-7478BB8FFC6E}"/>
                </a:ext>
              </a:extLst>
            </p:cNvPr>
            <p:cNvSpPr/>
            <p:nvPr/>
          </p:nvSpPr>
          <p:spPr>
            <a:xfrm>
              <a:off x="19540537" y="10694901"/>
              <a:ext cx="85234" cy="70092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57F1A835-7A67-4335-BCFA-9D57E85158EE}"/>
                </a:ext>
              </a:extLst>
            </p:cNvPr>
            <p:cNvSpPr/>
            <p:nvPr/>
          </p:nvSpPr>
          <p:spPr>
            <a:xfrm>
              <a:off x="19681957" y="10701248"/>
              <a:ext cx="69799" cy="57397"/>
            </a:xfrm>
            <a:prstGeom prst="ellipse">
              <a:avLst/>
            </a:prstGeom>
            <a:solidFill>
              <a:srgbClr val="171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42D22A95-593A-4161-96CE-5B4E1F82A782}"/>
              </a:ext>
            </a:extLst>
          </p:cNvPr>
          <p:cNvSpPr txBox="1"/>
          <p:nvPr/>
        </p:nvSpPr>
        <p:spPr>
          <a:xfrm>
            <a:off x="18241009" y="25423588"/>
            <a:ext cx="35153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3200" dirty="0"/>
              <a:t>체온조절장치를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spc="-150" dirty="0"/>
              <a:t>작동시키거나</a:t>
            </a:r>
            <a:r>
              <a:rPr lang="en-US" altLang="ko-KR" sz="3200" spc="-150" dirty="0"/>
              <a:t>, </a:t>
            </a:r>
            <a:r>
              <a:rPr lang="ko-KR" altLang="en-US" sz="3200" spc="-150" dirty="0"/>
              <a:t>자동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spc="-140" dirty="0"/>
              <a:t>조절으로 설정한다</a:t>
            </a:r>
            <a:r>
              <a:rPr lang="en-US" altLang="ko-KR" sz="3200" spc="-140" dirty="0"/>
              <a:t>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0C7C4B-67FD-4837-8D0F-854DB7F00957}"/>
              </a:ext>
            </a:extLst>
          </p:cNvPr>
          <p:cNvSpPr txBox="1"/>
          <p:nvPr/>
        </p:nvSpPr>
        <p:spPr>
          <a:xfrm>
            <a:off x="17814736" y="25394091"/>
            <a:ext cx="45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4.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B03311-B0BB-43AE-89D4-DBDFDF0AFAA0}"/>
              </a:ext>
            </a:extLst>
          </p:cNvPr>
          <p:cNvSpPr txBox="1"/>
          <p:nvPr/>
        </p:nvSpPr>
        <p:spPr>
          <a:xfrm>
            <a:off x="22612205" y="25423588"/>
            <a:ext cx="35153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3200" spc="-180" dirty="0"/>
              <a:t>아이의 체온을 확인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fontAlgn="base">
              <a:spcBef>
                <a:spcPts val="600"/>
              </a:spcBef>
            </a:pPr>
            <a:r>
              <a:rPr lang="ko-KR" altLang="en-US" sz="3200" spc="-300" dirty="0"/>
              <a:t>할 수 있으며</a:t>
            </a:r>
            <a:r>
              <a:rPr lang="en-US" altLang="ko-KR" sz="3200" spc="-300" dirty="0"/>
              <a:t>, </a:t>
            </a:r>
            <a:r>
              <a:rPr lang="ko-KR" altLang="en-US" sz="3200" spc="-300" dirty="0"/>
              <a:t>고온일</a:t>
            </a:r>
            <a:r>
              <a:rPr lang="ko-KR" altLang="en-US" sz="3200" spc="-160" dirty="0"/>
              <a:t> </a:t>
            </a:r>
            <a:endParaRPr lang="en-US" altLang="ko-KR" sz="3200" spc="-160" dirty="0"/>
          </a:p>
          <a:p>
            <a:pPr fontAlgn="base">
              <a:spcBef>
                <a:spcPts val="600"/>
              </a:spcBef>
            </a:pPr>
            <a:r>
              <a:rPr lang="ko-KR" altLang="en-US" sz="3200" spc="-190" dirty="0"/>
              <a:t>경우 알림이 울린다</a:t>
            </a:r>
            <a:r>
              <a:rPr lang="en-US" altLang="ko-KR" sz="3200" spc="-190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066141-7045-4710-8A0D-FF490B26B7CD}"/>
              </a:ext>
            </a:extLst>
          </p:cNvPr>
          <p:cNvSpPr txBox="1"/>
          <p:nvPr/>
        </p:nvSpPr>
        <p:spPr>
          <a:xfrm>
            <a:off x="22185932" y="25394091"/>
            <a:ext cx="45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5.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FD72ECF-DD6B-4B76-873C-D0841F022F99}"/>
              </a:ext>
            </a:extLst>
          </p:cNvPr>
          <p:cNvSpPr txBox="1"/>
          <p:nvPr/>
        </p:nvSpPr>
        <p:spPr>
          <a:xfrm>
            <a:off x="26820517" y="25423588"/>
            <a:ext cx="3515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3200" spc="-180" dirty="0"/>
              <a:t>아이의 체온변화를 확인할 수 있다</a:t>
            </a:r>
            <a:r>
              <a:rPr lang="en-US" altLang="ko-KR" sz="3200" spc="-180" dirty="0"/>
              <a:t>.</a:t>
            </a:r>
            <a:endParaRPr lang="en-US" altLang="ko-KR" sz="3200" spc="-19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B741BB-DF44-41DA-B14F-48A6EA2C1556}"/>
              </a:ext>
            </a:extLst>
          </p:cNvPr>
          <p:cNvSpPr txBox="1"/>
          <p:nvPr/>
        </p:nvSpPr>
        <p:spPr>
          <a:xfrm>
            <a:off x="26394244" y="25394091"/>
            <a:ext cx="458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/>
              <a:t>6.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296AEFC-917A-4891-BC82-425CE2C00805}"/>
              </a:ext>
            </a:extLst>
          </p:cNvPr>
          <p:cNvSpPr txBox="1"/>
          <p:nvPr/>
        </p:nvSpPr>
        <p:spPr>
          <a:xfrm>
            <a:off x="2509531" y="34718886"/>
            <a:ext cx="127476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스마트폰 앱에서 체온측정장치에 체온측정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3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요청을 최초에 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 보낸다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807FF20-19BB-4B8B-9C11-893652425CCF}"/>
              </a:ext>
            </a:extLst>
          </p:cNvPr>
          <p:cNvSpPr/>
          <p:nvPr/>
        </p:nvSpPr>
        <p:spPr>
          <a:xfrm>
            <a:off x="1812124" y="3489350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35475A2-C7FB-4AE8-82FF-D91CC1777983}"/>
              </a:ext>
            </a:extLst>
          </p:cNvPr>
          <p:cNvSpPr txBox="1"/>
          <p:nvPr/>
        </p:nvSpPr>
        <p:spPr>
          <a:xfrm>
            <a:off x="2509531" y="36623132"/>
            <a:ext cx="127476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체온측정장치는 주기적으로 체온정보를 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3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스마트폰에 전송한다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D046D6C-7822-4D29-B966-47F7A3B18C50}"/>
              </a:ext>
            </a:extLst>
          </p:cNvPr>
          <p:cNvSpPr/>
          <p:nvPr/>
        </p:nvSpPr>
        <p:spPr>
          <a:xfrm>
            <a:off x="1812124" y="367977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844D841-E0C4-445B-A199-F43E429A53A1}"/>
              </a:ext>
            </a:extLst>
          </p:cNvPr>
          <p:cNvSpPr txBox="1"/>
          <p:nvPr/>
        </p:nvSpPr>
        <p:spPr>
          <a:xfrm>
            <a:off x="2509531" y="38527378"/>
            <a:ext cx="127476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스마트폰 앱에서 체온정보를 이용하여</a:t>
            </a:r>
            <a:r>
              <a:rPr lang="en-US" altLang="ko-KR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5000" spc="-14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상황에</a:t>
            </a: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3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따라 체온조절장치를 켜거나 끈다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A653640-BBCD-460D-9497-5F25242794F1}"/>
              </a:ext>
            </a:extLst>
          </p:cNvPr>
          <p:cNvSpPr/>
          <p:nvPr/>
        </p:nvSpPr>
        <p:spPr>
          <a:xfrm>
            <a:off x="1812124" y="3870199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3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6406BC-9B11-4ECB-AF86-A0ABD6323FB8}"/>
              </a:ext>
            </a:extLst>
          </p:cNvPr>
          <p:cNvCxnSpPr>
            <a:cxnSpLocks/>
          </p:cNvCxnSpPr>
          <p:nvPr/>
        </p:nvCxnSpPr>
        <p:spPr>
          <a:xfrm rot="20446454">
            <a:off x="9018610" y="28229665"/>
            <a:ext cx="2675860" cy="1"/>
          </a:xfrm>
          <a:prstGeom prst="straightConnector1">
            <a:avLst/>
          </a:prstGeom>
          <a:ln w="139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3B0115-10F1-4846-A986-602F3F510EF3}"/>
              </a:ext>
            </a:extLst>
          </p:cNvPr>
          <p:cNvSpPr txBox="1"/>
          <p:nvPr/>
        </p:nvSpPr>
        <p:spPr>
          <a:xfrm rot="20446454">
            <a:off x="9239855" y="2743952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켜기〮끄기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3C2CAB9-4593-41DE-A974-7D4CD21CCAD5}"/>
              </a:ext>
            </a:extLst>
          </p:cNvPr>
          <p:cNvSpPr/>
          <p:nvPr/>
        </p:nvSpPr>
        <p:spPr>
          <a:xfrm rot="20446454">
            <a:off x="10034431" y="279920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A6294F4-FF3E-44E2-9837-4A65558D2B80}"/>
              </a:ext>
            </a:extLst>
          </p:cNvPr>
          <p:cNvCxnSpPr>
            <a:cxnSpLocks/>
          </p:cNvCxnSpPr>
          <p:nvPr/>
        </p:nvCxnSpPr>
        <p:spPr>
          <a:xfrm rot="20446454" flipH="1">
            <a:off x="9180306" y="28846474"/>
            <a:ext cx="2520000" cy="0"/>
          </a:xfrm>
          <a:prstGeom prst="straightConnector1">
            <a:avLst/>
          </a:prstGeom>
          <a:ln w="139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C650223A-1558-40CA-81CB-9BF40D6F17F6}"/>
              </a:ext>
            </a:extLst>
          </p:cNvPr>
          <p:cNvSpPr/>
          <p:nvPr/>
        </p:nvSpPr>
        <p:spPr>
          <a:xfrm rot="20446454">
            <a:off x="10235495" y="28598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4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1642FE-E39F-4A4D-97E0-B149C2960FAB}"/>
              </a:ext>
            </a:extLst>
          </p:cNvPr>
          <p:cNvSpPr txBox="1"/>
          <p:nvPr/>
        </p:nvSpPr>
        <p:spPr>
          <a:xfrm rot="20446454">
            <a:off x="9978245" y="291809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작동여부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A830FD-CD65-4A85-A044-C09CCBF3264D}"/>
              </a:ext>
            </a:extLst>
          </p:cNvPr>
          <p:cNvSpPr txBox="1"/>
          <p:nvPr/>
        </p:nvSpPr>
        <p:spPr>
          <a:xfrm>
            <a:off x="2509531" y="40431624"/>
            <a:ext cx="127476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체온조절장치는 작동여부를 스마트폰 앱에 </a:t>
            </a:r>
            <a:endParaRPr lang="en-US" altLang="ko-KR" sz="5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300"/>
              </a:spcBef>
            </a:pPr>
            <a:r>
              <a:rPr lang="ko-KR" altLang="en-US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전달한다</a:t>
            </a:r>
            <a:r>
              <a:rPr lang="en-US" altLang="ko-KR" sz="5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94BA3A6-7286-4854-99CF-F2DAB65C5A87}"/>
              </a:ext>
            </a:extLst>
          </p:cNvPr>
          <p:cNvSpPr/>
          <p:nvPr/>
        </p:nvSpPr>
        <p:spPr>
          <a:xfrm>
            <a:off x="1812124" y="4060624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4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9A50EB81-E54F-4C75-BE1F-372717A3BEC6}"/>
              </a:ext>
            </a:extLst>
          </p:cNvPr>
          <p:cNvCxnSpPr>
            <a:cxnSpLocks/>
          </p:cNvCxnSpPr>
          <p:nvPr/>
        </p:nvCxnSpPr>
        <p:spPr>
          <a:xfrm rot="1153546" flipH="1">
            <a:off x="9235572" y="31312019"/>
            <a:ext cx="2675860" cy="1"/>
          </a:xfrm>
          <a:prstGeom prst="straightConnector1">
            <a:avLst/>
          </a:prstGeom>
          <a:ln w="139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94C3E55-1ED4-4D24-821B-1A54DC65F25A}"/>
              </a:ext>
            </a:extLst>
          </p:cNvPr>
          <p:cNvSpPr txBox="1"/>
          <p:nvPr/>
        </p:nvSpPr>
        <p:spPr>
          <a:xfrm rot="1153546" flipH="1">
            <a:off x="9860512" y="30492384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켜기〮끄기</a:t>
            </a: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F4A010B-E99B-45D5-AE86-89CE1B16AE83}"/>
              </a:ext>
            </a:extLst>
          </p:cNvPr>
          <p:cNvSpPr/>
          <p:nvPr/>
        </p:nvSpPr>
        <p:spPr>
          <a:xfrm rot="1153546" flipH="1">
            <a:off x="10355611" y="3107436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64090EB5-45B4-400B-9E4D-F756C8F07E1A}"/>
              </a:ext>
            </a:extLst>
          </p:cNvPr>
          <p:cNvCxnSpPr>
            <a:cxnSpLocks/>
          </p:cNvCxnSpPr>
          <p:nvPr/>
        </p:nvCxnSpPr>
        <p:spPr>
          <a:xfrm rot="1153546">
            <a:off x="9229736" y="31899331"/>
            <a:ext cx="2520000" cy="0"/>
          </a:xfrm>
          <a:prstGeom prst="straightConnector1">
            <a:avLst/>
          </a:prstGeom>
          <a:ln w="139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9AE675B-37D9-4023-817C-DD3C5D719165}"/>
              </a:ext>
            </a:extLst>
          </p:cNvPr>
          <p:cNvSpPr/>
          <p:nvPr/>
        </p:nvSpPr>
        <p:spPr>
          <a:xfrm rot="1153546" flipH="1">
            <a:off x="10154547" y="3165090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4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566AC7C-C4AC-4D2F-9BB9-3B3661220760}"/>
              </a:ext>
            </a:extLst>
          </p:cNvPr>
          <p:cNvSpPr txBox="1"/>
          <p:nvPr/>
        </p:nvSpPr>
        <p:spPr>
          <a:xfrm rot="1153546" flipH="1">
            <a:off x="9478324" y="322927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작동여부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37C8B03-9EAA-4106-9346-5AEE2B575A62}"/>
              </a:ext>
            </a:extLst>
          </p:cNvPr>
          <p:cNvSpPr txBox="1"/>
          <p:nvPr/>
        </p:nvSpPr>
        <p:spPr>
          <a:xfrm>
            <a:off x="1554904" y="3103574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체온측정장치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F32D26-B82F-485C-A905-67A47E4F7912}"/>
              </a:ext>
            </a:extLst>
          </p:cNvPr>
          <p:cNvSpPr txBox="1"/>
          <p:nvPr/>
        </p:nvSpPr>
        <p:spPr>
          <a:xfrm>
            <a:off x="7057009" y="313150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스마트폰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9326120-D522-426E-A5B9-A5E0A6B63D7F}"/>
              </a:ext>
            </a:extLst>
          </p:cNvPr>
          <p:cNvSpPr txBox="1"/>
          <p:nvPr/>
        </p:nvSpPr>
        <p:spPr>
          <a:xfrm>
            <a:off x="11783509" y="294333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체온조절장치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ADFAC4-5A44-40CE-9D78-915E98F035F3}"/>
              </a:ext>
            </a:extLst>
          </p:cNvPr>
          <p:cNvSpPr txBox="1"/>
          <p:nvPr/>
        </p:nvSpPr>
        <p:spPr>
          <a:xfrm>
            <a:off x="11783509" y="33504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체온조절장치</a:t>
            </a:r>
            <a:endParaRPr lang="ko-KR" altLang="en-US" sz="3600" b="1" dirty="0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3ACA28-543D-4FF7-B761-8830B54BC6DF}"/>
              </a:ext>
            </a:extLst>
          </p:cNvPr>
          <p:cNvGrpSpPr/>
          <p:nvPr/>
        </p:nvGrpSpPr>
        <p:grpSpPr>
          <a:xfrm>
            <a:off x="17366364" y="34445275"/>
            <a:ext cx="13540924" cy="1583980"/>
            <a:chOff x="1444577" y="23817116"/>
            <a:chExt cx="13540924" cy="1583980"/>
          </a:xfrm>
        </p:grpSpPr>
        <p:sp>
          <p:nvSpPr>
            <p:cNvPr id="192" name="사각형: 둥근 대각선 방향 모서리 191">
              <a:extLst>
                <a:ext uri="{FF2B5EF4-FFF2-40B4-BE49-F238E27FC236}">
                  <a16:creationId xmlns:a16="http://schemas.microsoft.com/office/drawing/2014/main" id="{F8B919AA-25E0-4C1C-A8A8-E52BDA3C36CE}"/>
                </a:ext>
              </a:extLst>
            </p:cNvPr>
            <p:cNvSpPr/>
            <p:nvPr/>
          </p:nvSpPr>
          <p:spPr>
            <a:xfrm flipH="1">
              <a:off x="1596977" y="239695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endPara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3" name="사각형: 둥근 대각선 방향 모서리 192">
              <a:extLst>
                <a:ext uri="{FF2B5EF4-FFF2-40B4-BE49-F238E27FC236}">
                  <a16:creationId xmlns:a16="http://schemas.microsoft.com/office/drawing/2014/main" id="{36522C09-9CA8-496A-B328-8344A5B02886}"/>
                </a:ext>
              </a:extLst>
            </p:cNvPr>
            <p:cNvSpPr/>
            <p:nvPr/>
          </p:nvSpPr>
          <p:spPr>
            <a:xfrm flipH="1">
              <a:off x="1444577" y="23817116"/>
              <a:ext cx="13388524" cy="1431580"/>
            </a:xfrm>
            <a:prstGeom prst="round2DiagRect">
              <a:avLst>
                <a:gd name="adj1" fmla="val 16667"/>
                <a:gd name="adj2" fmla="val 36693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ko-KR" altLang="en-US" sz="66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기대효과</a:t>
              </a:r>
              <a:endPara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FEB6982-0BA0-4E8B-B686-269D5EC791A4}"/>
              </a:ext>
            </a:extLst>
          </p:cNvPr>
          <p:cNvSpPr/>
          <p:nvPr/>
        </p:nvSpPr>
        <p:spPr>
          <a:xfrm>
            <a:off x="17829268" y="30646243"/>
            <a:ext cx="497639" cy="4976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C303DB1-2241-4A72-AF25-AFBDD9993ED4}"/>
              </a:ext>
            </a:extLst>
          </p:cNvPr>
          <p:cNvSpPr txBox="1"/>
          <p:nvPr/>
        </p:nvSpPr>
        <p:spPr>
          <a:xfrm>
            <a:off x="20013428" y="30523347"/>
            <a:ext cx="9130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b="1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리액트 네이티브 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(React-Native)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1156B8-430B-4C72-B72F-50203F3BEBB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" r="77206"/>
          <a:stretch/>
        </p:blipFill>
        <p:spPr>
          <a:xfrm>
            <a:off x="18564568" y="30056411"/>
            <a:ext cx="1458542" cy="1779053"/>
          </a:xfrm>
          <a:prstGeom prst="rect">
            <a:avLst/>
          </a:prstGeom>
        </p:spPr>
      </p:pic>
      <p:sp>
        <p:nvSpPr>
          <p:cNvPr id="195" name="타원 194">
            <a:extLst>
              <a:ext uri="{FF2B5EF4-FFF2-40B4-BE49-F238E27FC236}">
                <a16:creationId xmlns:a16="http://schemas.microsoft.com/office/drawing/2014/main" id="{32F40F7B-DB71-4F31-B07B-CA2F02CF7633}"/>
              </a:ext>
            </a:extLst>
          </p:cNvPr>
          <p:cNvSpPr/>
          <p:nvPr/>
        </p:nvSpPr>
        <p:spPr>
          <a:xfrm>
            <a:off x="17858765" y="32478557"/>
            <a:ext cx="497639" cy="4976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ED978DB-DF98-4AB8-9CDB-3E5E4E2D38A1}"/>
              </a:ext>
            </a:extLst>
          </p:cNvPr>
          <p:cNvSpPr txBox="1"/>
          <p:nvPr/>
        </p:nvSpPr>
        <p:spPr>
          <a:xfrm>
            <a:off x="20013428" y="31925497"/>
            <a:ext cx="123035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b="1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블루투스 시리얼 오픈소스</a:t>
            </a:r>
            <a:endParaRPr lang="en-US" altLang="ko-KR" sz="5000" b="1" spc="-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>
              <a:spcBef>
                <a:spcPts val="600"/>
              </a:spcBef>
            </a:pP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(react-native-</a:t>
            </a:r>
            <a:r>
              <a:rPr lang="en-US" altLang="ko-KR" sz="5000" spc="-1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bluetooth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-serial)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C66FB6-EB18-4289-8048-02C588D60AE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6" r="23105"/>
          <a:stretch/>
        </p:blipFill>
        <p:spPr>
          <a:xfrm>
            <a:off x="18674296" y="31952655"/>
            <a:ext cx="1163816" cy="1136348"/>
          </a:xfrm>
          <a:prstGeom prst="rect">
            <a:avLst/>
          </a:prstGeom>
        </p:spPr>
      </p:pic>
      <p:sp>
        <p:nvSpPr>
          <p:cNvPr id="197" name="타원 196">
            <a:extLst>
              <a:ext uri="{FF2B5EF4-FFF2-40B4-BE49-F238E27FC236}">
                <a16:creationId xmlns:a16="http://schemas.microsoft.com/office/drawing/2014/main" id="{4155214D-AB07-42BB-9D88-38E8EBD3D033}"/>
              </a:ext>
            </a:extLst>
          </p:cNvPr>
          <p:cNvSpPr/>
          <p:nvPr/>
        </p:nvSpPr>
        <p:spPr>
          <a:xfrm>
            <a:off x="17829268" y="36676105"/>
            <a:ext cx="497639" cy="4976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C57B741-706A-4344-9739-262B4E4E0FD2}"/>
              </a:ext>
            </a:extLst>
          </p:cNvPr>
          <p:cNvSpPr txBox="1"/>
          <p:nvPr/>
        </p:nvSpPr>
        <p:spPr>
          <a:xfrm>
            <a:off x="18446264" y="36524286"/>
            <a:ext cx="12508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유아의 이상적인 체온변화를 빠르게 파악할 수 있다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0BBD59A8-CE93-40DE-91DF-09907AFE7EB9}"/>
              </a:ext>
            </a:extLst>
          </p:cNvPr>
          <p:cNvSpPr/>
          <p:nvPr/>
        </p:nvSpPr>
        <p:spPr>
          <a:xfrm>
            <a:off x="17829268" y="38577119"/>
            <a:ext cx="497639" cy="4976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25BD30-3487-4C0F-9FAD-3C43BEAAAA0F}"/>
              </a:ext>
            </a:extLst>
          </p:cNvPr>
          <p:cNvSpPr txBox="1"/>
          <p:nvPr/>
        </p:nvSpPr>
        <p:spPr>
          <a:xfrm>
            <a:off x="18446264" y="38425300"/>
            <a:ext cx="12508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선풍기와 같은 체온조절장치를 통해 아이의 체온조절에 도움을 줄 수 있다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BE29B96-9F87-42A9-B942-74C00BC494BF}"/>
              </a:ext>
            </a:extLst>
          </p:cNvPr>
          <p:cNvSpPr/>
          <p:nvPr/>
        </p:nvSpPr>
        <p:spPr>
          <a:xfrm>
            <a:off x="17829268" y="40453544"/>
            <a:ext cx="497639" cy="4976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E51B1A0-5D65-405E-84B9-0A32A5D32F4D}"/>
              </a:ext>
            </a:extLst>
          </p:cNvPr>
          <p:cNvSpPr txBox="1"/>
          <p:nvPr/>
        </p:nvSpPr>
        <p:spPr>
          <a:xfrm>
            <a:off x="18446264" y="40301725"/>
            <a:ext cx="12508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ko-KR" altLang="en-US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 걱정에 쉽게 잠들지 못하는 부모의 시름을 덜어줄 수 있다</a:t>
            </a:r>
            <a:r>
              <a:rPr lang="en-US" altLang="ko-KR" sz="5000" spc="-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256</Words>
  <Application>Microsoft Office PowerPoint</Application>
  <PresentationFormat>사용자 지정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배달의민족 주아</vt:lpstr>
      <vt:lpstr>Arial</vt:lpstr>
      <vt:lpstr>맑은 고딕 Semilight</vt:lpstr>
      <vt:lpstr>맑은 고딕</vt:lpstr>
      <vt:lpstr>배달의민족 도현</vt:lpstr>
      <vt:lpstr>굴림</vt:lpstr>
      <vt:lpstr>Office 테마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이상현</cp:lastModifiedBy>
  <cp:revision>90</cp:revision>
  <dcterms:created xsi:type="dcterms:W3CDTF">2011-09-18T21:06:57Z</dcterms:created>
  <dcterms:modified xsi:type="dcterms:W3CDTF">2018-10-02T07:56:13Z</dcterms:modified>
</cp:coreProperties>
</file>