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091" autoAdjust="0"/>
    <p:restoredTop sz="96716" autoAdjust="0"/>
  </p:normalViewPr>
  <p:slideViewPr>
    <p:cSldViewPr>
      <p:cViewPr varScale="1">
        <p:scale>
          <a:sx n="93" d="100"/>
          <a:sy n="93" d="100"/>
        </p:scale>
        <p:origin x="-13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D67D4A-AF37-40D6-9B9C-2B94B7EA686F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DDCAE6-F5D2-48E5-8F42-DB98F653A3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939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9350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81797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47284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6356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53107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225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3424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178741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292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27698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42549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8578B-3079-423B-8684-6C2F1549EDF9}" type="datetimeFigureOut">
              <a:rPr lang="ko-KR" altLang="en-US" smtClean="0"/>
              <a:pPr/>
              <a:t>2019-04-01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C95BD-5257-43AC-8FFE-8DBA49E0FC2C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279896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ikim@imguru.co.k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3553E0-51E3-48BE-B91E-103D20CB6521}"/>
              </a:ext>
            </a:extLst>
          </p:cNvPr>
          <p:cNvSpPr txBox="1"/>
          <p:nvPr/>
        </p:nvSpPr>
        <p:spPr>
          <a:xfrm>
            <a:off x="467544" y="260648"/>
            <a:ext cx="65085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>
                <a:latin typeface="Consolas" pitchFamily="49" charset="0"/>
                <a:cs typeface="Consolas" pitchFamily="49" charset="0"/>
              </a:rPr>
              <a:t>강사명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</a:t>
            </a:r>
            <a:r>
              <a:rPr lang="ko-KR" altLang="en-US" dirty="0">
                <a:latin typeface="Consolas" pitchFamily="49" charset="0"/>
                <a:cs typeface="Consolas" pitchFamily="49" charset="0"/>
              </a:rPr>
              <a:t>김정인 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Email : </a:t>
            </a:r>
            <a:r>
              <a:rPr lang="en-US" altLang="ko-KR" dirty="0">
                <a:latin typeface="Consolas" pitchFamily="49" charset="0"/>
                <a:cs typeface="Consolas" pitchFamily="49" charset="0"/>
                <a:hlinkClick r:id="rId2"/>
              </a:rPr>
              <a:t>jikim@imguru.co.kr</a:t>
            </a:r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수업환경 </a:t>
            </a:r>
            <a:r>
              <a:rPr lang="en-US" altLang="ko-KR">
                <a:latin typeface="Consolas" pitchFamily="49" charset="0"/>
                <a:cs typeface="Consolas" pitchFamily="49" charset="0"/>
              </a:rPr>
              <a:t>: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raspberry pi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보드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putty, </a:t>
            </a:r>
            <a:r>
              <a:rPr lang="en-US" altLang="ko-KR" dirty="0" err="1">
                <a:latin typeface="Consolas" pitchFamily="49" charset="0"/>
                <a:cs typeface="Consolas" pitchFamily="49" charset="0"/>
              </a:rPr>
              <a:t>filezilla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(ftp)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강의자료 </a:t>
            </a:r>
            <a:r>
              <a:rPr lang="en-US" altLang="ko-KR" dirty="0">
                <a:latin typeface="Consolas" pitchFamily="49" charset="0"/>
                <a:cs typeface="Consolas" pitchFamily="49" charset="0"/>
              </a:rPr>
              <a:t>: 01_day.pptx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  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+ (-3) =&gt; 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9145" y="234888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320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8725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1313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95369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99425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0348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0753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79145" y="306896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8320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8725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1313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95369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99425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0348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0753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081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1561" y="3789040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79145" y="386104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38320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8725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91313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895369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99425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0348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0753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136" y="350100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(-1)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6216" y="3212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9625" y="24928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9625" y="314096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-3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625" y="40050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673" y="1412776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부호와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보수 절대값 방식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0152" y="260648"/>
            <a:ext cx="3752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n-1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보수 연산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중국 수학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5-3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9 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 + 3;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5+6 =&gt; 1   +  1  =&gt; 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carry  sum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557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28967" y="450912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carry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407537" y="455351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1943" y="46079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>
            <a:off x="60423" y="5256068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/>
          <p:cNvSpPr/>
          <p:nvPr/>
        </p:nvSpPr>
        <p:spPr>
          <a:xfrm>
            <a:off x="888007" y="532807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92063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96119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400175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904231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08287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12343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16399" y="53280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8487" y="54720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+ (-3) =&gt; 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9145" y="234888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320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8725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1313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95369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99425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0348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0753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79145" y="306896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8320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8725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1313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95369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99425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0348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0753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528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1561" y="3789040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79145" y="386104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38320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8725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91313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895369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99425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0348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0753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9625" y="249289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9625" y="314096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625" y="40050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-127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673" y="1412776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부호와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보수 절대값 방식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0152" y="260648"/>
            <a:ext cx="3752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n-1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보수 연산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중국 수학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5-3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9 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 + 3;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5+6 =&gt; 1   +  1  =&gt; 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carry  sum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1836" y="458112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5892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9948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94004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98060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02116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6172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10228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2316" y="47251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365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+ (-3) =&gt; 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9145" y="234888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320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8725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1313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95369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99425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0348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0753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79145" y="306896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8320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8725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1313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95369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99425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0348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0753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3081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1561" y="3789040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79145" y="386104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38320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8725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91313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895369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99425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0348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0753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796136" y="350100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(-1)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516216" y="3212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9625" y="249289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9625" y="314096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-3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625" y="400506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673" y="1412776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부호와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보수 절대값 방식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0152" y="260648"/>
            <a:ext cx="375295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n 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보수 연산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중국 수학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5-3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10 =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x + 3;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5+7 =&gt; 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2  =&gt; 2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altLang="ko-KR" sz="240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carry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sum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9557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-128967" y="4509120"/>
            <a:ext cx="1034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carry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+ (-3) =&gt; 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79145" y="234888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8320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88725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391313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895369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399425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03481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07537" y="23488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79145" y="306896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38320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88725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91313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895369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399425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03481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07537" y="306896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23528" y="314096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51561" y="3789040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879145" y="386104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38320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88725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391313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895369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399425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03481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07537" y="386104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199625" y="249289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9625" y="3140968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+127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99625" y="40050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-128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29673" y="1412776"/>
            <a:ext cx="4419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부호와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보수 절대값 방식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881836" y="458112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5892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889948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2394004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2898060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402116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906172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10228" y="458112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202316" y="4725144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-1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23528" y="436510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대한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보수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141277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11760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15816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19872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23928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0072" y="15567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93405" y="314096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7461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1517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05573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09629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3685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17741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21797" y="314096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4520439" y="2060848"/>
            <a:ext cx="288032" cy="1080632"/>
            <a:chOff x="5364088" y="1852528"/>
            <a:chExt cx="288032" cy="1080632"/>
          </a:xfrm>
        </p:grpSpPr>
        <p:sp>
          <p:nvSpPr>
            <p:cNvPr id="51" name="이등변 삼각형 50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3" name="직선 연결선 52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3989749" y="2060848"/>
            <a:ext cx="288032" cy="1080632"/>
            <a:chOff x="5364088" y="1852528"/>
            <a:chExt cx="288032" cy="1080632"/>
          </a:xfrm>
        </p:grpSpPr>
        <p:sp>
          <p:nvSpPr>
            <p:cNvPr id="56" name="이등변 삼각형 55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8" name="직선 연결선 57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3485693" y="2060848"/>
            <a:ext cx="288032" cy="1080632"/>
            <a:chOff x="5364088" y="1852528"/>
            <a:chExt cx="288032" cy="1080632"/>
          </a:xfrm>
        </p:grpSpPr>
        <p:sp>
          <p:nvSpPr>
            <p:cNvPr id="61" name="이등변 삼각형 60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3" name="직선 연결선 62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2981637" y="2060848"/>
            <a:ext cx="288032" cy="1080632"/>
            <a:chOff x="5364088" y="1852528"/>
            <a:chExt cx="288032" cy="1080632"/>
          </a:xfrm>
        </p:grpSpPr>
        <p:sp>
          <p:nvSpPr>
            <p:cNvPr id="66" name="이등변 삼각형 65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8" name="직선 연결선 67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그룹 69"/>
          <p:cNvGrpSpPr/>
          <p:nvPr/>
        </p:nvGrpSpPr>
        <p:grpSpPr>
          <a:xfrm>
            <a:off x="2477581" y="2060848"/>
            <a:ext cx="288032" cy="1080632"/>
            <a:chOff x="5364088" y="1852528"/>
            <a:chExt cx="288032" cy="1080632"/>
          </a:xfrm>
        </p:grpSpPr>
        <p:sp>
          <p:nvSpPr>
            <p:cNvPr id="71" name="이등변 삼각형 70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973525" y="2060848"/>
            <a:ext cx="288032" cy="1080632"/>
            <a:chOff x="5364088" y="1852528"/>
            <a:chExt cx="288032" cy="1080632"/>
          </a:xfrm>
        </p:grpSpPr>
        <p:sp>
          <p:nvSpPr>
            <p:cNvPr id="77" name="이등변 삼각형 76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469469" y="2060848"/>
            <a:ext cx="288032" cy="1080632"/>
            <a:chOff x="5364088" y="1852528"/>
            <a:chExt cx="288032" cy="1080632"/>
          </a:xfrm>
        </p:grpSpPr>
        <p:sp>
          <p:nvSpPr>
            <p:cNvPr id="82" name="이등변 삼각형 81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>
            <a:off x="965413" y="2060848"/>
            <a:ext cx="288032" cy="1080632"/>
            <a:chOff x="5364088" y="1852528"/>
            <a:chExt cx="288032" cy="1080632"/>
          </a:xfrm>
        </p:grpSpPr>
        <p:sp>
          <p:nvSpPr>
            <p:cNvPr id="104" name="이등변 삼각형 103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TextBox 107"/>
          <p:cNvSpPr txBox="1"/>
          <p:nvPr/>
        </p:nvSpPr>
        <p:spPr>
          <a:xfrm>
            <a:off x="251520" y="41490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899592" y="393305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0" name="직사각형 109"/>
          <p:cNvSpPr/>
          <p:nvPr/>
        </p:nvSpPr>
        <p:spPr>
          <a:xfrm>
            <a:off x="1403648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07704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2411760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2915816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3419872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5" name="직사각형 114"/>
          <p:cNvSpPr/>
          <p:nvPr/>
        </p:nvSpPr>
        <p:spPr>
          <a:xfrm>
            <a:off x="3923928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4427984" y="39330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899592" y="4725144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1403648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907704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2411760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915816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" name="직사각형 121"/>
          <p:cNvSpPr/>
          <p:nvPr/>
        </p:nvSpPr>
        <p:spPr>
          <a:xfrm>
            <a:off x="3419872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3" name="직사각형 122"/>
          <p:cNvSpPr/>
          <p:nvPr/>
        </p:nvSpPr>
        <p:spPr>
          <a:xfrm>
            <a:off x="3923928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4" name="직사각형 123"/>
          <p:cNvSpPr/>
          <p:nvPr/>
        </p:nvSpPr>
        <p:spPr>
          <a:xfrm>
            <a:off x="4427984" y="472514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6" name="직선 연결선 125"/>
          <p:cNvCxnSpPr/>
          <p:nvPr/>
        </p:nvCxnSpPr>
        <p:spPr>
          <a:xfrm>
            <a:off x="179512" y="4653136"/>
            <a:ext cx="511256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880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8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대한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의 보수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899592" y="1844824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03648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07704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11760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15816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19872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23928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27984" y="184482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220072" y="1988840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93405" y="3573016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1397461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1901517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05573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2909629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413685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917741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421797" y="357301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4" name="직선 연결선 53"/>
          <p:cNvCxnSpPr>
            <a:stCxn id="26" idx="2"/>
          </p:cNvCxnSpPr>
          <p:nvPr/>
        </p:nvCxnSpPr>
        <p:spPr>
          <a:xfrm rot="5400000">
            <a:off x="4136357" y="3029873"/>
            <a:ext cx="1080632" cy="66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>
            <a:endCxn id="48" idx="0"/>
          </p:cNvCxnSpPr>
          <p:nvPr/>
        </p:nvCxnSpPr>
        <p:spPr>
          <a:xfrm rot="5400000">
            <a:off x="3632803" y="3029863"/>
            <a:ext cx="1080120" cy="6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/>
          <p:cNvCxnSpPr>
            <a:stCxn id="24" idx="2"/>
            <a:endCxn id="47" idx="0"/>
          </p:cNvCxnSpPr>
          <p:nvPr/>
        </p:nvCxnSpPr>
        <p:spPr>
          <a:xfrm rot="5400000">
            <a:off x="3128747" y="3029863"/>
            <a:ext cx="1080120" cy="6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69"/>
          <p:cNvGrpSpPr/>
          <p:nvPr/>
        </p:nvGrpSpPr>
        <p:grpSpPr>
          <a:xfrm>
            <a:off x="2477581" y="2492896"/>
            <a:ext cx="288032" cy="1080632"/>
            <a:chOff x="5364088" y="1852528"/>
            <a:chExt cx="288032" cy="1080632"/>
          </a:xfrm>
        </p:grpSpPr>
        <p:sp>
          <p:nvSpPr>
            <p:cNvPr id="71" name="이등변 삼각형 70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3" name="직선 연결선 72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75"/>
          <p:cNvGrpSpPr/>
          <p:nvPr/>
        </p:nvGrpSpPr>
        <p:grpSpPr>
          <a:xfrm>
            <a:off x="1973525" y="2492896"/>
            <a:ext cx="288032" cy="1080632"/>
            <a:chOff x="5364088" y="1852528"/>
            <a:chExt cx="288032" cy="1080632"/>
          </a:xfrm>
        </p:grpSpPr>
        <p:sp>
          <p:nvSpPr>
            <p:cNvPr id="77" name="이등변 삼각형 76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9" name="직선 연결선 78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그룹 80"/>
          <p:cNvGrpSpPr/>
          <p:nvPr/>
        </p:nvGrpSpPr>
        <p:grpSpPr>
          <a:xfrm>
            <a:off x="1469469" y="2492896"/>
            <a:ext cx="288032" cy="1080632"/>
            <a:chOff x="5364088" y="1852528"/>
            <a:chExt cx="288032" cy="1080632"/>
          </a:xfrm>
        </p:grpSpPr>
        <p:sp>
          <p:nvSpPr>
            <p:cNvPr id="82" name="이등변 삼각형 81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타원 82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1" name="직선 연결선 100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2"/>
          <p:cNvGrpSpPr/>
          <p:nvPr/>
        </p:nvGrpSpPr>
        <p:grpSpPr>
          <a:xfrm>
            <a:off x="965413" y="2492896"/>
            <a:ext cx="288032" cy="1080632"/>
            <a:chOff x="5364088" y="1852528"/>
            <a:chExt cx="288032" cy="1080632"/>
          </a:xfrm>
        </p:grpSpPr>
        <p:sp>
          <p:nvSpPr>
            <p:cNvPr id="104" name="이등변 삼각형 103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06" name="직선 연결선 105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오른쪽 화살표 80"/>
          <p:cNvSpPr/>
          <p:nvPr/>
        </p:nvSpPr>
        <p:spPr>
          <a:xfrm flipH="1">
            <a:off x="3131840" y="1412776"/>
            <a:ext cx="1728192" cy="360040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 rot="5400000">
            <a:off x="2640247" y="3028879"/>
            <a:ext cx="1080120" cy="61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9D20BF60-0CD3-4F50-B2B7-EE9DA7959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412421"/>
            <a:ext cx="8110537" cy="2862262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char buff[100];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ret;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while( ret = 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buff, 1, 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buff , stdin) ) 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fwrite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buff, 1, ret , </a:t>
            </a:r>
            <a:r>
              <a:rPr lang="en-US" altLang="ko-KR" sz="180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);                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1" name="TextBox 9">
            <a:extLst>
              <a:ext uri="{FF2B5EF4-FFF2-40B4-BE49-F238E27FC236}">
                <a16:creationId xmlns:a16="http://schemas.microsoft.com/office/drawing/2014/main" xmlns="" xmlns:lc="http://schemas.openxmlformats.org/drawingml/2006/lockedCanvas" id="{01DDD65F-574B-46C4-8D1C-8586753FAE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0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file_4.c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23528" y="3429000"/>
            <a:ext cx="32111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# stty -a</a:t>
            </a:r>
          </a:p>
          <a:p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ctrl+d =&gt; EOF </a:t>
            </a:r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의 입력 </a:t>
            </a:r>
            <a:endParaRPr lang="ko-KR" altLang="en-US" sz="20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341311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0xfffc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1111 1111 1111 1100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            100</a:t>
            </a:r>
          </a:p>
          <a:p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-4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313180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file_1</a:t>
            </a:r>
            <a:r>
              <a:rPr lang="en-US" altLang="ko-KR" sz="2000" b="1" smtClean="0">
                <a:latin typeface="Consolas" panose="020B0609020204030204" pitchFamily="49" charset="0"/>
              </a:rPr>
              <a:t>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620688"/>
            <a:ext cx="54521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FILE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fp = fopen("file_1.c", "r");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987824" y="3212976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0x22008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768" y="321297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308304" y="306896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308304" y="3501008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308304" y="3933056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stCxn id="4" idx="3"/>
            <a:endCxn id="8" idx="1"/>
          </p:cNvCxnSpPr>
          <p:nvPr/>
        </p:nvCxnSpPr>
        <p:spPr>
          <a:xfrm flipV="1">
            <a:off x="4283968" y="3284984"/>
            <a:ext cx="3024336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076056" y="306896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_IO_read_ptr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350100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_IO_read_end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32040" y="393305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_IO_read_base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52320" y="256490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313180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file_1</a:t>
            </a:r>
            <a:r>
              <a:rPr lang="en-US" altLang="ko-KR" sz="2000" b="1" smtClean="0">
                <a:latin typeface="Consolas" panose="020B0609020204030204" pitchFamily="49" charset="0"/>
              </a:rPr>
              <a:t>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3528" y="620688"/>
            <a:ext cx="54521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{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FILE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*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fp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int ch;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fp = fopen("file_1.c", "r");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  ch = fgetc( fp 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 return 0;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555776" y="3573016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0x22008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51720" y="3573016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fp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876256" y="3429000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0x22171</a:t>
            </a:r>
            <a:endParaRPr lang="en-US" altLang="ko-KR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876256" y="3861048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0x22206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876256" y="4293096"/>
            <a:ext cx="129614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0x22170</a:t>
            </a:r>
            <a:endParaRPr lang="en-US" altLang="ko-KR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>
            <a:stCxn id="4" idx="3"/>
            <a:endCxn id="8" idx="1"/>
          </p:cNvCxnSpPr>
          <p:nvPr/>
        </p:nvCxnSpPr>
        <p:spPr>
          <a:xfrm flipV="1">
            <a:off x="3851920" y="3645024"/>
            <a:ext cx="3024336" cy="1440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644008" y="3429000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_IO_read_ptr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72000" y="3861048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_IO_read_end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9992" y="4293096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_IO_read_base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292494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987824" y="5517232"/>
            <a:ext cx="5904656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"#include ....                  return 0;}\n"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9" name="직선 화살표 연결선 18"/>
          <p:cNvCxnSpPr>
            <a:stCxn id="10" idx="3"/>
          </p:cNvCxnSpPr>
          <p:nvPr/>
        </p:nvCxnSpPr>
        <p:spPr>
          <a:xfrm flipH="1">
            <a:off x="3275856" y="4509120"/>
            <a:ext cx="4896544" cy="108012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rot="10800000" flipV="1">
            <a:off x="3491880" y="3645024"/>
            <a:ext cx="4752528" cy="194421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9" idx="3"/>
          </p:cNvCxnSpPr>
          <p:nvPr/>
        </p:nvCxnSpPr>
        <p:spPr>
          <a:xfrm>
            <a:off x="8172400" y="4077072"/>
            <a:ext cx="504056" cy="158417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555776" y="50131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0x22170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067944" y="5949280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library buffer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3553E0-51E3-48BE-B91E-103D20CB6521}"/>
              </a:ext>
            </a:extLst>
          </p:cNvPr>
          <p:cNvSpPr txBox="1"/>
          <p:nvPr/>
        </p:nvSpPr>
        <p:spPr>
          <a:xfrm>
            <a:off x="467544" y="260648"/>
            <a:ext cx="3095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smtClean="0">
                <a:latin typeface="Consolas" pitchFamily="49" charset="0"/>
                <a:cs typeface="Consolas" pitchFamily="49" charset="0"/>
              </a:rPr>
              <a:t>강사 </a:t>
            </a:r>
            <a:r>
              <a:rPr lang="en-US" altLang="ko-KR" sz="2000" smtClean="0">
                <a:latin typeface="Consolas" pitchFamily="49" charset="0"/>
                <a:cs typeface="Consolas" pitchFamily="49" charset="0"/>
              </a:rPr>
              <a:t>PC : 192.168.0.3</a:t>
            </a:r>
            <a:endParaRPr lang="en-US" altLang="ko-KR" sz="2000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 dirty="0">
                <a:latin typeface="Consolas" pitchFamily="49" charset="0"/>
                <a:cs typeface="Consolas" pitchFamily="49" charset="0"/>
              </a:rPr>
              <a:t>  </a:t>
            </a:r>
            <a:endParaRPr lang="ko-KR" altLang="en-US" sz="20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46450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A7ADDC98-0EBA-4B0C-A4C2-40169A91C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9375" y="1252537"/>
            <a:ext cx="322421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scanf("%d", &amp;data);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printf("hello\n");</a:t>
            </a: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fprintf(stderr,"err\n");</a:t>
            </a:r>
            <a:endParaRPr lang="en-US" altLang="ko-KR">
              <a:solidFill>
                <a:srgbClr val="000000"/>
              </a:solidFill>
              <a:ea typeface="굴림" panose="020B0600000101010101" pitchFamily="50" charset="-127"/>
            </a:endParaRPr>
          </a:p>
          <a:p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8C104C0-27B5-4AE9-ACFC-04F839D8B9F2}"/>
              </a:ext>
            </a:extLst>
          </p:cNvPr>
          <p:cNvSpPr/>
          <p:nvPr/>
        </p:nvSpPr>
        <p:spPr>
          <a:xfrm>
            <a:off x="2360613" y="3305175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E3E85948-F391-428B-8116-8869D304D59C}"/>
              </a:ext>
            </a:extLst>
          </p:cNvPr>
          <p:cNvSpPr/>
          <p:nvPr/>
        </p:nvSpPr>
        <p:spPr>
          <a:xfrm>
            <a:off x="2360613" y="4224338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xmlns:lc="http://schemas.openxmlformats.org/drawingml/2006/lockedCanvas" id="{E55717A6-8166-4E91-AD02-1849AB43D522}"/>
              </a:ext>
            </a:extLst>
          </p:cNvPr>
          <p:cNvSpPr/>
          <p:nvPr/>
        </p:nvSpPr>
        <p:spPr>
          <a:xfrm>
            <a:off x="2360613" y="4597400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1EDB41-1614-4701-B0D9-4754659F7F8C}"/>
              </a:ext>
            </a:extLst>
          </p:cNvPr>
          <p:cNvSpPr/>
          <p:nvPr/>
        </p:nvSpPr>
        <p:spPr>
          <a:xfrm>
            <a:off x="2360613" y="4970463"/>
            <a:ext cx="1306513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xmlns:lc="http://schemas.openxmlformats.org/drawingml/2006/lockedCanvas" id="{B4BCD664-C60C-4E07-A270-431C5CC81387}"/>
              </a:ext>
            </a:extLst>
          </p:cNvPr>
          <p:cNvSpPr/>
          <p:nvPr/>
        </p:nvSpPr>
        <p:spPr>
          <a:xfrm>
            <a:off x="2360613" y="5341938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E56A53-55C6-4185-87D4-CEA350874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2" y="3875088"/>
            <a:ext cx="8588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_flags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="" xmlns:a16="http://schemas.microsoft.com/office/drawing/2014/main" xmlns:lc="http://schemas.openxmlformats.org/drawingml/2006/lockedCanvas" id="{B313DF97-850D-4916-B297-0FBFB06B8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" y="4233862"/>
            <a:ext cx="15319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_IO_read_ptr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0">
            <a:extLst>
              <a:ext uri="{FF2B5EF4-FFF2-40B4-BE49-F238E27FC236}">
                <a16:creationId xmlns="" xmlns:a16="http://schemas.microsoft.com/office/drawing/2014/main" xmlns:lc="http://schemas.openxmlformats.org/drawingml/2006/lockedCanvas" id="{7C64901D-83D9-47E2-907C-FC18F8260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2" y="4597401"/>
            <a:ext cx="15319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_IO_read_end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CE32D234-FB0E-494D-879A-AD9EE4D93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60938"/>
            <a:ext cx="1644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_IO_read_base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xtBox 12">
            <a:extLst>
              <a:ext uri="{FF2B5EF4-FFF2-40B4-BE49-F238E27FC236}">
                <a16:creationId xmlns="" xmlns:a16="http://schemas.microsoft.com/office/drawing/2014/main" xmlns:lc="http://schemas.openxmlformats.org/drawingml/2006/lockedCanvas" id="{22CF2495-D88F-4588-BBA4-A96C6B234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5326062"/>
            <a:ext cx="9715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_fileno</a:t>
            </a:r>
            <a:endParaRPr lang="ko-KR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0E6C92D4-9C14-4B57-AE94-05CB5D91D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5088" y="2984501"/>
            <a:ext cx="817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stdin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xmlns:lc="http://schemas.openxmlformats.org/drawingml/2006/lockedCanvas" id="{319A2CD5-0C32-4032-9A16-CB7BB67D4C66}"/>
              </a:ext>
            </a:extLst>
          </p:cNvPr>
          <p:cNvSpPr/>
          <p:nvPr/>
        </p:nvSpPr>
        <p:spPr>
          <a:xfrm>
            <a:off x="2360613" y="3857625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17" name="꺾인 연결선 16">
            <a:extLst>
              <a:ext uri="{FF2B5EF4-FFF2-40B4-BE49-F238E27FC236}">
                <a16:creationId xmlns="" xmlns:a16="http://schemas.microsoft.com/office/drawing/2014/main" xmlns:lc="http://schemas.openxmlformats.org/drawingml/2006/lockedCanvas" id="{621E74AA-A06A-45B9-9CAA-27F557316EFD}"/>
              </a:ext>
            </a:extLst>
          </p:cNvPr>
          <p:cNvCxnSpPr>
            <a:stCxn id="5" idx="3"/>
            <a:endCxn id="16" idx="0"/>
          </p:cNvCxnSpPr>
          <p:nvPr/>
        </p:nvCxnSpPr>
        <p:spPr>
          <a:xfrm flipH="1">
            <a:off x="3013075" y="3492501"/>
            <a:ext cx="654050" cy="365125"/>
          </a:xfrm>
          <a:prstGeom prst="bentConnector4">
            <a:avLst>
              <a:gd name="adj1" fmla="val -34996"/>
              <a:gd name="adj2" fmla="val 75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xmlns:lc="http://schemas.openxmlformats.org/drawingml/2006/lockedCanvas" id="{3F154C88-ECC4-486F-9355-46E678FE4F24}"/>
              </a:ext>
            </a:extLst>
          </p:cNvPr>
          <p:cNvSpPr/>
          <p:nvPr/>
        </p:nvSpPr>
        <p:spPr>
          <a:xfrm>
            <a:off x="4146550" y="3305175"/>
            <a:ext cx="1306512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xmlns:lc="http://schemas.openxmlformats.org/drawingml/2006/lockedCanvas" id="{2ABFD3B1-F6C0-41C3-ABFE-D71FD34AA38E}"/>
              </a:ext>
            </a:extLst>
          </p:cNvPr>
          <p:cNvSpPr/>
          <p:nvPr/>
        </p:nvSpPr>
        <p:spPr>
          <a:xfrm>
            <a:off x="4146550" y="4224338"/>
            <a:ext cx="1306512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xmlns:lc="http://schemas.openxmlformats.org/drawingml/2006/lockedCanvas" id="{997DD333-FEBA-47CF-BAF9-6B893C396582}"/>
              </a:ext>
            </a:extLst>
          </p:cNvPr>
          <p:cNvSpPr/>
          <p:nvPr/>
        </p:nvSpPr>
        <p:spPr>
          <a:xfrm>
            <a:off x="4146550" y="4597400"/>
            <a:ext cx="1306512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xmlns:lc="http://schemas.openxmlformats.org/drawingml/2006/lockedCanvas" id="{4EACC443-80B5-403D-BE27-3E58F297480E}"/>
              </a:ext>
            </a:extLst>
          </p:cNvPr>
          <p:cNvSpPr/>
          <p:nvPr/>
        </p:nvSpPr>
        <p:spPr>
          <a:xfrm>
            <a:off x="4146550" y="4970463"/>
            <a:ext cx="1306512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75ACB48-3DDD-4F7A-A62E-559C9DDA9933}"/>
              </a:ext>
            </a:extLst>
          </p:cNvPr>
          <p:cNvSpPr/>
          <p:nvPr/>
        </p:nvSpPr>
        <p:spPr>
          <a:xfrm>
            <a:off x="4146550" y="5341938"/>
            <a:ext cx="1306512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1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802DBC25-D520-4AC2-924E-14752AACE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1025" y="2984501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stdout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xmlns:lc="http://schemas.openxmlformats.org/drawingml/2006/lockedCanvas" id="{4DBFA901-84DA-4B86-9577-6C5FD1F10280}"/>
              </a:ext>
            </a:extLst>
          </p:cNvPr>
          <p:cNvSpPr/>
          <p:nvPr/>
        </p:nvSpPr>
        <p:spPr>
          <a:xfrm>
            <a:off x="4146550" y="3857625"/>
            <a:ext cx="1306512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25" name="꺾인 연결선 34">
            <a:extLst>
              <a:ext uri="{FF2B5EF4-FFF2-40B4-BE49-F238E27FC236}">
                <a16:creationId xmlns="" xmlns:a16="http://schemas.microsoft.com/office/drawing/2014/main" xmlns:lc="http://schemas.openxmlformats.org/drawingml/2006/lockedCanvas" id="{51552BD6-558F-4731-B435-2C4F6E67265C}"/>
              </a:ext>
            </a:extLst>
          </p:cNvPr>
          <p:cNvCxnSpPr>
            <a:stCxn id="18" idx="3"/>
            <a:endCxn id="24" idx="0"/>
          </p:cNvCxnSpPr>
          <p:nvPr/>
        </p:nvCxnSpPr>
        <p:spPr>
          <a:xfrm flipH="1">
            <a:off x="4799012" y="3492501"/>
            <a:ext cx="654050" cy="365125"/>
          </a:xfrm>
          <a:prstGeom prst="bentConnector4">
            <a:avLst>
              <a:gd name="adj1" fmla="val -34996"/>
              <a:gd name="adj2" fmla="val 75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4993E9-5B03-442E-8CFD-62C1AE7391F0}"/>
              </a:ext>
            </a:extLst>
          </p:cNvPr>
          <p:cNvSpPr/>
          <p:nvPr/>
        </p:nvSpPr>
        <p:spPr>
          <a:xfrm>
            <a:off x="5932488" y="3305175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xmlns:lc="http://schemas.openxmlformats.org/drawingml/2006/lockedCanvas" id="{D8980820-3CE6-44C3-A212-F360093483C9}"/>
              </a:ext>
            </a:extLst>
          </p:cNvPr>
          <p:cNvSpPr/>
          <p:nvPr/>
        </p:nvSpPr>
        <p:spPr>
          <a:xfrm>
            <a:off x="5932488" y="4224338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xmlns:lc="http://schemas.openxmlformats.org/drawingml/2006/lockedCanvas" id="{1EFB2E99-2D09-484C-BFC9-A2E02AE0611A}"/>
              </a:ext>
            </a:extLst>
          </p:cNvPr>
          <p:cNvSpPr/>
          <p:nvPr/>
        </p:nvSpPr>
        <p:spPr>
          <a:xfrm>
            <a:off x="5932488" y="4597400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xmlns:lc="http://schemas.openxmlformats.org/drawingml/2006/lockedCanvas" id="{3CA2B1CE-955D-4D4F-A800-E1BFB2C77C2F}"/>
              </a:ext>
            </a:extLst>
          </p:cNvPr>
          <p:cNvSpPr/>
          <p:nvPr/>
        </p:nvSpPr>
        <p:spPr>
          <a:xfrm>
            <a:off x="5932488" y="4970463"/>
            <a:ext cx="1306513" cy="3714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="" xmlns:a16="http://schemas.microsoft.com/office/drawing/2014/main" xmlns:lc="http://schemas.openxmlformats.org/drawingml/2006/lockedCanvas" id="{3D106D31-E324-4B8E-A47B-F41DBBD9C27B}"/>
              </a:ext>
            </a:extLst>
          </p:cNvPr>
          <p:cNvSpPr/>
          <p:nvPr/>
        </p:nvSpPr>
        <p:spPr>
          <a:xfrm>
            <a:off x="5932488" y="5341938"/>
            <a:ext cx="1306513" cy="3730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2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sp>
        <p:nvSpPr>
          <p:cNvPr id="31" name="TextBox 13">
            <a:extLst>
              <a:ext uri="{FF2B5EF4-FFF2-40B4-BE49-F238E27FC236}">
                <a16:creationId xmlns="" xmlns:a16="http://schemas.microsoft.com/office/drawing/2014/main" xmlns:lc="http://schemas.openxmlformats.org/drawingml/2006/lockedCanvas" id="{9B336F2C-C967-40C4-9710-A7C48D6AE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3" y="2984501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stderr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8E8FCC9-0D66-4094-B5D2-1CD27F4F4FA1}"/>
              </a:ext>
            </a:extLst>
          </p:cNvPr>
          <p:cNvSpPr/>
          <p:nvPr/>
        </p:nvSpPr>
        <p:spPr>
          <a:xfrm>
            <a:off x="5932488" y="3857625"/>
            <a:ext cx="1306513" cy="37306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600">
                <a:solidFill>
                  <a:prstClr val="black"/>
                </a:solidFill>
                <a:latin typeface="Consolas" pitchFamily="49" charset="0"/>
              </a:rPr>
              <a:t>0</a:t>
            </a:r>
            <a:endParaRPr lang="ko-KR" altLang="en-US" sz="1600">
              <a:solidFill>
                <a:prstClr val="black"/>
              </a:solidFill>
              <a:latin typeface="Consolas" pitchFamily="49" charset="0"/>
            </a:endParaRPr>
          </a:p>
        </p:txBody>
      </p:sp>
      <p:cxnSp>
        <p:nvCxnSpPr>
          <p:cNvPr id="33" name="꺾인 연결선 42">
            <a:extLst>
              <a:ext uri="{FF2B5EF4-FFF2-40B4-BE49-F238E27FC236}">
                <a16:creationId xmlns="" xmlns:a16="http://schemas.microsoft.com/office/drawing/2014/main" xmlns:lc="http://schemas.openxmlformats.org/drawingml/2006/lockedCanvas" id="{D9FE9ADA-7CDA-4BC2-8772-1D6115908F84}"/>
              </a:ext>
            </a:extLst>
          </p:cNvPr>
          <p:cNvCxnSpPr>
            <a:stCxn id="26" idx="3"/>
            <a:endCxn id="32" idx="0"/>
          </p:cNvCxnSpPr>
          <p:nvPr/>
        </p:nvCxnSpPr>
        <p:spPr>
          <a:xfrm flipH="1">
            <a:off x="6586538" y="3492501"/>
            <a:ext cx="652463" cy="365125"/>
          </a:xfrm>
          <a:prstGeom prst="bentConnector4">
            <a:avLst>
              <a:gd name="adj1" fmla="val -34996"/>
              <a:gd name="adj2" fmla="val 7546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xmlns:lc="http://schemas.openxmlformats.org/drawingml/2006/lockedCanvas" id="{B743CFA6-9DC3-4C1C-8EBC-49C3355B065A}"/>
              </a:ext>
            </a:extLst>
          </p:cNvPr>
          <p:cNvSpPr/>
          <p:nvPr/>
        </p:nvSpPr>
        <p:spPr>
          <a:xfrm>
            <a:off x="3471863" y="1143000"/>
            <a:ext cx="5751513" cy="1395412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stdin   : </a:t>
            </a:r>
            <a:r>
              <a:rPr lang="ko-KR" altLang="en-US" sz="1600" dirty="0">
                <a:solidFill>
                  <a:schemeClr val="tx1"/>
                </a:solidFill>
              </a:rPr>
              <a:t>파일의 입력을 담당하는 표준 스트림 포인터</a:t>
            </a:r>
            <a:endParaRPr lang="en-US" altLang="ko-KR" sz="1600" dirty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altLang="ko-KR" sz="1600" dirty="0" err="1">
                <a:solidFill>
                  <a:schemeClr val="tx1"/>
                </a:solidFill>
              </a:rPr>
              <a:t>stdout</a:t>
            </a:r>
            <a:r>
              <a:rPr lang="en-US" altLang="ko-KR" sz="1600" dirty="0">
                <a:solidFill>
                  <a:schemeClr val="tx1"/>
                </a:solidFill>
              </a:rPr>
              <a:t> : </a:t>
            </a:r>
            <a:r>
              <a:rPr lang="ko-KR" altLang="en-US" sz="1600" dirty="0">
                <a:solidFill>
                  <a:schemeClr val="tx1"/>
                </a:solidFill>
              </a:rPr>
              <a:t>파일의 출력을 담당하는 표준 스트림 포인터</a:t>
            </a:r>
          </a:p>
          <a:p>
            <a:pPr>
              <a:defRPr/>
            </a:pPr>
            <a:r>
              <a:rPr lang="en-US" altLang="ko-KR" sz="1600" dirty="0">
                <a:solidFill>
                  <a:schemeClr val="tx1"/>
                </a:solidFill>
              </a:rPr>
              <a:t>stderr  : </a:t>
            </a:r>
            <a:r>
              <a:rPr lang="ko-KR" altLang="en-US" sz="1600" dirty="0">
                <a:solidFill>
                  <a:schemeClr val="tx1"/>
                </a:solidFill>
              </a:rPr>
              <a:t>파일의 </a:t>
            </a:r>
            <a:r>
              <a:rPr lang="en-US" altLang="ko-KR" sz="1600" dirty="0">
                <a:solidFill>
                  <a:schemeClr val="tx1"/>
                </a:solidFill>
              </a:rPr>
              <a:t>error </a:t>
            </a:r>
            <a:r>
              <a:rPr lang="ko-KR" altLang="en-US" sz="1600" dirty="0">
                <a:solidFill>
                  <a:schemeClr val="tx1"/>
                </a:solidFill>
              </a:rPr>
              <a:t>출력 을 담당하는 표준 스트림 포인터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E05966E6-E27D-4E7A-B01C-A066B3A41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764704"/>
            <a:ext cx="7321235" cy="34163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ameraService </a:t>
            </a: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</a:t>
            </a: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utex</a:t>
            </a:r>
            <a:endParaRPr lang="en-US" altLang="ko-KR" sz="24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400" smtClean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endParaRPr lang="en-US" altLang="ko-KR" sz="2400" smtClean="0">
              <a:solidFill>
                <a:srgbClr val="FF0000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400" smtClean="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udioFlinger   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tubHandler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L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ooperCallback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a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ps_ops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i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nterruptible_sleep_on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urfaceFlinger   </a:t>
            </a: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M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PEG4Extractor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etDataSource</a:t>
            </a:r>
          </a:p>
          <a:p>
            <a:pPr>
              <a:defRPr/>
            </a:pPr>
            <a:r>
              <a:rPr lang="en-US" altLang="ko-KR" sz="2400">
                <a:solidFill>
                  <a:srgbClr val="FF0000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C</a:t>
            </a:r>
            <a:r>
              <a:rPr lang="en-US" altLang="ko-KR" sz="24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reate</a:t>
            </a:r>
          </a:p>
        </p:txBody>
      </p:sp>
      <p:sp>
        <p:nvSpPr>
          <p:cNvPr id="5" name="TextBox 3">
            <a:extLst>
              <a:ext uri="{FF2B5EF4-FFF2-40B4-BE49-F238E27FC236}">
                <a16:creationId xmlns="" xmlns:a16="http://schemas.microsoft.com/office/drawing/2014/main" xmlns:lc="http://schemas.openxmlformats.org/drawingml/2006/lockedCanvas" id="{A5DBB873-C220-42A7-B4F7-39B9679B5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59" y="272261"/>
            <a:ext cx="8899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latin typeface="Consolas" panose="020B0609020204030204" pitchFamily="49" charset="0"/>
              </a:rPr>
              <a:t>a.txt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xmlns:lc="http://schemas.openxmlformats.org/drawingml/2006/lockedCanvas" id="{D7C66F22-634B-42EC-BF33-BC7A17454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436" y="4276254"/>
            <a:ext cx="2441694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latin typeface="Consolas" panose="020B0609020204030204" pitchFamily="49" charset="0"/>
              </a:rPr>
              <a:t># wc a.txt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>
                <a:latin typeface="Consolas" panose="020B0609020204030204" pitchFamily="49" charset="0"/>
              </a:rPr>
              <a:t> 8  13 170 a.txt</a:t>
            </a:r>
          </a:p>
        </p:txBody>
      </p:sp>
      <p:sp>
        <p:nvSpPr>
          <p:cNvPr id="7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8234C31F-6075-48E1-9519-49D1F1541C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4293096"/>
            <a:ext cx="4759636" cy="732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wc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: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파일의 라인수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단어수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,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문자수를 세는 유틸리티이다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     </a:t>
            </a:r>
            <a:r>
              <a:rPr lang="ko-KR" altLang="en-US" sz="1600" b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이를 구현 해 보세요</a:t>
            </a:r>
            <a:r>
              <a:rPr lang="en-US" altLang="ko-KR" sz="16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..</a:t>
            </a:r>
            <a:endParaRPr lang="ko-KR" altLang="en-US" sz="1600" b="1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692696"/>
            <a:ext cx="9555821" cy="590931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int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main(int argc, char **argv)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FILE *fp;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ch;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line_count=0;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word_count=0;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int char_count=0;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fp = fopen(argv[1], "r");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while( (ch = fgetc(fp)) != EOF)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if( ch == '\n' )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    line_count++;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    char_count++;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//  14  27 167 wc.c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printf("%d %d %d %s\n", line_count, word_count, char_count, argv[1] 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fclose(fp);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886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wc.c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46712DA9-F0EF-4A06-B106-718EFC8A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1196752"/>
            <a:ext cx="44164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# cp        aaa        bbb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argv[0]   argv[1]    argv[2]</a:t>
            </a:r>
            <a:endParaRPr lang="ko-KR" alt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6A6FB5F6-37E0-463C-9D69-1A2C86BDD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548" y="2052415"/>
            <a:ext cx="6954837" cy="3476625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FILE *src, *dst;</a:t>
            </a:r>
          </a:p>
          <a:p>
            <a:pPr>
              <a:defRPr/>
            </a:pPr>
            <a:endParaRPr lang="en-US" altLang="ko-KR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src = fopen( argv[1], "r" ); // O_RDONLY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dst = fopen( argv[2], "w" );  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  // O_WRONLY | O_TRUNC | O_CREAT, 0666</a:t>
            </a:r>
          </a:p>
          <a:p>
            <a:pPr>
              <a:defRPr/>
            </a:pPr>
            <a:endParaRPr lang="en-US" altLang="ko-KR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while( ret = fread( buff, 1, sizeof buff, src) )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fwrite( buff, 1, ret, dst );</a:t>
            </a:r>
          </a:p>
          <a:p>
            <a:pPr>
              <a:defRPr/>
            </a:pPr>
            <a:endParaRPr lang="en-US" altLang="ko-KR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fclose(src);</a:t>
            </a:r>
          </a:p>
          <a:p>
            <a:pPr>
              <a:defRPr/>
            </a:pPr>
            <a:r>
              <a:rPr lang="en-US" altLang="ko-KR" sz="2000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fclose(dst);</a:t>
            </a:r>
            <a:endParaRPr lang="ko-KR" altLang="en-US" sz="2000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F6D6BB5D-5513-4869-BC41-546E6A13FF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88640"/>
            <a:ext cx="92890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1" lang="en-US" altLang="ko-KR" dirty="0" err="1">
                <a:solidFill>
                  <a:srgbClr val="000000"/>
                </a:solidFill>
              </a:rPr>
              <a:t>cp</a:t>
            </a:r>
            <a:r>
              <a:rPr kumimoji="1" lang="ko-KR" altLang="en-US">
                <a:solidFill>
                  <a:srgbClr val="000000"/>
                </a:solidFill>
              </a:rPr>
              <a:t>의 구현 </a:t>
            </a:r>
            <a:r>
              <a:rPr kumimoji="1" lang="en-US" altLang="ko-KR" dirty="0">
                <a:solidFill>
                  <a:srgbClr val="000000"/>
                </a:solidFill>
              </a:rPr>
              <a:t>: </a:t>
            </a:r>
            <a:r>
              <a:rPr kumimoji="1" lang="ko-KR" altLang="en-US">
                <a:solidFill>
                  <a:srgbClr val="000000"/>
                </a:solidFill>
              </a:rPr>
              <a:t>파일을 복사하는 유틸리티를 구현해 보자</a:t>
            </a:r>
            <a:r>
              <a:rPr kumimoji="1" lang="en-US" altLang="ko-KR" dirty="0">
                <a:solidFill>
                  <a:srgbClr val="000000"/>
                </a:solidFill>
              </a:rPr>
              <a:t>.</a:t>
            </a:r>
          </a:p>
          <a:p>
            <a:r>
              <a:rPr kumimoji="1" lang="en-US" altLang="ko-KR" dirty="0">
                <a:solidFill>
                  <a:srgbClr val="000000"/>
                </a:solidFill>
              </a:rPr>
              <a:t>           </a:t>
            </a:r>
            <a:r>
              <a:rPr kumimoji="1" lang="ko-KR" altLang="en-US">
                <a:solidFill>
                  <a:srgbClr val="000000"/>
                </a:solidFill>
              </a:rPr>
              <a:t>파일 복사는 원본파일에서 읽어서 목적 파일에 그대로 </a:t>
            </a:r>
            <a:r>
              <a:rPr kumimoji="1" lang="ko-KR" altLang="en-US" smtClean="0">
                <a:solidFill>
                  <a:srgbClr val="000000"/>
                </a:solidFill>
              </a:rPr>
              <a:t>쓰는 </a:t>
            </a:r>
            <a:r>
              <a:rPr kumimoji="1" lang="ko-KR" altLang="en-US">
                <a:solidFill>
                  <a:srgbClr val="000000"/>
                </a:solidFill>
              </a:rPr>
              <a:t>것을 말한다</a:t>
            </a:r>
            <a:r>
              <a:rPr kumimoji="1" lang="en-US" altLang="ko-KR" dirty="0">
                <a:solidFill>
                  <a:srgbClr val="000000"/>
                </a:solidFill>
              </a:rPr>
              <a:t>.</a:t>
            </a:r>
            <a:endParaRPr kumimoji="1" lang="ko-KR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72C85352-A03A-4604-A1A1-98042836F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02" y="1702322"/>
            <a:ext cx="7661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# merge     src1       src2       ...   target</a:t>
            </a:r>
          </a:p>
          <a:p>
            <a:r>
              <a:rPr lang="en-US" altLang="ko-KR" sz="2000">
                <a:solidFill>
                  <a:srgbClr val="000000"/>
                </a:solidFill>
                <a:latin typeface="Consolas" panose="020B0609020204030204" pitchFamily="49" charset="0"/>
              </a:rPr>
              <a:t>  argv[0]   argv[1]    argv[2]         argv[argc-1]  </a:t>
            </a:r>
            <a:endParaRPr lang="ko-KR" altLang="en-US" sz="200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B10751-D2EA-45CB-9F00-2080EEBB7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564904"/>
            <a:ext cx="6896100" cy="341630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FILE *src, *dst;</a:t>
            </a:r>
          </a:p>
          <a:p>
            <a:pPr>
              <a:defRPr/>
            </a:pPr>
            <a:endParaRPr lang="en-US" altLang="ko-KR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dst = fopen( argv[argc-1], "w" );</a:t>
            </a:r>
          </a:p>
          <a:p>
            <a:pPr>
              <a:defRPr/>
            </a:pPr>
            <a:endParaRPr lang="en-US" altLang="ko-KR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for( i=0; i&lt;argc-2; i++)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{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src = fopen( argv[i+1], "r" ); 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while( ret = fread( buff, 1, sizeof buff, src) )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   fwrite( buff, 1, ret, dst );    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     fclose(src);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}</a:t>
            </a:r>
          </a:p>
          <a:p>
            <a:pPr>
              <a:defRPr/>
            </a:pPr>
            <a:r>
              <a:rPr lang="en-US" altLang="ko-KR">
                <a:solidFill>
                  <a:prstClr val="black"/>
                </a:solidFill>
                <a:latin typeface="Consolas" panose="020B0609020204030204" pitchFamily="49" charset="0"/>
                <a:ea typeface="맑은 고딕" panose="020B0503020000020004" pitchFamily="50" charset="-127"/>
              </a:rPr>
              <a:t>fclose(dst);</a:t>
            </a:r>
            <a:endParaRPr lang="ko-KR" altLang="en-US">
              <a:solidFill>
                <a:prstClr val="black"/>
              </a:solidFill>
              <a:latin typeface="Consolas" panose="020B0609020204030204" pitchFamily="49" charset="0"/>
              <a:ea typeface="맑은 고딕" panose="020B0503020000020004" pitchFamily="50" charset="-127"/>
            </a:endParaRPr>
          </a:p>
        </p:txBody>
      </p:sp>
      <p:sp>
        <p:nvSpPr>
          <p:cNvPr id="6" name="TextBox 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A665DCB-C46F-42D7-815E-018156655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439" y="533922"/>
            <a:ext cx="93519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merge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의 구현 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파일을 병합하는 유틸리티를 구현해 보자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 병합은  복사의 확장형 으로 여러 원본파일에서 읽어서 목적 </a:t>
            </a:r>
            <a:endParaRPr kumimoji="1" lang="en-US" altLang="ko-K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             </a:t>
            </a:r>
            <a:r>
              <a:rPr kumimoji="1" lang="ko-KR" altLang="en-US">
                <a:solidFill>
                  <a:srgbClr val="000000"/>
                </a:solidFill>
                <a:latin typeface="Consolas" panose="020B0609020204030204" pitchFamily="49" charset="0"/>
              </a:rPr>
              <a:t>파일에 읽은 순서대로 쓰는 것을 말한다</a:t>
            </a:r>
            <a:r>
              <a:rPr kumimoji="1"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kumimoji="1" lang="ko-KR" altLang="en-US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25907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typedef struct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int fsize;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   char fname[20];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} F_INFO;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95536" y="20608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331640" y="20608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"aaa"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67744" y="2060848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923928" y="20608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4860032" y="2060848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"bbb"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796136" y="2060848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"world"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2590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# ./a.out   ccc</a:t>
            </a:r>
          </a:p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argv[0]     argv[1]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755576" y="2204864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6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691680" y="2204864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"aaa"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627784" y="2204864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83968" y="2204864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20072" y="2204864"/>
            <a:ext cx="936104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"bbb"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156176" y="2204864"/>
            <a:ext cx="252028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"how are you"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rot="5400000">
            <a:off x="467544" y="1916832"/>
            <a:ext cx="5760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 rot="5400000">
            <a:off x="2340546" y="1916038"/>
            <a:ext cx="5760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39552" y="134076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info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rot="5400000">
            <a:off x="3996730" y="1916038"/>
            <a:ext cx="5760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9592" y="3717032"/>
            <a:ext cx="1656184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"hello"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15616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aaa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5868938" y="1916038"/>
            <a:ext cx="576064" cy="158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148064" y="3717032"/>
            <a:ext cx="2520280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"how are you"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508104" y="3284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bbb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52536" y="404664"/>
            <a:ext cx="4602542" cy="286232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FILE *fp;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char buff[8192];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fp = fopen("file_1.c", "r");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while( ret = fread( buff, 1, sizeof buff, fp ) 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 fwrite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( buff, 1, ret, stdout 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 usleep(100000);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fclose(fp</a:t>
            </a:r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12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57767" y="404664"/>
            <a:ext cx="4262705" cy="2862322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int fd;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char buff[8192];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int ret;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fd = open("file_1.c", O_RDONLY);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while( ret = read( fd, buff, sizeof buff ) )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 write( 1, buff,  ret 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    usleep(100000);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close(fd);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 sz="1200" smtClean="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 sz="12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508104" y="76470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508104" y="112474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508104" y="148478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08104" y="184482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508104" y="220486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508104" y="256490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08104" y="292494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796136" y="40466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508104" y="328498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092280" y="110698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92280" y="146702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092280" y="18270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92280" y="218710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92280" y="254714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92280" y="29071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092280" y="326722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092280" y="76470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915816" y="112474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915816" y="1484784"/>
            <a:ext cx="1584176" cy="3600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03848" y="76470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499992" y="944724"/>
            <a:ext cx="1008112" cy="72008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012160" y="4149080"/>
            <a:ext cx="3131840" cy="187220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10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10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092280" y="3465004"/>
            <a:ext cx="485800" cy="6840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188640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# vi file_1.c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164464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194851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25238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255626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286013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16401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346788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13407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377175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193352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2374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254127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28451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149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345289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37567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164464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13969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17008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09306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1796579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4501053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3923694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188640"/>
            <a:ext cx="5282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fd=open("file_1.c", O_RDONLY);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342900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292494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322881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62771" y="26210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9672" y="353192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7824" y="350100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2956716" y="1548871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2956716" y="1796579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115616" y="3076881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ABB46E29-2795-463B-BE51-C16126311BFA}"/>
              </a:ext>
            </a:extLst>
          </p:cNvPr>
          <p:cNvSpPr txBox="1"/>
          <p:nvPr/>
        </p:nvSpPr>
        <p:spPr>
          <a:xfrm>
            <a:off x="251520" y="116632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Consolas" pitchFamily="49" charset="0"/>
                <a:cs typeface="Consolas" pitchFamily="49" charset="0"/>
              </a:rPr>
              <a:t>네트워크 환경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54FB2C59-DFE8-46C5-B6E3-DA5272DDABEE}"/>
              </a:ext>
            </a:extLst>
          </p:cNvPr>
          <p:cNvSpPr/>
          <p:nvPr/>
        </p:nvSpPr>
        <p:spPr>
          <a:xfrm>
            <a:off x="1259632" y="1580599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461B2C9A-B03F-41E9-90DB-462570C9FACC}"/>
              </a:ext>
            </a:extLst>
          </p:cNvPr>
          <p:cNvSpPr/>
          <p:nvPr/>
        </p:nvSpPr>
        <p:spPr>
          <a:xfrm>
            <a:off x="1259632" y="2588711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BFAD6F43-B499-4B9C-8ADF-2DFC395D2057}"/>
              </a:ext>
            </a:extLst>
          </p:cNvPr>
          <p:cNvSpPr/>
          <p:nvPr/>
        </p:nvSpPr>
        <p:spPr>
          <a:xfrm>
            <a:off x="5724128" y="1580599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DE3C22B4-E989-4524-B838-D0A70308A6B6}"/>
              </a:ext>
            </a:extLst>
          </p:cNvPr>
          <p:cNvSpPr/>
          <p:nvPr/>
        </p:nvSpPr>
        <p:spPr>
          <a:xfrm>
            <a:off x="5724128" y="2588711"/>
            <a:ext cx="2304256" cy="100811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CFA11FD8-3001-4EDB-B7CC-74AAC96C9CEF}"/>
              </a:ext>
            </a:extLst>
          </p:cNvPr>
          <p:cNvSpPr txBox="1"/>
          <p:nvPr/>
        </p:nvSpPr>
        <p:spPr>
          <a:xfrm>
            <a:off x="1763688" y="111719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windows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477698B9-56BD-4D7B-AF56-0FD2EC25CD21}"/>
              </a:ext>
            </a:extLst>
          </p:cNvPr>
          <p:cNvSpPr txBox="1"/>
          <p:nvPr/>
        </p:nvSpPr>
        <p:spPr>
          <a:xfrm>
            <a:off x="5868144" y="1124744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target board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6016BB2-7296-4058-A710-7D76F9F8739A}"/>
              </a:ext>
            </a:extLst>
          </p:cNvPr>
          <p:cNvSpPr/>
          <p:nvPr/>
        </p:nvSpPr>
        <p:spPr>
          <a:xfrm>
            <a:off x="2555776" y="3380799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7310B972-08F7-4F54-AB77-EDF517BB4D5C}"/>
              </a:ext>
            </a:extLst>
          </p:cNvPr>
          <p:cNvSpPr/>
          <p:nvPr/>
        </p:nvSpPr>
        <p:spPr>
          <a:xfrm>
            <a:off x="6012160" y="3380799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xmlns="" id="{69D46450-E1DD-40BD-9B5F-72328C6C7497}"/>
              </a:ext>
            </a:extLst>
          </p:cNvPr>
          <p:cNvCxnSpPr>
            <a:stCxn id="11" idx="2"/>
            <a:endCxn id="12" idx="2"/>
          </p:cNvCxnSpPr>
          <p:nvPr/>
        </p:nvCxnSpPr>
        <p:spPr>
          <a:xfrm rot="16200000" flipH="1">
            <a:off x="4644008" y="2084655"/>
            <a:ext cx="12700" cy="3456384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56D274BB-1C45-43CB-9A01-1186FF9B112E}"/>
              </a:ext>
            </a:extLst>
          </p:cNvPr>
          <p:cNvSpPr txBox="1"/>
          <p:nvPr/>
        </p:nvSpPr>
        <p:spPr>
          <a:xfrm>
            <a:off x="1403648" y="4653136"/>
            <a:ext cx="1830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C:\&gt;ipconfig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로컬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영역 </a:t>
            </a:r>
            <a:r>
              <a:rPr lang="ko-KR" altLang="en-US" smtClean="0">
                <a:latin typeface="Consolas" pitchFamily="49" charset="0"/>
                <a:cs typeface="Consolas" pitchFamily="49" charset="0"/>
              </a:rPr>
              <a:t>연결</a:t>
            </a:r>
            <a:endParaRPr lang="en-US" altLang="ko-KR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192.168.137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.1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C32777BC-0A5E-4E4A-998F-F5B9F9ABA901}"/>
              </a:ext>
            </a:extLst>
          </p:cNvPr>
          <p:cNvSpPr txBox="1"/>
          <p:nvPr/>
        </p:nvSpPr>
        <p:spPr>
          <a:xfrm>
            <a:off x="6084168" y="4797152"/>
            <a:ext cx="2084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# ifconfig</a:t>
            </a:r>
          </a:p>
          <a:p>
            <a:endParaRPr lang="en-US" altLang="ko-KR" dirty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dirty="0">
                <a:latin typeface="Consolas" pitchFamily="49" charset="0"/>
                <a:cs typeface="Consolas" pitchFamily="49" charset="0"/>
              </a:rPr>
              <a:t>enps08:</a:t>
            </a:r>
          </a:p>
          <a:p>
            <a:r>
              <a:rPr lang="en-US" altLang="ko-KR" b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192.168.137</a:t>
            </a:r>
            <a:r>
              <a:rPr lang="en-US" altLang="ko-KR" b="1" smtClean="0">
                <a:latin typeface="Consolas" pitchFamily="49" charset="0"/>
                <a:cs typeface="Consolas" pitchFamily="49" charset="0"/>
              </a:rPr>
              <a:t>.100</a:t>
            </a:r>
            <a:endParaRPr lang="ko-KR" altLang="en-US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xmlns="" id="{A8FBDF9E-6BBD-44B0-9BB9-5D7AA7FD4B4C}"/>
              </a:ext>
            </a:extLst>
          </p:cNvPr>
          <p:cNvSpPr/>
          <p:nvPr/>
        </p:nvSpPr>
        <p:spPr>
          <a:xfrm>
            <a:off x="6012160" y="1700808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sshd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2A4B32B-CD69-421A-9D03-FFBB8112D140}"/>
              </a:ext>
            </a:extLst>
          </p:cNvPr>
          <p:cNvSpPr/>
          <p:nvPr/>
        </p:nvSpPr>
        <p:spPr>
          <a:xfrm>
            <a:off x="6099811" y="2588711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22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xmlns="" id="{24127E74-7489-440A-A8F2-1BF198C95D68}"/>
              </a:ext>
            </a:extLst>
          </p:cNvPr>
          <p:cNvCxnSpPr>
            <a:endCxn id="18" idx="2"/>
          </p:cNvCxnSpPr>
          <p:nvPr/>
        </p:nvCxnSpPr>
        <p:spPr>
          <a:xfrm flipV="1">
            <a:off x="6378550" y="2972558"/>
            <a:ext cx="45297" cy="408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xmlns="" id="{91EDF8B7-CFEE-49A9-92FF-25B3BC30BF5A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6423847" y="2084655"/>
            <a:ext cx="6924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xmlns="" id="{7648F19E-F3CE-43A3-8C29-636519F340FA}"/>
              </a:ext>
            </a:extLst>
          </p:cNvPr>
          <p:cNvSpPr/>
          <p:nvPr/>
        </p:nvSpPr>
        <p:spPr>
          <a:xfrm>
            <a:off x="2211008" y="1702549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putty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F842DE96-E7D3-4D7D-958B-1BC67A010553}"/>
              </a:ext>
            </a:extLst>
          </p:cNvPr>
          <p:cNvSpPr/>
          <p:nvPr/>
        </p:nvSpPr>
        <p:spPr>
          <a:xfrm>
            <a:off x="2298659" y="2590452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B109F646-FAC4-4BF0-BD53-71F5A8679A10}"/>
              </a:ext>
            </a:extLst>
          </p:cNvPr>
          <p:cNvCxnSpPr>
            <a:cxnSpLocks/>
            <a:stCxn id="25" idx="0"/>
            <a:endCxn id="24" idx="2"/>
          </p:cNvCxnSpPr>
          <p:nvPr/>
        </p:nvCxnSpPr>
        <p:spPr>
          <a:xfrm flipV="1">
            <a:off x="2622695" y="2086396"/>
            <a:ext cx="69248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08DD3D22-1BE0-4F0B-939E-93F17258FB7F}"/>
              </a:ext>
            </a:extLst>
          </p:cNvPr>
          <p:cNvCxnSpPr>
            <a:cxnSpLocks/>
            <a:stCxn id="11" idx="0"/>
            <a:endCxn id="25" idx="2"/>
          </p:cNvCxnSpPr>
          <p:nvPr/>
        </p:nvCxnSpPr>
        <p:spPr>
          <a:xfrm flipH="1" flipV="1">
            <a:off x="2622695" y="2974299"/>
            <a:ext cx="293121" cy="40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xmlns="" id="{99C0CF29-D08F-4016-912D-3D53757A6B9A}"/>
              </a:ext>
            </a:extLst>
          </p:cNvPr>
          <p:cNvSpPr/>
          <p:nvPr/>
        </p:nvSpPr>
        <p:spPr>
          <a:xfrm>
            <a:off x="7121487" y="1700807"/>
            <a:ext cx="961869" cy="38384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sftpd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xmlns="" id="{4EF81F36-9B67-49B4-B508-D1499A170F12}"/>
              </a:ext>
            </a:extLst>
          </p:cNvPr>
          <p:cNvCxnSpPr>
            <a:cxnSpLocks/>
            <a:stCxn id="18" idx="0"/>
            <a:endCxn id="31" idx="2"/>
          </p:cNvCxnSpPr>
          <p:nvPr/>
        </p:nvCxnSpPr>
        <p:spPr>
          <a:xfrm flipV="1">
            <a:off x="6423847" y="2084654"/>
            <a:ext cx="1178575" cy="504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xmlns="" id="{DBEAF693-8B67-4451-AAF9-682EC1D0E1F7}"/>
              </a:ext>
            </a:extLst>
          </p:cNvPr>
          <p:cNvSpPr/>
          <p:nvPr/>
        </p:nvSpPr>
        <p:spPr>
          <a:xfrm>
            <a:off x="683568" y="1534140"/>
            <a:ext cx="961869" cy="55836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filezilla</a:t>
            </a:r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xmlns="" id="{FFED156A-4920-4C0B-81BC-267D69A69420}"/>
              </a:ext>
            </a:extLst>
          </p:cNvPr>
          <p:cNvSpPr/>
          <p:nvPr/>
        </p:nvSpPr>
        <p:spPr>
          <a:xfrm>
            <a:off x="1188543" y="2590452"/>
            <a:ext cx="648072" cy="38384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E16956A7-2AD0-4051-916E-6D6CBC359683}"/>
              </a:ext>
            </a:extLst>
          </p:cNvPr>
          <p:cNvCxnSpPr>
            <a:cxnSpLocks/>
            <a:stCxn id="40" idx="0"/>
            <a:endCxn id="37" idx="2"/>
          </p:cNvCxnSpPr>
          <p:nvPr/>
        </p:nvCxnSpPr>
        <p:spPr>
          <a:xfrm flipH="1" flipV="1">
            <a:off x="1164503" y="2092500"/>
            <a:ext cx="348076" cy="4979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8BF1DD1C-5CDB-4B34-8EBF-497E6B2966B6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1512579" y="2974299"/>
            <a:ext cx="1403237" cy="40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06016BB2-7296-4058-A710-7D76F9F8739A}"/>
              </a:ext>
            </a:extLst>
          </p:cNvPr>
          <p:cNvSpPr/>
          <p:nvPr/>
        </p:nvSpPr>
        <p:spPr>
          <a:xfrm>
            <a:off x="1403648" y="3356992"/>
            <a:ext cx="720080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77698B9-56BD-4D7B-AF56-0FD2EC25CD21}"/>
              </a:ext>
            </a:extLst>
          </p:cNvPr>
          <p:cNvSpPr txBox="1"/>
          <p:nvPr/>
        </p:nvSpPr>
        <p:spPr>
          <a:xfrm>
            <a:off x="395536" y="3429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무선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연결선: 꺾임 13">
            <a:extLst>
              <a:ext uri="{FF2B5EF4-FFF2-40B4-BE49-F238E27FC236}">
                <a16:creationId xmlns:a16="http://schemas.microsoft.com/office/drawing/2014/main" xmlns="" id="{69D46450-E1DD-40BD-9B5F-72328C6C7497}"/>
              </a:ext>
            </a:extLst>
          </p:cNvPr>
          <p:cNvCxnSpPr>
            <a:endCxn id="33" idx="2"/>
          </p:cNvCxnSpPr>
          <p:nvPr/>
        </p:nvCxnSpPr>
        <p:spPr>
          <a:xfrm flipV="1">
            <a:off x="467544" y="3789040"/>
            <a:ext cx="1296144" cy="288032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ABB46E29-2795-463B-BE51-C16126311BFA}"/>
              </a:ext>
            </a:extLst>
          </p:cNvPr>
          <p:cNvSpPr txBox="1"/>
          <p:nvPr/>
        </p:nvSpPr>
        <p:spPr>
          <a:xfrm>
            <a:off x="755576" y="620688"/>
            <a:ext cx="676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latin typeface="Consolas" pitchFamily="49" charset="0"/>
                <a:cs typeface="Consolas" pitchFamily="49" charset="0"/>
              </a:rPr>
              <a:t>무선 랜카드 쪽에서 유선 랜카드 쪽에 공유 설정을 해야함 </a:t>
            </a:r>
            <a:r>
              <a:rPr lang="en-US" altLang="ko-KR" smtClean="0">
                <a:latin typeface="Consolas" pitchFamily="49" charset="0"/>
                <a:cs typeface="Consolas" pitchFamily="49" charset="0"/>
              </a:rPr>
              <a:t>.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77698B9-56BD-4D7B-AF56-0FD2EC25CD21}"/>
              </a:ext>
            </a:extLst>
          </p:cNvPr>
          <p:cNvSpPr txBox="1"/>
          <p:nvPr/>
        </p:nvSpPr>
        <p:spPr>
          <a:xfrm>
            <a:off x="2051720" y="3861048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NAT</a:t>
            </a:r>
            <a:endParaRPr lang="ko-KR" alt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6432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230481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260868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912561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32164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35203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82418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412805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200094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443192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259370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89757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320144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350532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80919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4113069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441694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230481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205710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236098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75323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2456751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5161225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4583866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0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ret = read( fd, buff, 2 );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ret = read( fd, buff, 2 );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79302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79302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32250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322507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36571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365712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408917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408917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358511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388899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62771" y="328124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9672" y="419209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7824" y="41611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2956716" y="2209043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2956716" y="2456751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115616" y="3737053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0" y="170080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2798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16016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04048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92080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80112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6814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156176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44208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2240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20272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0830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96336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84368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72400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60432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846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07904" y="9087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buff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230481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260868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912561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32164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35203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82418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412805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200094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443192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259370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897575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320144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350532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80919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4113069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441694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230481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205710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236098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75323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2456751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5161225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4583866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0"/>
            <a:ext cx="1883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close(fd);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79302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79302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322507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322507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365712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365712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408917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4089172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연결선 45"/>
          <p:cNvCxnSpPr/>
          <p:nvPr/>
        </p:nvCxnSpPr>
        <p:spPr>
          <a:xfrm>
            <a:off x="0" y="1700808"/>
            <a:ext cx="91440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442798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n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716016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004048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292080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5580112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86814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156176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444208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32240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020272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730830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596336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7884368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8172400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8460432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748464" y="908720"/>
            <a:ext cx="288032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707904" y="90872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Consolas" pitchFamily="49" charset="0"/>
                <a:cs typeface="Consolas" pitchFamily="49" charset="0"/>
              </a:rPr>
              <a:t>buff</a:t>
            </a:r>
            <a:endParaRPr lang="ko-KR" altLang="en-US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164464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194851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25238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255626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286013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16401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346788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13407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377175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193352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2374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254127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28451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149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345289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37567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164464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13969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17008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09306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1796579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4501053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3923694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0"/>
            <a:ext cx="54521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fd1=open("file_1.c", O_RDONLY);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fd2=open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("file_1.c", O_RDONLY);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342900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292494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322881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62771" y="26210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9672" y="353192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7824" y="350100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2956716" y="1548871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2956716" y="1796579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115616" y="3076881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1520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568" y="386104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19672" y="429309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19672" y="459697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2771" y="398922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9672" y="490007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7824" y="48691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/>
          <p:cNvCxnSpPr>
            <a:stCxn id="46" idx="3"/>
            <a:endCxn id="52" idx="1"/>
          </p:cNvCxnSpPr>
          <p:nvPr/>
        </p:nvCxnSpPr>
        <p:spPr>
          <a:xfrm>
            <a:off x="1115616" y="4077072"/>
            <a:ext cx="504056" cy="36796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3"/>
            <a:endCxn id="21" idx="1"/>
          </p:cNvCxnSpPr>
          <p:nvPr/>
        </p:nvCxnSpPr>
        <p:spPr>
          <a:xfrm flipV="1">
            <a:off x="2956716" y="1548871"/>
            <a:ext cx="607172" cy="289616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3"/>
            <a:endCxn id="4" idx="1"/>
          </p:cNvCxnSpPr>
          <p:nvPr/>
        </p:nvCxnSpPr>
        <p:spPr>
          <a:xfrm flipV="1">
            <a:off x="2956716" y="1796579"/>
            <a:ext cx="2939078" cy="295232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164464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194851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25238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255626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286013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16401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346788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13407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377175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193352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2374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254127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28451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149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345289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37567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164464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13969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17008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09306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1796579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4501053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3923694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0"/>
            <a:ext cx="3752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read( fd1, buff, 2 );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fd2,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buff, 2 );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342900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292494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322881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62771" y="26210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9672" y="353192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7824" y="350100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2956716" y="1548871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2956716" y="1796579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115616" y="3076881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1520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568" y="386104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19672" y="429309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19672" y="459697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2771" y="398922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9672" y="490007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7824" y="48691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/>
          <p:cNvCxnSpPr>
            <a:stCxn id="46" idx="3"/>
            <a:endCxn id="52" idx="1"/>
          </p:cNvCxnSpPr>
          <p:nvPr/>
        </p:nvCxnSpPr>
        <p:spPr>
          <a:xfrm>
            <a:off x="1115616" y="4077072"/>
            <a:ext cx="504056" cy="36796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3"/>
            <a:endCxn id="21" idx="1"/>
          </p:cNvCxnSpPr>
          <p:nvPr/>
        </p:nvCxnSpPr>
        <p:spPr>
          <a:xfrm flipV="1">
            <a:off x="2956716" y="1548871"/>
            <a:ext cx="607172" cy="289616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3"/>
            <a:endCxn id="4" idx="1"/>
          </p:cNvCxnSpPr>
          <p:nvPr/>
        </p:nvCxnSpPr>
        <p:spPr>
          <a:xfrm flipV="1">
            <a:off x="2956716" y="1796579"/>
            <a:ext cx="2939078" cy="295232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164464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194851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25238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255626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286013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16401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346788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13407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377175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193352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2374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254127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28451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149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345289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37567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164464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13969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17008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09306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1796579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4501053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3923694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0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close(fd1);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34290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520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568" y="386104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1619672" y="429309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619672" y="459697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862771" y="3989223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619672" y="490007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987824" y="486916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7" name="직선 화살표 연결선 56"/>
          <p:cNvCxnSpPr>
            <a:stCxn id="46" idx="3"/>
            <a:endCxn id="52" idx="1"/>
          </p:cNvCxnSpPr>
          <p:nvPr/>
        </p:nvCxnSpPr>
        <p:spPr>
          <a:xfrm>
            <a:off x="1115616" y="4077072"/>
            <a:ext cx="504056" cy="367961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52" idx="3"/>
            <a:endCxn id="21" idx="1"/>
          </p:cNvCxnSpPr>
          <p:nvPr/>
        </p:nvCxnSpPr>
        <p:spPr>
          <a:xfrm flipV="1">
            <a:off x="2956716" y="1548871"/>
            <a:ext cx="607172" cy="2896162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53" idx="3"/>
            <a:endCxn id="4" idx="1"/>
          </p:cNvCxnSpPr>
          <p:nvPr/>
        </p:nvCxnSpPr>
        <p:spPr>
          <a:xfrm flipV="1">
            <a:off x="2956716" y="1796579"/>
            <a:ext cx="2939078" cy="2952328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164464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194851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25238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255626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286013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16401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346788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13407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377175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193352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2374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254127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28451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149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345289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37567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164464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13969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17008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09306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1796579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4501053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3923694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0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close(fd2);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  <a:p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3429000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51520" y="386104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568" y="386104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895794" y="164464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895794" y="1948515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5895794" y="225238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895794" y="255626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5794" y="286013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895794" y="316401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150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895794" y="346788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38893" y="134076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895794" y="377175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232837" y="193352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32837" y="2237403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232837" y="254127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32837" y="284515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32837" y="314902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232837" y="345289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232837" y="375677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232837" y="164464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563888" y="139693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"file_1.c"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563888" y="170080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06987" y="109306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4900932" y="1796579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321217" y="4501053"/>
            <a:ext cx="2643271" cy="158014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endParaRPr lang="en-US" altLang="ko-KR" sz="90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FILE *fp;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int ch;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 = fopen("file_1.c", "r");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ch = fgetc( fp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fputc( ch, stdout 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fclose(fp);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        return 0;</a:t>
            </a:r>
          </a:p>
          <a:p>
            <a:r>
              <a:rPr lang="en-US" altLang="ko-KR" sz="9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232837" y="3923694"/>
            <a:ext cx="410015" cy="57736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9512" y="0"/>
            <a:ext cx="52822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fd=open("file_1.c", O_RDONLY);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if( fork()==0 )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 read(fd, buff, 2 );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51520" y="21328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683568" y="21328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51520" y="25649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3568" y="25649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51520" y="299695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83568" y="299695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51520" y="342900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83568" y="342900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19672" y="292494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619672" y="322881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862771" y="2621071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619672" y="353192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7824" y="3501008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2956716" y="1548871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2956716" y="1796579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51520" y="4437112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83568" y="4437112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251520" y="486916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683568" y="486916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51520" y="53012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83568" y="53012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51520" y="57332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683568" y="57332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5" name="직선 화살표 연결선 54"/>
          <p:cNvCxnSpPr>
            <a:stCxn id="54" idx="3"/>
            <a:endCxn id="39" idx="1"/>
          </p:cNvCxnSpPr>
          <p:nvPr/>
        </p:nvCxnSpPr>
        <p:spPr>
          <a:xfrm flipV="1">
            <a:off x="1115616" y="3076881"/>
            <a:ext cx="504056" cy="287239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75306" y="242144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5306" y="272531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5306" y="302919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5306" y="333306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75306" y="363694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5306" y="394081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5306" y="424468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405" y="211757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5306" y="4548561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2349" y="271033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2349" y="301420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2349" y="33180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2349" y="362195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2349" y="39258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2349" y="422970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2349" y="453357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2349" y="242144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3400" y="217373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"xxx"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3400" y="247761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6499" y="186986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5080444" y="2573383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00729" y="5277857"/>
            <a:ext cx="2247735" cy="5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412350" y="4700498"/>
            <a:ext cx="212247" cy="57735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188640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fd = open(argv[1], O_WRONLY | O_CREAT | O_TRUNC, 0666);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close(1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dup(fd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 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("hello\n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");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032" y="290966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3080" y="290966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032" y="33417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080" y="33417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1032" y="37737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3080" y="37737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032" y="42058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3080" y="42058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99184" y="370174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9184" y="400562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2283" y="339787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99184" y="430872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7336" y="427781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3136228" y="2325675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3136228" y="2573383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295128" y="3853685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75306" y="242144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5306" y="272531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5306" y="302919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5306" y="333306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75306" y="363694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5306" y="394081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5306" y="424468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405" y="211757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5306" y="4548561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2349" y="271033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2349" y="301420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2349" y="33180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2349" y="362195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2349" y="39258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2349" y="422970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2349" y="453357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2349" y="242144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3400" y="217373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"xxx"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3400" y="247761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6499" y="186986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5080444" y="2573383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00729" y="5277857"/>
            <a:ext cx="2247735" cy="5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412350" y="4700498"/>
            <a:ext cx="212247" cy="57735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188640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 = open(argv[1], O_WRONLY | O_CREAT | O_TRUNC, 0666);</a:t>
            </a: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close(1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); 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 // fd_array[1] = 0;</a:t>
            </a:r>
            <a:endParaRPr lang="en-US" altLang="ko-KR" sz="2400" b="1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dup(fd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  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("hello\n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");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032" y="290966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3080" y="290966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032" y="33417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080" y="3341708"/>
            <a:ext cx="432048" cy="4320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1032" y="37737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3080" y="37737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032" y="42058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3080" y="42058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99184" y="370174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9184" y="400562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2283" y="339787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99184" y="430872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7336" y="427781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3136228" y="2325675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3136228" y="2573383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295128" y="3853685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544" y="234888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75306" y="242144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5306" y="272531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5306" y="302919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5306" y="333306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75306" y="363694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5306" y="394081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5306" y="424468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405" y="211757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5306" y="4548561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2349" y="271033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2349" y="301420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2349" y="33180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2349" y="362195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2349" y="39258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2349" y="422970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2349" y="453357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2349" y="242144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3400" y="217373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"xxx"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3400" y="247761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6499" y="186986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5080444" y="2573383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00729" y="5277857"/>
            <a:ext cx="2247735" cy="5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412350" y="4700498"/>
            <a:ext cx="212247" cy="57735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188640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 = open(argv[1], O_WRONLY | O_CREAT | O_TRUNC, 0666);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close(1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// fd_array[1] = 0;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dup(fd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 // fd_array[1] = fd_array[3];</a:t>
            </a:r>
            <a:endParaRPr lang="en-US" altLang="ko-KR" sz="2400" b="1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("hello\n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"); 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032" y="290966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3080" y="290966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032" y="33417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080" y="33417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1032" y="37737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3080" y="37737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032" y="42058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3080" y="42058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99184" y="370174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9184" y="400562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2283" y="339787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99184" y="430872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7336" y="427781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3136228" y="2325675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3136228" y="2573383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295128" y="3853685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544" y="234888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/>
          <p:cNvCxnSpPr>
            <a:stCxn id="33" idx="3"/>
            <a:endCxn id="39" idx="1"/>
          </p:cNvCxnSpPr>
          <p:nvPr/>
        </p:nvCxnSpPr>
        <p:spPr>
          <a:xfrm>
            <a:off x="1295128" y="3557732"/>
            <a:ext cx="504056" cy="29595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E0D3B087-A759-4B1F-B632-42817E73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764704"/>
            <a:ext cx="4653838" cy="3416320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spcBef>
                <a:spcPct val="0"/>
              </a:spcBef>
              <a:buNone/>
              <a:defRPr/>
            </a:pPr>
            <a:endParaRPr lang="en-US" altLang="ko-KR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FILE *fp;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int ch;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 = fopen("</a:t>
            </a:r>
            <a:r>
              <a:rPr lang="en-US" altLang="ko-KR" sz="18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file_1.c</a:t>
            </a: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"r");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ch = fgetc( fp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fputc( ch, stdout 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fclose(fp);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>
              <a:spcBef>
                <a:spcPct val="0"/>
              </a:spcBef>
              <a:buNone/>
              <a:defRPr/>
            </a:pPr>
            <a:r>
              <a:rPr lang="en-US" altLang="ko-KR" sz="180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ko-KR" altLang="en-US" sz="18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26" y="240951"/>
            <a:ext cx="1082348" cy="412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>
                <a:latin typeface="Consolas" panose="020B0609020204030204" pitchFamily="49" charset="0"/>
              </a:rPr>
              <a:t>file_1.c</a:t>
            </a:r>
            <a:endParaRPr lang="ko-KR" altLang="en-US" sz="1600" b="1">
              <a:latin typeface="Consolas" panose="020B0609020204030204" pitchFamily="49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xmlns="" xmlns:lc="http://schemas.openxmlformats.org/drawingml/2006/lockedCanvas" id="{DCA1D2FD-EB2B-41A3-AF8C-CF750D027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48" y="476672"/>
            <a:ext cx="4455318" cy="3932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fopen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모드로 연다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fgetc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파일에서 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1byte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읽는다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fputc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1byte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표준출력으로 보낸다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fclose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닫음으로 자원을 해지한다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</a:t>
            </a: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endParaRPr lang="en-US" altLang="ko-KR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file.c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읽기 모드로 열어서 </a:t>
            </a:r>
            <a:r>
              <a:rPr lang="ko-KR" altLang="en-US" sz="1600" b="1">
                <a:latin typeface="맑은 고딕" panose="020B0503020000020004" pitchFamily="50" charset="-127"/>
                <a:ea typeface="맑은 고딕" panose="020B0503020000020004" pitchFamily="50" charset="-127"/>
              </a:rPr>
              <a:t>한 </a:t>
            </a:r>
            <a:r>
              <a:rPr lang="ko-KR" altLang="en-US" sz="160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바이트를 </a:t>
            </a:r>
            <a:r>
              <a:rPr lang="en-US" altLang="ko-KR" sz="16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ch</a:t>
            </a: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읽은 다음 화면으로 출력한다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ko-KR" altLang="en-US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 파일을 닫는다</a:t>
            </a:r>
            <a:r>
              <a:rPr lang="en-US" altLang="ko-KR" sz="1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6075306" y="242144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262149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075306" y="2725319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-rw-r--r--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075306" y="3029193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075306" y="3333066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075306" y="3636940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root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075306" y="394081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075306" y="4244687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11:43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18405" y="211757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inode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075306" y="4548561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2349" y="2710333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i_mode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12349" y="3014207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i_nlink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12349" y="3318080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i_uid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12349" y="3621954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i_gid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412349" y="392582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i_size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412349" y="4229701"/>
            <a:ext cx="970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i_mtime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412349" y="453357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i_data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412349" y="2421446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i_ino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743400" y="217373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"xxx"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743400" y="247761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86499" y="1869865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dentry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5" name="직선 화살표 연결선 24"/>
          <p:cNvCxnSpPr>
            <a:stCxn id="22" idx="3"/>
            <a:endCxn id="4" idx="1"/>
          </p:cNvCxnSpPr>
          <p:nvPr/>
        </p:nvCxnSpPr>
        <p:spPr>
          <a:xfrm flipV="1">
            <a:off x="5080444" y="2573383"/>
            <a:ext cx="994862" cy="5616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6500729" y="5277857"/>
            <a:ext cx="2247735" cy="59941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9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7" name="직선 화살표 연결선 26"/>
          <p:cNvCxnSpPr>
            <a:stCxn id="12" idx="3"/>
            <a:endCxn id="26" idx="0"/>
          </p:cNvCxnSpPr>
          <p:nvPr/>
        </p:nvCxnSpPr>
        <p:spPr>
          <a:xfrm>
            <a:off x="7412350" y="4700498"/>
            <a:ext cx="212247" cy="577359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51520" y="188640"/>
            <a:ext cx="95301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 = open(argv[1], O_WRONLY | O_CREAT | O_TRUNC, 0666);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close(1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// fd_array[1] = 0;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dup(fd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);   </a:t>
            </a:r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 // fd_array[1] = fd_array[3];</a:t>
            </a:r>
            <a:endParaRPr lang="en-US" altLang="ko-KR" sz="2400" smtClean="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printf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("hello\n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"); </a:t>
            </a:r>
            <a:r>
              <a:rPr lang="en-US" altLang="ko-KR" sz="2400" b="1" smtClean="0">
                <a:latin typeface="Consolas" pitchFamily="49" charset="0"/>
                <a:cs typeface="Consolas" pitchFamily="49" charset="0"/>
              </a:rPr>
              <a:t>// write( 1, "hello\n", 6 );</a:t>
            </a:r>
            <a:endParaRPr lang="ko-KR" altLang="en-US" sz="2400" b="1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31032" y="2909660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63080" y="2909660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31032" y="3341708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080" y="3341708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31032" y="3773756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3080" y="3773756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31032" y="4205804"/>
            <a:ext cx="432048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3080" y="4205804"/>
            <a:ext cx="432048" cy="43204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99184" y="3701748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1799184" y="4005622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042283" y="3397875"/>
            <a:ext cx="633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file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799184" y="4308724"/>
            <a:ext cx="1337044" cy="30387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167336" y="4277812"/>
            <a:ext cx="7457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>
                <a:latin typeface="Consolas" pitchFamily="49" charset="0"/>
                <a:cs typeface="Consolas" pitchFamily="49" charset="0"/>
              </a:rPr>
              <a:t>f_pos</a:t>
            </a:r>
            <a:endParaRPr lang="ko-KR" altLang="en-US" sz="16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5" name="직선 화살표 연결선 44"/>
          <p:cNvCxnSpPr>
            <a:stCxn id="39" idx="3"/>
            <a:endCxn id="21" idx="1"/>
          </p:cNvCxnSpPr>
          <p:nvPr/>
        </p:nvCxnSpPr>
        <p:spPr>
          <a:xfrm flipV="1">
            <a:off x="3136228" y="2325675"/>
            <a:ext cx="607172" cy="1528010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40" idx="3"/>
            <a:endCxn id="4" idx="1"/>
          </p:cNvCxnSpPr>
          <p:nvPr/>
        </p:nvCxnSpPr>
        <p:spPr>
          <a:xfrm flipV="1">
            <a:off x="3136228" y="2573383"/>
            <a:ext cx="2939078" cy="1584176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>
            <a:stCxn id="37" idx="3"/>
            <a:endCxn id="39" idx="1"/>
          </p:cNvCxnSpPr>
          <p:nvPr/>
        </p:nvCxnSpPr>
        <p:spPr>
          <a:xfrm flipV="1">
            <a:off x="1295128" y="3853685"/>
            <a:ext cx="504056" cy="56814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467544" y="2348880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fd_array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직선 화살표 연결선 45"/>
          <p:cNvCxnSpPr>
            <a:stCxn id="33" idx="3"/>
            <a:endCxn id="39" idx="1"/>
          </p:cNvCxnSpPr>
          <p:nvPr/>
        </p:nvCxnSpPr>
        <p:spPr>
          <a:xfrm>
            <a:off x="1295128" y="3557732"/>
            <a:ext cx="504056" cy="295953"/>
          </a:xfrm>
          <a:prstGeom prst="straightConnector1">
            <a:avLst/>
          </a:prstGeom>
          <a:ln w="28575">
            <a:solidFill>
              <a:schemeClr val="tx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60232" y="5301208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"hello\n"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E0D3B087-A759-4B1F-B632-42817E731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0688"/>
            <a:ext cx="4262705" cy="267765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#include &lt;stdio.h&gt;</a:t>
            </a:r>
          </a:p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signed char ch=250;</a:t>
            </a:r>
          </a:p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printf("%d\n", ch );</a:t>
            </a:r>
          </a:p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return 0;</a:t>
            </a:r>
          </a:p>
          <a:p>
            <a:pPr>
              <a:defRPr/>
            </a:pPr>
            <a:r>
              <a:rPr lang="en-US" altLang="ko-KR" sz="2400" smtClean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sz="240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68144" y="548680"/>
            <a:ext cx="15440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1. 250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2. error</a:t>
            </a:r>
          </a:p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3. -6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691680" y="3501008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195736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69979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203848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07904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4211960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4716016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220072" y="3501008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372200" y="3501008"/>
            <a:ext cx="2733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(-1)  * 6 =&gt; -6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020272" y="321297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91680" y="522920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2195736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699792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203848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707904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211960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716016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220072" y="52292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5318714" y="4149080"/>
            <a:ext cx="288032" cy="1080632"/>
            <a:chOff x="5364088" y="1852528"/>
            <a:chExt cx="288032" cy="1080632"/>
          </a:xfrm>
        </p:grpSpPr>
        <p:sp>
          <p:nvSpPr>
            <p:cNvPr id="35" name="이등변 삼각형 34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37" name="직선 연결선 36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/>
          <p:cNvGrpSpPr/>
          <p:nvPr/>
        </p:nvGrpSpPr>
        <p:grpSpPr>
          <a:xfrm>
            <a:off x="4788024" y="4149080"/>
            <a:ext cx="288032" cy="1080632"/>
            <a:chOff x="5364088" y="1852528"/>
            <a:chExt cx="288032" cy="1080632"/>
          </a:xfrm>
        </p:grpSpPr>
        <p:sp>
          <p:nvSpPr>
            <p:cNvPr id="45" name="이등변 삼각형 44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47" name="직선 연결선 46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/>
          <p:cNvGrpSpPr/>
          <p:nvPr/>
        </p:nvGrpSpPr>
        <p:grpSpPr>
          <a:xfrm>
            <a:off x="4283968" y="4149080"/>
            <a:ext cx="288032" cy="1080632"/>
            <a:chOff x="5364088" y="1852528"/>
            <a:chExt cx="288032" cy="1080632"/>
          </a:xfrm>
        </p:grpSpPr>
        <p:sp>
          <p:nvSpPr>
            <p:cNvPr id="55" name="이등변 삼각형 54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57" name="직선 연결선 56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그룹 58"/>
          <p:cNvGrpSpPr/>
          <p:nvPr/>
        </p:nvGrpSpPr>
        <p:grpSpPr>
          <a:xfrm>
            <a:off x="3779912" y="4149080"/>
            <a:ext cx="288032" cy="1080632"/>
            <a:chOff x="5364088" y="1852528"/>
            <a:chExt cx="288032" cy="1080632"/>
          </a:xfrm>
        </p:grpSpPr>
        <p:sp>
          <p:nvSpPr>
            <p:cNvPr id="60" name="이등변 삼각형 59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2" name="직선 연결선 61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그룹 63"/>
          <p:cNvGrpSpPr/>
          <p:nvPr/>
        </p:nvGrpSpPr>
        <p:grpSpPr>
          <a:xfrm>
            <a:off x="3275856" y="4149080"/>
            <a:ext cx="288032" cy="1080632"/>
            <a:chOff x="5364088" y="1852528"/>
            <a:chExt cx="288032" cy="1080632"/>
          </a:xfrm>
        </p:grpSpPr>
        <p:sp>
          <p:nvSpPr>
            <p:cNvPr id="65" name="이등변 삼각형 64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67" name="직선 연결선 66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2771800" y="4149080"/>
            <a:ext cx="288032" cy="1080632"/>
            <a:chOff x="5364088" y="1852528"/>
            <a:chExt cx="288032" cy="1080632"/>
          </a:xfrm>
        </p:grpSpPr>
        <p:sp>
          <p:nvSpPr>
            <p:cNvPr id="70" name="이등변 삼각형 69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2" name="직선 연결선 71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>
            <a:off x="2267744" y="4149080"/>
            <a:ext cx="288032" cy="1080632"/>
            <a:chOff x="5364088" y="1852528"/>
            <a:chExt cx="288032" cy="1080632"/>
          </a:xfrm>
        </p:grpSpPr>
        <p:sp>
          <p:nvSpPr>
            <p:cNvPr id="75" name="이등변 삼각형 74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77" name="직선 연결선 76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그룹 78"/>
          <p:cNvGrpSpPr/>
          <p:nvPr/>
        </p:nvGrpSpPr>
        <p:grpSpPr>
          <a:xfrm>
            <a:off x="1763688" y="4149080"/>
            <a:ext cx="288032" cy="1080632"/>
            <a:chOff x="5364088" y="1852528"/>
            <a:chExt cx="288032" cy="1080632"/>
          </a:xfrm>
        </p:grpSpPr>
        <p:sp>
          <p:nvSpPr>
            <p:cNvPr id="80" name="이등변 삼각형 79"/>
            <p:cNvSpPr/>
            <p:nvPr/>
          </p:nvSpPr>
          <p:spPr>
            <a:xfrm rot="10800000">
              <a:off x="5364088" y="2219266"/>
              <a:ext cx="288032" cy="248303"/>
            </a:xfrm>
            <a:prstGeom prst="triangl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타원 80"/>
            <p:cNvSpPr/>
            <p:nvPr/>
          </p:nvSpPr>
          <p:spPr>
            <a:xfrm>
              <a:off x="5450891" y="2449691"/>
              <a:ext cx="115213" cy="115213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82" name="직선 연결선 81"/>
            <p:cNvCxnSpPr/>
            <p:nvPr/>
          </p:nvCxnSpPr>
          <p:spPr>
            <a:xfrm rot="5400000">
              <a:off x="5336168" y="2031754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직선 연결선 82"/>
            <p:cNvCxnSpPr/>
            <p:nvPr/>
          </p:nvCxnSpPr>
          <p:spPr>
            <a:xfrm rot="5400000">
              <a:off x="5337756" y="2752346"/>
              <a:ext cx="360040" cy="158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직사각형 83"/>
          <p:cNvSpPr/>
          <p:nvPr/>
        </p:nvSpPr>
        <p:spPr>
          <a:xfrm>
            <a:off x="1691680" y="594928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195736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699792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203848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707904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211960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716016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5220072" y="594928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+ 3 =&gt; 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971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83768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82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9593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7160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7565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7971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8376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98782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9188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9999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5536" y="29249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144016" y="3717032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971600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75656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79712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483768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987824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91880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95936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99992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3995936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3491880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2987824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5 - 3 =&gt; 2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971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83768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82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9593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7160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7565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7971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8376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98782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9188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9999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5536" y="29249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144016" y="3717032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971600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75656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79712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483768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987824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91880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95936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99992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995936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1883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8 - 1 =&gt; 7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97160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97971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483768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987824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491880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995936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499992" y="213285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97160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47565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197971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483768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987824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491880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3995936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499992" y="285293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95536" y="292494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144016" y="3717032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971600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475656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979712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483768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2987824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491880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3995936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499992" y="378904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491880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995936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4499992" y="1412776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3">
            <a:extLst>
              <a:ext uri="{FF2B5EF4-FFF2-40B4-BE49-F238E27FC236}">
                <a16:creationId xmlns:a16="http://schemas.microsoft.com/office/drawing/2014/main" xmlns="" xmlns:lc="http://schemas.openxmlformats.org/drawingml/2006/lockedCanvas" id="{AB0642F8-F1A3-4BF8-8369-A2709F28F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16632"/>
            <a:ext cx="1031051" cy="458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+mn-cs"/>
              </a:defRPr>
            </a:lvl9pPr>
          </a:lstStyle>
          <a:p>
            <a:pPr>
              <a:lnSpc>
                <a:spcPct val="130000"/>
              </a:lnSpc>
              <a:buClr>
                <a:srgbClr val="C5003D"/>
              </a:buClr>
            </a:pPr>
            <a:r>
              <a:rPr lang="en-US" altLang="ko-KR" sz="2000" b="1" smtClean="0">
                <a:latin typeface="Consolas" panose="020B0609020204030204" pitchFamily="49" charset="0"/>
              </a:rPr>
              <a:t>type.c</a:t>
            </a:r>
            <a:endParaRPr lang="ko-KR" altLang="en-US" sz="2000" b="1"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9592" y="692696"/>
            <a:ext cx="2563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 + (-3) =&gt; -8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121072" y="270892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25128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2129184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2633240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137296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41352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45408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649464" y="270892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1121072" y="3429000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1625128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2129184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633240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3137296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41352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145408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4649464" y="3429000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45008" y="3501008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+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92" name="직선 연결선 91"/>
          <p:cNvCxnSpPr/>
          <p:nvPr/>
        </p:nvCxnSpPr>
        <p:spPr>
          <a:xfrm>
            <a:off x="293488" y="4293096"/>
            <a:ext cx="529208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21072" y="4365104"/>
            <a:ext cx="504056" cy="64807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1625128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2129184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2633240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3137296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3641352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145408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4649464" y="4365104"/>
            <a:ext cx="504056" cy="6480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305648" y="364502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(-1)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953720" y="3356992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s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41552" y="2852936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5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41552" y="3501008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-3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41552" y="4509120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Consolas" pitchFamily="49" charset="0"/>
                <a:cs typeface="Consolas" pitchFamily="49" charset="0"/>
              </a:rPr>
              <a:t>-8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600" y="1772816"/>
            <a:ext cx="2986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smtClean="0">
                <a:latin typeface="Consolas" pitchFamily="49" charset="0"/>
                <a:cs typeface="Consolas" pitchFamily="49" charset="0"/>
              </a:rPr>
              <a:t>부호와 절대값 방식</a:t>
            </a:r>
            <a:endParaRPr lang="ko-KR" altLang="en-US" sz="2400" smtClean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</a:spPr>
      <a:bodyPr rtlCol="0" anchor="ctr"/>
      <a:lstStyle>
        <a:defPPr algn="ctr">
          <a:defRPr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5607</TotalTime>
  <Words>2493</Words>
  <Application>Microsoft Office PowerPoint</Application>
  <PresentationFormat>화면 슬라이드 쇼(4:3)</PresentationFormat>
  <Paragraphs>1119</Paragraphs>
  <Slides>40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1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admin</cp:lastModifiedBy>
  <cp:revision>411</cp:revision>
  <dcterms:created xsi:type="dcterms:W3CDTF">2014-07-19T00:21:21Z</dcterms:created>
  <dcterms:modified xsi:type="dcterms:W3CDTF">2019-04-01T06:58:28Z</dcterms:modified>
</cp:coreProperties>
</file>