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 varScale="1">
        <p:scale>
          <a:sx n="107" d="100"/>
          <a:sy n="107" d="100"/>
        </p:scale>
        <p:origin x="-94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D909930-F5DD-4D6F-8D11-806B945F2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6632"/>
            <a:ext cx="77104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cp aaa bbb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파일을 복사 하면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data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및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까지 깊은 복사가 된다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9796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1249561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151467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17797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204489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230842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25735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620688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188456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215443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151467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14" idx="3"/>
            <a:endCxn id="5" idx="1"/>
          </p:cNvCxnSpPr>
          <p:nvPr/>
        </p:nvCxnSpPr>
        <p:spPr bwMode="auto">
          <a:xfrm flipV="1">
            <a:off x="2510036" y="1119386"/>
            <a:ext cx="1485900" cy="1176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2571949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28529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18" idx="3"/>
            <a:endCxn id="17" idx="1"/>
          </p:cNvCxnSpPr>
          <p:nvPr/>
        </p:nvCxnSpPr>
        <p:spPr bwMode="auto">
          <a:xfrm flipV="1">
            <a:off x="5610424" y="2711649"/>
            <a:ext cx="1160462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484784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387595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262208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4145830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4410943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467605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4941168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5204693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546980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516957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4780830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5050705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4410943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0" idx="3"/>
            <a:endCxn id="21" idx="1"/>
          </p:cNvCxnSpPr>
          <p:nvPr/>
        </p:nvCxnSpPr>
        <p:spPr bwMode="auto">
          <a:xfrm flipV="1">
            <a:off x="2510036" y="4015655"/>
            <a:ext cx="1485900" cy="1176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5468218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</a:t>
            </a: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574920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34" idx="3"/>
            <a:endCxn id="33" idx="1"/>
          </p:cNvCxnSpPr>
          <p:nvPr/>
        </p:nvCxnSpPr>
        <p:spPr bwMode="auto">
          <a:xfrm flipV="1">
            <a:off x="5610424" y="5607918"/>
            <a:ext cx="1160462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4381053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71691"/>
            <a:ext cx="7402989" cy="618630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&lt;sys/stat.h&gt;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open_devnull_stdio(void)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const char *name = "__null__";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(mknod(name, S_IFCHR | 0600, (1 &lt;&lt; 8) | 3)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fd = open(name, O_RDWR);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unlink(name);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dup2(fd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0);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dup2(fd, 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dup2(fd, 2);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(fd &gt; 2)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close(fd);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1886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daemon.c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60648"/>
            <a:ext cx="7529625" cy="507831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static int klog_fd = -1;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void klog_init(void)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(klog_fd &gt;= 0) return; /* Already initialized */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static const char* name = "__kmsg__";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if (mknod(name, S_IFCHR | 0600, (1 &lt;&lt; 8) | 11) == 0)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klog_fd = open(name, O_WRONLY | O_CLOEXEC);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unlink(name);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open_devnull_stdio();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klog_init();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write( klog_fd, "hello world\n", 12 );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4437112"/>
            <a:ext cx="297068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2915816" y="4005064"/>
            <a:ext cx="4104456" cy="2448272"/>
          </a:xfrm>
          <a:prstGeom prst="can">
            <a:avLst>
              <a:gd name="adj" fmla="val 123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3888" y="836712"/>
            <a:ext cx="2970685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fork();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172819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836712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23728" y="836712"/>
            <a:ext cx="14401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051720" y="2583402"/>
            <a:ext cx="1490470" cy="53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203848" y="1700808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12360" y="332656"/>
            <a:ext cx="172819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12360" y="836712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00392" y="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16216" y="836712"/>
            <a:ext cx="129614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33965" y="2601157"/>
            <a:ext cx="1278395" cy="35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2843808" y="1700808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C7E3140C-7F7B-4720-974C-F3E7ED402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0648"/>
            <a:ext cx="73532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COW(Copy On Write) : fork</a:t>
            </a:r>
            <a:r>
              <a:rPr lang="ko-KR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시 메모리 복제는 프로세스가 </a:t>
            </a:r>
            <a:endParaRPr lang="en-US" altLang="ko-KR"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ko-KR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생성되었을때가 아니라 어느 한쪽이 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ko-KR" altLang="en-US" sz="2000">
                <a:latin typeface="Consolas" panose="020B0609020204030204" pitchFamily="49" charset="0"/>
                <a:cs typeface="Consolas" panose="020B0609020204030204" pitchFamily="49" charset="0"/>
              </a:rPr>
              <a:t>를 했을 때이다</a:t>
            </a:r>
            <a:r>
              <a:rPr lang="en-US" altLang="ko-KR" sz="20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1754" y="1903049"/>
            <a:ext cx="2371162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fork();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printf("after\n");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239" y="1477558"/>
            <a:ext cx="1458826" cy="3950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7239" y="1903049"/>
            <a:ext cx="1458826" cy="151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86065" y="1903049"/>
            <a:ext cx="1215689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225281" y="3284984"/>
            <a:ext cx="1266599" cy="13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화살표 15"/>
          <p:cNvSpPr/>
          <p:nvPr/>
        </p:nvSpPr>
        <p:spPr>
          <a:xfrm>
            <a:off x="3197832" y="2632462"/>
            <a:ext cx="303922" cy="24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70377" y="119675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88035" y="1477558"/>
            <a:ext cx="1458826" cy="39509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88035" y="1903049"/>
            <a:ext cx="1458826" cy="151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1172" y="11967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5796136" y="1904389"/>
            <a:ext cx="1291899" cy="1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868144" y="3284984"/>
            <a:ext cx="1219891" cy="13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화살표 27"/>
          <p:cNvSpPr/>
          <p:nvPr/>
        </p:nvSpPr>
        <p:spPr>
          <a:xfrm>
            <a:off x="2893909" y="2632462"/>
            <a:ext cx="303922" cy="243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7252" y="3483444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01754" y="3605013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286065" y="3483444"/>
            <a:ext cx="1215689" cy="12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286065" y="3969719"/>
            <a:ext cx="1215689" cy="12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360501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global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87191" y="3544229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07645" y="360501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global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 flipV="1">
            <a:off x="5446855" y="3544229"/>
            <a:ext cx="1641179" cy="72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5446855" y="4030504"/>
            <a:ext cx="1641179" cy="729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988029" y="4273642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27843" y="4942270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6898" y="500305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01754" y="4942270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 flipV="1">
            <a:off x="2286065" y="4942270"/>
            <a:ext cx="1215689" cy="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2286065" y="5428546"/>
            <a:ext cx="1215689" cy="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7087782" y="4942270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07645" y="494227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local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5652120" y="4943610"/>
            <a:ext cx="1435915" cy="8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5652120" y="5429886"/>
            <a:ext cx="1435915" cy="87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211960" y="5805264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rot="5400000">
            <a:off x="2771800" y="1628800"/>
            <a:ext cx="2592288" cy="158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92696"/>
            <a:ext cx="3603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global=6;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printf("%p\n", &amp;global);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while(1);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// 0x12345678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692696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*p = (int*)0x12345678;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printf("%d\n", *p);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239" y="3645024"/>
            <a:ext cx="1458826" cy="151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32849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aaa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7252" y="5157192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27876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global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483433" y="5296542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267744" y="5174973"/>
            <a:ext cx="1215689" cy="12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267744" y="5661248"/>
            <a:ext cx="1215689" cy="12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16216" y="3645024"/>
            <a:ext cx="1458826" cy="151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32585" y="328498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bbb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16229" y="5157192"/>
            <a:ext cx="1458826" cy="486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56376" y="49411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0x12345678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94ACE-52D1-4FC5-B65F-FBBD1B23529F}"/>
              </a:ext>
            </a:extLst>
          </p:cNvPr>
          <p:cNvSpPr/>
          <p:nvPr/>
        </p:nvSpPr>
        <p:spPr>
          <a:xfrm>
            <a:off x="2987824" y="836712"/>
            <a:ext cx="2466975" cy="1285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1B03F2E-5764-4118-A1E0-88E53F553CE3}"/>
              </a:ext>
            </a:extLst>
          </p:cNvPr>
          <p:cNvSpPr/>
          <p:nvPr/>
        </p:nvSpPr>
        <p:spPr>
          <a:xfrm>
            <a:off x="2987824" y="2975075"/>
            <a:ext cx="2466975" cy="1284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exit_code=2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7AF797-612D-4147-B2A6-14910ED27038}"/>
              </a:ext>
            </a:extLst>
          </p:cNvPr>
          <p:cNvCxnSpPr/>
          <p:nvPr/>
        </p:nvCxnSpPr>
        <p:spPr>
          <a:xfrm>
            <a:off x="4572000" y="213285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7F2E2827-6CB3-4694-A819-7144F8E3EAE3}"/>
              </a:ext>
            </a:extLst>
          </p:cNvPr>
          <p:cNvCxnSpPr/>
          <p:nvPr/>
        </p:nvCxnSpPr>
        <p:spPr>
          <a:xfrm flipH="1" flipV="1">
            <a:off x="3813324" y="212258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046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9872" y="42930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23488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3808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8144" y="299695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exit(2)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4128" y="3717032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TASK_RUNNING =&gt;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EXIT_ZOMBIE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468560" y="328498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current process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168" y="836712"/>
            <a:ext cx="3733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wait(&amp;status);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kfree( child );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94ACE-52D1-4FC5-B65F-FBBD1B23529F}"/>
              </a:ext>
            </a:extLst>
          </p:cNvPr>
          <p:cNvSpPr/>
          <p:nvPr/>
        </p:nvSpPr>
        <p:spPr>
          <a:xfrm>
            <a:off x="2987824" y="836712"/>
            <a:ext cx="2466975" cy="1285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1B03F2E-5764-4118-A1E0-88E53F553CE3}"/>
              </a:ext>
            </a:extLst>
          </p:cNvPr>
          <p:cNvSpPr/>
          <p:nvPr/>
        </p:nvSpPr>
        <p:spPr>
          <a:xfrm>
            <a:off x="2987824" y="2975075"/>
            <a:ext cx="2466975" cy="1284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exit_code=2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7AF797-612D-4147-B2A6-14910ED27038}"/>
              </a:ext>
            </a:extLst>
          </p:cNvPr>
          <p:cNvCxnSpPr/>
          <p:nvPr/>
        </p:nvCxnSpPr>
        <p:spPr>
          <a:xfrm>
            <a:off x="4572000" y="213285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7F2E2827-6CB3-4694-A819-7144F8E3EAE3}"/>
              </a:ext>
            </a:extLst>
          </p:cNvPr>
          <p:cNvCxnSpPr/>
          <p:nvPr/>
        </p:nvCxnSpPr>
        <p:spPr>
          <a:xfrm flipH="1" flipV="1">
            <a:off x="3813324" y="212258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046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init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9872" y="42930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23488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3808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8144" y="299695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exit(2)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24128" y="3717032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TASK_RUNNING =&gt;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EXIT_ZOMBIE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468560" y="3284984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current process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168" y="836712"/>
            <a:ext cx="39308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while(1)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wait(&amp;status);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 kfree( child );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94ACE-52D1-4FC5-B65F-FBBD1B23529F}"/>
              </a:ext>
            </a:extLst>
          </p:cNvPr>
          <p:cNvSpPr/>
          <p:nvPr/>
        </p:nvSpPr>
        <p:spPr>
          <a:xfrm>
            <a:off x="2987824" y="836712"/>
            <a:ext cx="2466975" cy="1285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1B03F2E-5764-4118-A1E0-88E53F553CE3}"/>
              </a:ext>
            </a:extLst>
          </p:cNvPr>
          <p:cNvSpPr/>
          <p:nvPr/>
        </p:nvSpPr>
        <p:spPr>
          <a:xfrm>
            <a:off x="2987824" y="2975075"/>
            <a:ext cx="2466975" cy="1284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exit_code=2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EA7AF797-612D-4147-B2A6-14910ED27038}"/>
              </a:ext>
            </a:extLst>
          </p:cNvPr>
          <p:cNvCxnSpPr/>
          <p:nvPr/>
        </p:nvCxnSpPr>
        <p:spPr>
          <a:xfrm>
            <a:off x="4572000" y="213285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7F2E2827-6CB3-4694-A819-7144F8E3EAE3}"/>
              </a:ext>
            </a:extLst>
          </p:cNvPr>
          <p:cNvCxnSpPr/>
          <p:nvPr/>
        </p:nvCxnSpPr>
        <p:spPr>
          <a:xfrm flipH="1" flipV="1">
            <a:off x="3813324" y="2122586"/>
            <a:ext cx="9525" cy="852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91880" y="4046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9872" y="42930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234888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43808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68144" y="3645024"/>
            <a:ext cx="57054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exit(2);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kill( parent-&gt;pid, SIGCHLD);</a:t>
            </a:r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96136" y="4869160"/>
            <a:ext cx="31422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TASK_RUNNING =&gt;</a:t>
            </a: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EXIT_ZOMBIE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84168" y="0"/>
            <a:ext cx="531106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signal( SIGCHLD, SIG_IGN);</a:t>
            </a:r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signal( SIGCHLD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my_sig);</a:t>
            </a:r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my_sig()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   wait(&amp;status);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꺾인 연결선 14"/>
          <p:cNvCxnSpPr>
            <a:stCxn id="35" idx="1"/>
            <a:endCxn id="34" idx="1"/>
          </p:cNvCxnSpPr>
          <p:nvPr/>
        </p:nvCxnSpPr>
        <p:spPr>
          <a:xfrm rot="10800000">
            <a:off x="2987824" y="1479651"/>
            <a:ext cx="1588" cy="2137569"/>
          </a:xfrm>
          <a:prstGeom prst="bentConnector3">
            <a:avLst>
              <a:gd name="adj1" fmla="val 1439546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22768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17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620688"/>
            <a:ext cx="9302547" cy="258532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printf("this is the original program\n");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execl("./newpgm", "newpgm", "parm1", "parm2", "parm3", (char *) 0 );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printf("This line should never get printed\n");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66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execl.c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3573016"/>
            <a:ext cx="5883342" cy="34163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for( i=0; i&lt;argc; i++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printf("argv[%d]=%s\n", i, argv[i]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32129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newpgm.c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63888" y="836712"/>
            <a:ext cx="5724644" cy="110799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printf("this is the original program\n");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execl("./newpgm", "newpgm", "parm1", "parm2", "parm3", (char *) 0 );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printf("This line should never get printed\n");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172819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836712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rot="16200000" flipH="1">
            <a:off x="2015716" y="944724"/>
            <a:ext cx="165618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rot="16200000" flipH="1">
            <a:off x="1979712" y="2708920"/>
            <a:ext cx="1656184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화살표 10"/>
          <p:cNvSpPr/>
          <p:nvPr/>
        </p:nvSpPr>
        <p:spPr>
          <a:xfrm>
            <a:off x="3131840" y="2636912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2492896"/>
            <a:ext cx="3647152" cy="1785104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int global=0;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main(int argc, char **argv)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for( i=0; i&lt;argc; i++ 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    printf("argv[%d]=%s\n", i, argv[i] 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563888" y="836712"/>
            <a:ext cx="5760640" cy="10801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139952" y="4797152"/>
            <a:ext cx="93610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39952" y="5085184"/>
            <a:ext cx="93610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39952" y="5373216"/>
            <a:ext cx="93610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39952" y="5661248"/>
            <a:ext cx="93610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136" y="47251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"newpgm"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63888" y="47438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912" y="44371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char *argv[]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63888" y="501317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63888" y="530120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[2]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888" y="5589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[3]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96136" y="50851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"parm1"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6136" y="53732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"parm2"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6136" y="56612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"parm3"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39952" y="5949280"/>
            <a:ext cx="93610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63888" y="58772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[4]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2240" y="4293096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execve("./newpgm");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D909930-F5DD-4D6F-8D11-806B945F2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6632"/>
            <a:ext cx="651652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# ln aaa bbb    // </a:t>
            </a:r>
            <a:r>
              <a:rPr lang="ko-KR" altLang="en-US" sz="1625" smtClean="0">
                <a:latin typeface="Consolas" panose="020B0609020204030204" pitchFamily="49" charset="0"/>
                <a:cs typeface="Consolas" panose="020B0609020204030204" pitchFamily="49" charset="0"/>
              </a:rPr>
              <a:t>파일을 링크 하면 같은 </a:t>
            </a: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ko-KR" altLang="en-US" sz="1625" smtClean="0">
                <a:latin typeface="Consolas" panose="020B0609020204030204" pitchFamily="49" charset="0"/>
                <a:cs typeface="Consolas" panose="020B0609020204030204" pitchFamily="49" charset="0"/>
              </a:rPr>
              <a:t>를 가리킨다</a:t>
            </a: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9796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1249561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151467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17797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204489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230842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25735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620688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188456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215443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151467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14" idx="3"/>
            <a:endCxn id="5" idx="1"/>
          </p:cNvCxnSpPr>
          <p:nvPr/>
        </p:nvCxnSpPr>
        <p:spPr bwMode="auto">
          <a:xfrm flipV="1">
            <a:off x="2510036" y="1119386"/>
            <a:ext cx="1485900" cy="1176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2571949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</a:t>
            </a: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28529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18" idx="3"/>
            <a:endCxn id="17" idx="1"/>
          </p:cNvCxnSpPr>
          <p:nvPr/>
        </p:nvCxnSpPr>
        <p:spPr bwMode="auto">
          <a:xfrm flipV="1">
            <a:off x="5610424" y="2711649"/>
            <a:ext cx="1160462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484784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1680" y="294310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1680" y="321297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257321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9" idx="3"/>
            <a:endCxn id="5" idx="1"/>
          </p:cNvCxnSpPr>
          <p:nvPr/>
        </p:nvCxnSpPr>
        <p:spPr bwMode="auto">
          <a:xfrm flipV="1">
            <a:off x="2506067" y="1119386"/>
            <a:ext cx="1489869" cy="223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268760"/>
            <a:ext cx="4031873" cy="161582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char *argv[] = { "ls", "-a", "-i", (char *)0};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printf("prompt &gt; ls -a -i\n");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if( fork() == 0 )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    execve( "/bin/ls", argv,  0);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printf("prompt &gt; \n");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1116632" y="764704"/>
            <a:ext cx="172819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116632" y="1268760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11560" y="1268760"/>
            <a:ext cx="14401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39552" y="2852936"/>
            <a:ext cx="1512168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화살표 8"/>
          <p:cNvSpPr/>
          <p:nvPr/>
        </p:nvSpPr>
        <p:spPr>
          <a:xfrm>
            <a:off x="2339752" y="4581128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828600" y="4320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668344" y="836712"/>
            <a:ext cx="1728192" cy="3744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68344" y="1340768"/>
            <a:ext cx="1728192" cy="1800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6376" y="5040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child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 flipH="1" flipV="1">
            <a:off x="5940152" y="1700808"/>
            <a:ext cx="208823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 flipH="1" flipV="1">
            <a:off x="6120172" y="3320988"/>
            <a:ext cx="1728192" cy="136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 26"/>
          <p:cNvSpPr/>
          <p:nvPr/>
        </p:nvSpPr>
        <p:spPr>
          <a:xfrm>
            <a:off x="1907704" y="2492896"/>
            <a:ext cx="360040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792" y="3429000"/>
            <a:ext cx="3647152" cy="161582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int main(int argc, char **argv, char **envp)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for( i=0; argv[i]; i++ )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    printf("argv[%d]=%s\n", i, argv[i] );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11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51720" y="692696"/>
            <a:ext cx="122413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1886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51720" y="2348880"/>
            <a:ext cx="122413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bash'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 rot="5400000">
            <a:off x="2087724" y="1772816"/>
            <a:ext cx="11521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91680" y="1628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fork()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04048" y="2348880"/>
            <a:ext cx="1224136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6" idx="3"/>
            <a:endCxn id="11" idx="1"/>
          </p:cNvCxnSpPr>
          <p:nvPr/>
        </p:nvCxnSpPr>
        <p:spPr>
          <a:xfrm>
            <a:off x="3275856" y="2600908"/>
            <a:ext cx="172819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35896" y="27809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execve()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/>
          <p:cNvCxnSpPr>
            <a:stCxn id="11" idx="0"/>
            <a:endCxn id="4" idx="3"/>
          </p:cNvCxnSpPr>
          <p:nvPr/>
        </p:nvCxnSpPr>
        <p:spPr>
          <a:xfrm rot="16200000" flipV="1">
            <a:off x="3743908" y="476672"/>
            <a:ext cx="1404156" cy="234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8104" y="18448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exit()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9872" y="6206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wait()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0138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8677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7215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5754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4292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2830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11369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8109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6647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5186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73724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2262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70801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19339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7878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54868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exit(7);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55043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3581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52120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00658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49197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97735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6273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94812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1600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38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68677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17215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65753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14292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62830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1369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92" y="321297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kill ( pid,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20138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8677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17215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65754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14292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62830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11369" y="1124744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28109" y="1124744"/>
            <a:ext cx="448538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76647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25186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73724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22262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70801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19339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867878" y="1124744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54868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exit(7);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55043" y="2348880"/>
            <a:ext cx="448538" cy="72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03581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652120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100658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49197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97735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46273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94812" y="2348880"/>
            <a:ext cx="448538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71600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20138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68677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17215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65753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14292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62830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11369" y="2348880"/>
            <a:ext cx="448538" cy="720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9592" y="321297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kill ( pid,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289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PPID   PID  PGID   SID TTY      TPGID STAT   UID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TIME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COMMAND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778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795   795   795 pts/0     1490 Ss       0   0:01 -bash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795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1490  1490   795 pts/0     1490 R+       0   0:00 ps -xj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795  1491  1490   795 pts/0     1490 S+       0   0:00 more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795  1492  1490   795 pts/0     1490 S+       0   0:00 more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37E1C7E4-20BD-418C-A78C-938D8450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348880"/>
            <a:ext cx="7272808" cy="2863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AA415F6-EC39-4B6F-8F29-31073364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705" y="2821668"/>
            <a:ext cx="1783589" cy="710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1F9EA106-4026-4EE4-920E-D422319E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197" y="2929392"/>
            <a:ext cx="18232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 dirty="0">
                <a:latin typeface="+mn-lt"/>
                <a:ea typeface="+mn-ea"/>
              </a:rPr>
              <a:t>Login shell (bash)</a:t>
            </a:r>
          </a:p>
          <a:p>
            <a:pPr algn="ctr" latinLnBrk="0"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+mn-lt"/>
                <a:ea typeface="+mn-ea"/>
              </a:rPr>
              <a:t>795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 dirty="0">
              <a:latin typeface="+mn-lt"/>
              <a:ea typeface="+mn-ea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AA62F1-5170-41A8-B06D-A23819BB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2299" y="2905453"/>
            <a:ext cx="7649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+mn-lt"/>
                <a:ea typeface="+mn-ea"/>
              </a:rPr>
              <a:t>cat</a:t>
            </a:r>
          </a:p>
          <a:p>
            <a:pPr algn="ctr" latinLnBrk="0">
              <a:defRPr/>
            </a:pPr>
            <a:r>
              <a:rPr lang="en-US" altLang="ko-KR" sz="1600" smtClean="0">
                <a:latin typeface="+mn-lt"/>
                <a:ea typeface="+mn-ea"/>
              </a:rPr>
              <a:t>(1494)</a:t>
            </a:r>
            <a:endParaRPr kumimoji="1" lang="en-US" altLang="ko-KR" sz="1600">
              <a:latin typeface="+mn-lt"/>
              <a:ea typeface="+mn-ea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CC6A7546-B118-42D9-9F0B-803A7769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896" y="2956920"/>
            <a:ext cx="758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+mn-lt"/>
                <a:ea typeface="+mn-ea"/>
              </a:rPr>
              <a:t>ps -xj</a:t>
            </a:r>
          </a:p>
          <a:p>
            <a:pPr algn="ctr" latinLnBrk="0"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1490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>
              <a:latin typeface="+mn-lt"/>
              <a:ea typeface="+mn-ea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23C98DE1-F1E6-4304-980B-DB0C3A59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028" y="3797165"/>
            <a:ext cx="758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+mn-lt"/>
                <a:ea typeface="+mn-ea"/>
              </a:rPr>
              <a:t>bash</a:t>
            </a:r>
          </a:p>
          <a:p>
            <a:pPr algn="ctr" latinLnBrk="0"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1491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>
              <a:latin typeface="+mn-lt"/>
              <a:ea typeface="+mn-ea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A7998EA-F4D1-41B7-BB95-8071399C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843" y="3797165"/>
            <a:ext cx="7585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+mn-lt"/>
                <a:ea typeface="+mn-ea"/>
              </a:rPr>
              <a:t>bash</a:t>
            </a:r>
          </a:p>
          <a:p>
            <a:pPr algn="ctr" latinLnBrk="0"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1492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>
              <a:latin typeface="+mn-lt"/>
              <a:ea typeface="+mn-ea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D1673E-B929-46BB-89F6-3D03DDC22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79" y="2798926"/>
            <a:ext cx="836143" cy="709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D2356C56-7D15-4523-92A4-D99853DCE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391" y="2850395"/>
            <a:ext cx="834785" cy="709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FA5D1B4D-EE4A-4012-867E-708CC23D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163" y="3689442"/>
            <a:ext cx="836143" cy="709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723F70DC-ADAC-43DC-B261-B283A192D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3" y="3689442"/>
            <a:ext cx="836143" cy="7097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B010E333-0AF2-480C-877A-3994C83DE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48" y="2664870"/>
            <a:ext cx="2116145" cy="102457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F9FFEC0A-8D69-43C8-A5D5-820BDA3B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121" y="2664870"/>
            <a:ext cx="1170056" cy="102457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9B19D3C4-16CC-4239-A31A-A319E1F12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206" y="2664870"/>
            <a:ext cx="2173155" cy="189234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ko-KR" altLang="en-US" sz="1600">
              <a:latin typeface="+mn-lt"/>
              <a:ea typeface="+mn-ea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70F6D76E-997E-4BED-90AA-D15F1F36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534" y="3748091"/>
            <a:ext cx="148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ko-KR" altLang="en-US" sz="1600" dirty="0">
                <a:latin typeface="+mn-lt"/>
                <a:ea typeface="+mn-ea"/>
              </a:rPr>
              <a:t>프로세스 그룹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+mn-lt"/>
                <a:ea typeface="+mn-ea"/>
              </a:rPr>
              <a:t>795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 dirty="0">
              <a:latin typeface="+mn-lt"/>
              <a:ea typeface="+mn-ea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05282CEB-60CF-490B-B66D-FFC1178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538" y="3748091"/>
            <a:ext cx="148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ko-KR" altLang="en-US" sz="1600" dirty="0">
                <a:latin typeface="+mn-lt"/>
                <a:ea typeface="+mn-ea"/>
              </a:rPr>
              <a:t>프로세스 그룹</a:t>
            </a:r>
          </a:p>
          <a:p>
            <a:pPr algn="ctr" latinLnBrk="0">
              <a:defRPr/>
            </a:pPr>
            <a:r>
              <a:rPr lang="en-US" altLang="ko-KR" sz="1600" smtClean="0">
                <a:latin typeface="+mn-lt"/>
                <a:ea typeface="+mn-ea"/>
              </a:rPr>
              <a:t>(1494)</a:t>
            </a:r>
            <a:endParaRPr kumimoji="1" lang="en-US" altLang="ko-KR" sz="1600" dirty="0">
              <a:latin typeface="+mn-lt"/>
              <a:ea typeface="+mn-ea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C5514CA-202F-4B0D-A18D-3141C37A9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359" y="4615865"/>
            <a:ext cx="148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ko-KR" altLang="en-US" sz="1600" dirty="0">
                <a:latin typeface="+mn-lt"/>
                <a:ea typeface="+mn-ea"/>
              </a:rPr>
              <a:t>프로세스 그룹</a:t>
            </a:r>
          </a:p>
          <a:p>
            <a:pPr algn="ctr" latinLnBrk="0">
              <a:defRPr/>
            </a:pP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1490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 dirty="0">
              <a:latin typeface="+mn-lt"/>
              <a:ea typeface="+mn-ea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4B96C8B2-CEF1-4508-8A15-8A5EC7D9F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689" y="5270586"/>
            <a:ext cx="148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ko-KR" altLang="en-US" sz="1600" dirty="0">
                <a:latin typeface="+mn-lt"/>
                <a:ea typeface="+mn-ea"/>
              </a:rPr>
              <a:t>프로세스 세션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+mn-lt"/>
                <a:ea typeface="+mn-ea"/>
              </a:rPr>
              <a:t>login </a:t>
            </a:r>
            <a:r>
              <a:rPr kumimoji="1" lang="en-US" altLang="ko-KR" sz="1600" smtClean="0">
                <a:latin typeface="+mn-lt"/>
                <a:ea typeface="+mn-ea"/>
              </a:rPr>
              <a:t>(</a:t>
            </a:r>
            <a:r>
              <a:rPr lang="en-US" altLang="ko-KR" sz="1600" smtClean="0">
                <a:latin typeface="+mn-lt"/>
                <a:ea typeface="+mn-ea"/>
              </a:rPr>
              <a:t>795</a:t>
            </a:r>
            <a:r>
              <a:rPr kumimoji="1" lang="en-US" altLang="ko-KR" sz="1600" smtClean="0">
                <a:latin typeface="+mn-lt"/>
                <a:ea typeface="+mn-ea"/>
              </a:rPr>
              <a:t>)</a:t>
            </a:r>
            <a:endParaRPr kumimoji="1" lang="en-US" altLang="ko-KR" sz="16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1404417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1674292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193940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2204517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2469630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2733155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2998267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045419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2309292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2579167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1939405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2996680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3277667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909515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43006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262208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4570561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483567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51007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536589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562942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58945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941688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520556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547543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483567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0" idx="3"/>
            <a:endCxn id="21" idx="1"/>
          </p:cNvCxnSpPr>
          <p:nvPr/>
        </p:nvCxnSpPr>
        <p:spPr bwMode="auto">
          <a:xfrm flipV="1">
            <a:off x="2510036" y="4440386"/>
            <a:ext cx="1485900" cy="1176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5892949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</a:t>
            </a: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61739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34" idx="3"/>
            <a:endCxn id="33" idx="1"/>
          </p:cNvCxnSpPr>
          <p:nvPr/>
        </p:nvCxnSpPr>
        <p:spPr bwMode="auto">
          <a:xfrm flipV="1">
            <a:off x="5610424" y="6032649"/>
            <a:ext cx="1160462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4805784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BDD827FB-26C0-48D3-AE51-0A6D66EE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82407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cp aaa bbb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rm aaa   // unlink();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복제 및 삭제시 파일이 큰경우 오버헤드가 있다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텍스트 개체 틀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44E38F9-5E28-4399-93B6-7266FCA8656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cp</a:t>
            </a:r>
            <a:r>
              <a:rPr lang="ko-KR" altLang="en-US"/>
              <a:t>를 이용한 </a:t>
            </a:r>
            <a:r>
              <a:rPr lang="en-US" altLang="ko-KR"/>
              <a:t>mv </a:t>
            </a:r>
            <a:r>
              <a:rPr lang="ko-KR" altLang="en-US"/>
              <a:t>구현</a:t>
            </a:r>
          </a:p>
        </p:txBody>
      </p:sp>
      <p:cxnSp>
        <p:nvCxnSpPr>
          <p:cNvPr id="40" name="직선 연결선 39"/>
          <p:cNvCxnSpPr/>
          <p:nvPr/>
        </p:nvCxnSpPr>
        <p:spPr>
          <a:xfrm rot="5400000">
            <a:off x="3707904" y="1700808"/>
            <a:ext cx="2160240" cy="158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rot="10800000" flipV="1">
            <a:off x="6804248" y="2996952"/>
            <a:ext cx="1296144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0800000" flipV="1">
            <a:off x="1691680" y="2348880"/>
            <a:ext cx="79208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195624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2226121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249123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275634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302145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328498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355009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597248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5649" y="286112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5649" y="313099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249123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770886" y="3548509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"world\n</a:t>
            </a: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382949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18" idx="3"/>
            <a:endCxn id="17" idx="1"/>
          </p:cNvCxnSpPr>
          <p:nvPr/>
        </p:nvCxnSpPr>
        <p:spPr bwMode="auto">
          <a:xfrm flipV="1">
            <a:off x="5610424" y="3688209"/>
            <a:ext cx="1160462" cy="27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461344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691680" y="3919661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"bbb"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691680" y="4189536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354977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9" idx="3"/>
            <a:endCxn id="5" idx="1"/>
          </p:cNvCxnSpPr>
          <p:nvPr/>
        </p:nvCxnSpPr>
        <p:spPr bwMode="auto">
          <a:xfrm flipV="1">
            <a:off x="2506067" y="2095946"/>
            <a:ext cx="1489869" cy="223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BDD827FB-26C0-48D3-AE51-0A6D66EE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48680"/>
            <a:ext cx="8240713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ln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aaa bbb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# rm aaa   // unlink();   //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복제 및 삭제시 파일이 큰경우 오버헤드가 있다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44E38F9-5E28-4399-93B6-7266FCA8656C}"/>
              </a:ext>
            </a:extLst>
          </p:cNvPr>
          <p:cNvSpPr>
            <a:spLocks noGrp="1"/>
          </p:cNvSpPr>
          <p:nvPr/>
        </p:nvSpPr>
        <p:spPr>
          <a:xfrm>
            <a:off x="0" y="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ln</a:t>
            </a:r>
            <a:r>
              <a:rPr lang="ko-KR" altLang="en-US" smtClean="0"/>
              <a:t>을</a:t>
            </a:r>
            <a:r>
              <a:rPr lang="ko-KR" altLang="en-US" smtClean="0"/>
              <a:t> </a:t>
            </a:r>
            <a:r>
              <a:rPr lang="ko-KR" altLang="en-US"/>
              <a:t>이용한 </a:t>
            </a:r>
            <a:r>
              <a:rPr lang="en-US" altLang="ko-KR"/>
              <a:t>mv </a:t>
            </a:r>
            <a:r>
              <a:rPr lang="ko-KR" altLang="en-US"/>
              <a:t>구현</a:t>
            </a:r>
          </a:p>
        </p:txBody>
      </p:sp>
      <p:cxnSp>
        <p:nvCxnSpPr>
          <p:cNvPr id="25" name="직선 연결선 24"/>
          <p:cNvCxnSpPr/>
          <p:nvPr/>
        </p:nvCxnSpPr>
        <p:spPr>
          <a:xfrm rot="10800000" flipV="1">
            <a:off x="1691680" y="2924944"/>
            <a:ext cx="79208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0317F4D-FE5F-4DA5-97DB-2C1255A7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76" y="1035050"/>
            <a:ext cx="43354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하드 링크의 필요 이유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상대 경로 때문 </a:t>
            </a:r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2EE632EF-46D0-4A25-95E6-21D5E4DF2D5A}"/>
              </a:ext>
            </a:extLst>
          </p:cNvPr>
          <p:cNvSpPr>
            <a:spLocks noGrp="1"/>
          </p:cNvSpPr>
          <p:nvPr/>
        </p:nvSpPr>
        <p:spPr>
          <a:xfrm>
            <a:off x="251520" y="188640"/>
            <a:ext cx="4284663" cy="404813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286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2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4287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1325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ln</a:t>
            </a:r>
            <a:r>
              <a:rPr lang="ko-KR" altLang="en-US"/>
              <a:t>을 이용한 상대 경로 지정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195624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2226121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drwxr-xr-x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249123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275634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302145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328498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355009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09:24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597248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249123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382949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18" idx="3"/>
            <a:endCxn id="17" idx="1"/>
          </p:cNvCxnSpPr>
          <p:nvPr/>
        </p:nvCxnSpPr>
        <p:spPr bwMode="auto">
          <a:xfrm flipV="1">
            <a:off x="5610424" y="3689003"/>
            <a:ext cx="689768" cy="280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461344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354977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22" idx="3"/>
            <a:endCxn id="6" idx="1"/>
          </p:cNvCxnSpPr>
          <p:nvPr/>
        </p:nvCxnSpPr>
        <p:spPr bwMode="auto">
          <a:xfrm flipV="1">
            <a:off x="2501876" y="2095946"/>
            <a:ext cx="1494060" cy="223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15" idx="3"/>
            <a:endCxn id="6" idx="1"/>
          </p:cNvCxnSpPr>
          <p:nvPr/>
        </p:nvCxnSpPr>
        <p:spPr bwMode="auto">
          <a:xfrm flipV="1">
            <a:off x="2510036" y="2095946"/>
            <a:ext cx="1485900" cy="1174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3548509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7452320" y="3548509"/>
            <a:ext cx="1224136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3825536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7452320" y="3825536"/>
            <a:ext cx="1224136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2861121"/>
            <a:ext cx="225851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"/root/03_day/sub"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3130996"/>
            <a:ext cx="225851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3919661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"sub/."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4189536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4959325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"sub/aaa/.."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5229200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4589438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9" idx="3"/>
            <a:endCxn id="6" idx="1"/>
          </p:cNvCxnSpPr>
          <p:nvPr/>
        </p:nvCxnSpPr>
        <p:spPr bwMode="auto">
          <a:xfrm flipV="1">
            <a:off x="2501876" y="2095946"/>
            <a:ext cx="1494060" cy="3272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4113568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7452320" y="4113568"/>
            <a:ext cx="1224136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262178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116632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ln -s . current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1067643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1337518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drwxr-xr-x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1602631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1867743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213285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2396381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2661493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09:24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708645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861" y="1602631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2940893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25" idx="3"/>
            <a:endCxn id="31" idx="1"/>
          </p:cNvCxnSpPr>
          <p:nvPr/>
        </p:nvCxnSpPr>
        <p:spPr bwMode="auto">
          <a:xfrm flipV="1">
            <a:off x="5610424" y="2800400"/>
            <a:ext cx="689768" cy="280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572741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2661171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8" idx="3"/>
            <a:endCxn id="16" idx="1"/>
          </p:cNvCxnSpPr>
          <p:nvPr/>
        </p:nvCxnSpPr>
        <p:spPr bwMode="auto">
          <a:xfrm flipV="1">
            <a:off x="2501876" y="1207343"/>
            <a:ext cx="1494060" cy="223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36" idx="3"/>
            <a:endCxn id="16" idx="1"/>
          </p:cNvCxnSpPr>
          <p:nvPr/>
        </p:nvCxnSpPr>
        <p:spPr bwMode="auto">
          <a:xfrm flipV="1">
            <a:off x="2510036" y="1207343"/>
            <a:ext cx="1485900" cy="1174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2659906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7452320" y="2659906"/>
            <a:ext cx="1224136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2936933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7452320" y="2936933"/>
            <a:ext cx="1224136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1972518"/>
            <a:ext cx="225851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"/root/03_day/sub"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2242393"/>
            <a:ext cx="225851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3031058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"sub/."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3300933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995936" y="401265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262178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995936" y="4282529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995936" y="454764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995936" y="481275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995936" y="5077867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995936" y="5341392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995936" y="560650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09:24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653656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995936" y="5885904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xmlns:lc="http://schemas.openxmlformats.org/drawingml/2006/lockedCanvas" id="{120A15D7-6B68-4B52-9525-4A277A67B47F}"/>
              </a:ext>
            </a:extLst>
          </p:cNvPr>
          <p:cNvCxnSpPr>
            <a:stCxn id="51" idx="3"/>
            <a:endCxn id="54" idx="1"/>
          </p:cNvCxnSpPr>
          <p:nvPr/>
        </p:nvCxnSpPr>
        <p:spPr bwMode="auto">
          <a:xfrm flipV="1">
            <a:off x="5610424" y="5745411"/>
            <a:ext cx="689768" cy="280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4517752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300192" y="5604917"/>
            <a:ext cx="1152129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92" y="4461024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251520" y="4830911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"sub/current"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251520" y="5100786"/>
            <a:ext cx="2250356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xmlns="" xmlns:lc="http://schemas.openxmlformats.org/drawingml/2006/lockedCanvas" id="{CAB9182A-D367-42BF-B296-4D7BC1119957}"/>
              </a:ext>
            </a:extLst>
          </p:cNvPr>
          <p:cNvCxnSpPr>
            <a:stCxn id="61" idx="3"/>
            <a:endCxn id="43" idx="1"/>
          </p:cNvCxnSpPr>
          <p:nvPr/>
        </p:nvCxnSpPr>
        <p:spPr bwMode="auto">
          <a:xfrm flipV="1">
            <a:off x="2501876" y="4152354"/>
            <a:ext cx="1494060" cy="10881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3703935" y="110212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3703935" y="1371997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3703935" y="1637110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3703935" y="190222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3703935" y="2167335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3703935" y="2430860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3703935" y="269597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75" y="743124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1403648" y="2006997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1403648" y="2276872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60" y="1637110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6478885" y="2694385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3703935" y="297537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111" y="1607220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3415903" y="1398513"/>
            <a:ext cx="2160240" cy="15841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 flipV="1">
            <a:off x="6512247" y="2694657"/>
            <a:ext cx="1296144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10800000" flipV="1">
            <a:off x="1399679" y="2046585"/>
            <a:ext cx="79208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3568" y="116632"/>
            <a:ext cx="710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파일이 지워지는 시점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nlink(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연결계수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 되는 시점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rm 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ulink("aaa");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32BFAE7F-B521-42CC-BD8F-0B13201DB743}"/>
              </a:ext>
            </a:extLst>
          </p:cNvPr>
          <p:cNvSpPr/>
          <p:nvPr/>
        </p:nvSpPr>
        <p:spPr bwMode="auto">
          <a:xfrm>
            <a:off x="5868144" y="2533972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262210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E038B02-C564-4735-8A22-A5DE3DA5B2B8}"/>
              </a:ext>
            </a:extLst>
          </p:cNvPr>
          <p:cNvSpPr/>
          <p:nvPr/>
        </p:nvSpPr>
        <p:spPr bwMode="auto">
          <a:xfrm>
            <a:off x="5868144" y="2803847"/>
            <a:ext cx="1614488" cy="280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5868144" y="3068960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7335C0-DF5D-462C-8F18-A25192B8F7AC}"/>
              </a:ext>
            </a:extLst>
          </p:cNvPr>
          <p:cNvSpPr/>
          <p:nvPr/>
        </p:nvSpPr>
        <p:spPr bwMode="auto">
          <a:xfrm>
            <a:off x="5868144" y="36307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2CFEB260-74F1-4DE6-A5BA-450B6607CAAA}"/>
              </a:ext>
            </a:extLst>
          </p:cNvPr>
          <p:cNvSpPr/>
          <p:nvPr/>
        </p:nvSpPr>
        <p:spPr bwMode="auto">
          <a:xfrm>
            <a:off x="5868144" y="3895849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ACB4ED93-ECE4-4900-BD97-7C00BCE3866D}"/>
              </a:ext>
            </a:extLst>
          </p:cNvPr>
          <p:cNvSpPr/>
          <p:nvPr/>
        </p:nvSpPr>
        <p:spPr bwMode="auto">
          <a:xfrm>
            <a:off x="5868144" y="4159374"/>
            <a:ext cx="1614488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8E523CBA-8450-4899-B193-E3829FBA040D}"/>
              </a:ext>
            </a:extLst>
          </p:cNvPr>
          <p:cNvSpPr/>
          <p:nvPr/>
        </p:nvSpPr>
        <p:spPr bwMode="auto">
          <a:xfrm>
            <a:off x="5868144" y="44244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 3 09:06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532" y="2150495"/>
            <a:ext cx="75373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4217740" y="2735709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"aaa"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4217740" y="3005584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52" y="2365822"/>
            <a:ext cx="867545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098325-A307-4C94-BB25-D978EBECD16F}"/>
              </a:ext>
            </a:extLst>
          </p:cNvPr>
          <p:cNvSpPr/>
          <p:nvPr/>
        </p:nvSpPr>
        <p:spPr bwMode="auto">
          <a:xfrm>
            <a:off x="8040277" y="4621659"/>
            <a:ext cx="1311275" cy="2809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"hello\n"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B17B045-CCFD-4531-8583-70DF05CF5592}"/>
              </a:ext>
            </a:extLst>
          </p:cNvPr>
          <p:cNvSpPr/>
          <p:nvPr/>
        </p:nvSpPr>
        <p:spPr bwMode="auto">
          <a:xfrm>
            <a:off x="5868144" y="470388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3039070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2" y="188640"/>
            <a:ext cx="9352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파일이 지워지는 시점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nlink(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연결계수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이고 참조 계수도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 되는 시점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hello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:w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rm 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unlink("aaa");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>
            <a:stCxn id="16" idx="3"/>
            <a:endCxn id="15" idx="1"/>
          </p:cNvCxnSpPr>
          <p:nvPr/>
        </p:nvCxnSpPr>
        <p:spPr>
          <a:xfrm flipV="1">
            <a:off x="7482632" y="4762153"/>
            <a:ext cx="557645" cy="814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17263" y="3399110"/>
            <a:ext cx="9716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7263" y="3687142"/>
            <a:ext cx="9716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"vi"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7263" y="3975174"/>
            <a:ext cx="9716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7263" y="4263206"/>
            <a:ext cx="9716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7263" y="4551238"/>
            <a:ext cx="97160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2656" y="3687142"/>
            <a:ext cx="63991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comm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5273" y="2967062"/>
            <a:ext cx="143661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80951" y="375915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168983" y="3759150"/>
            <a:ext cx="2880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80951" y="4047182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8983" y="4047182"/>
            <a:ext cx="2880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80951" y="4335214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68983" y="4335214"/>
            <a:ext cx="288032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80951" y="4623246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68983" y="4623246"/>
            <a:ext cx="288032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9FC798-B06A-4C80-B1F1-707B61575D66}"/>
              </a:ext>
            </a:extLst>
          </p:cNvPr>
          <p:cNvSpPr/>
          <p:nvPr/>
        </p:nvSpPr>
        <p:spPr bwMode="auto">
          <a:xfrm>
            <a:off x="3177095" y="3777307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3177095" y="4047182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307" y="3407420"/>
            <a:ext cx="63991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직선 화살표 연결선 48"/>
          <p:cNvCxnSpPr>
            <a:stCxn id="41" idx="3"/>
            <a:endCxn id="46" idx="1"/>
          </p:cNvCxnSpPr>
          <p:nvPr/>
        </p:nvCxnSpPr>
        <p:spPr>
          <a:xfrm flipV="1">
            <a:off x="2457015" y="3917007"/>
            <a:ext cx="720080" cy="8502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0" idx="3"/>
            <a:endCxn id="35" idx="1"/>
          </p:cNvCxnSpPr>
          <p:nvPr/>
        </p:nvCxnSpPr>
        <p:spPr>
          <a:xfrm flipV="1">
            <a:off x="1088863" y="3903166"/>
            <a:ext cx="1080120" cy="5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xmlns:lc="http://schemas.openxmlformats.org/drawingml/2006/lockedCanvas" id="{A32F5A30-B6E4-4876-8F92-FEFABD80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943" y="3399110"/>
            <a:ext cx="1095172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fd_array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42A5B451-1D2E-4E3B-AC52-1CF16954E584}"/>
              </a:ext>
            </a:extLst>
          </p:cNvPr>
          <p:cNvSpPr/>
          <p:nvPr/>
        </p:nvSpPr>
        <p:spPr bwMode="auto">
          <a:xfrm>
            <a:off x="3177095" y="4335214"/>
            <a:ext cx="814387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직선 화살표 연결선 56"/>
          <p:cNvCxnSpPr>
            <a:stCxn id="47" idx="3"/>
            <a:endCxn id="12" idx="1"/>
          </p:cNvCxnSpPr>
          <p:nvPr/>
        </p:nvCxnSpPr>
        <p:spPr>
          <a:xfrm flipV="1">
            <a:off x="3991482" y="2875409"/>
            <a:ext cx="226258" cy="131147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6" idx="3"/>
            <a:endCxn id="4" idx="1"/>
          </p:cNvCxnSpPr>
          <p:nvPr/>
        </p:nvCxnSpPr>
        <p:spPr>
          <a:xfrm flipV="1">
            <a:off x="3991482" y="2673672"/>
            <a:ext cx="1876662" cy="18012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xmlns:lc="http://schemas.openxmlformats.org/drawingml/2006/lockedCanvas" id="{5C94F57D-94A4-4A1C-A92A-72A0A4CBE078}"/>
              </a:ext>
            </a:extLst>
          </p:cNvPr>
          <p:cNvSpPr/>
          <p:nvPr/>
        </p:nvSpPr>
        <p:spPr bwMode="auto">
          <a:xfrm>
            <a:off x="5869009" y="3353736"/>
            <a:ext cx="1614488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xmlns:lc="http://schemas.openxmlformats.org/drawingml/2006/lockedCanvas" id="{56F1AB41-FD27-488A-89FB-AA627003D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63" y="3327102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i_count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rot="10800000" flipV="1">
            <a:off x="4193222" y="2735554"/>
            <a:ext cx="864095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868E886-5EFC-44DD-8423-F7D83AD9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89" y="407889"/>
            <a:ext cx="7923213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mknod(name, S_IFCHR | 0600, (1 &lt;&lt; 8) | 3);  // # mknod mydev c 1 3  </a:t>
            </a:r>
          </a:p>
          <a:p>
            <a:pPr>
              <a:defRPr/>
            </a:pPr>
            <a:r>
              <a:rPr lang="en-US" altLang="ko-KR" sz="1625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 = open(name, O_RDWR);</a:t>
            </a:r>
          </a:p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unlink(name);                               // # rm mydev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849AFBB8-1CB4-4C3A-ADC1-22441EF5FB59}"/>
              </a:ext>
            </a:extLst>
          </p:cNvPr>
          <p:cNvSpPr/>
          <p:nvPr/>
        </p:nvSpPr>
        <p:spPr>
          <a:xfrm>
            <a:off x="5427588" y="2270027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434093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C113F5-7E76-4111-B890-F8110DAC5070}"/>
              </a:ext>
            </a:extLst>
          </p:cNvPr>
          <p:cNvSpPr/>
          <p:nvPr/>
        </p:nvSpPr>
        <p:spPr>
          <a:xfrm>
            <a:off x="5427588" y="2573239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-rw-r--r--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xmlns:lc="http://schemas.openxmlformats.org/drawingml/2006/lockedCanvas" id="{D43B71E8-098C-4AF4-8BAF-F4E6D6629652}"/>
              </a:ext>
            </a:extLst>
          </p:cNvPr>
          <p:cNvSpPr/>
          <p:nvPr/>
        </p:nvSpPr>
        <p:spPr>
          <a:xfrm>
            <a:off x="5427588" y="2870102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68C8C799-BA16-42CD-84AC-665DA451E412}"/>
              </a:ext>
            </a:extLst>
          </p:cNvPr>
          <p:cNvSpPr/>
          <p:nvPr/>
        </p:nvSpPr>
        <p:spPr>
          <a:xfrm>
            <a:off x="5427588" y="3495577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9FBC8FC-1D61-4314-BC92-1DF11F382867}"/>
              </a:ext>
            </a:extLst>
          </p:cNvPr>
          <p:cNvSpPr/>
          <p:nvPr/>
        </p:nvSpPr>
        <p:spPr>
          <a:xfrm>
            <a:off x="5427588" y="3792438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BC8865D4-D327-4325-A4BD-ABEA8A7EFB6D}"/>
              </a:ext>
            </a:extLst>
          </p:cNvPr>
          <p:cNvSpPr/>
          <p:nvPr/>
        </p:nvSpPr>
        <p:spPr>
          <a:xfrm>
            <a:off x="5427588" y="4089302"/>
            <a:ext cx="1614488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9359326B-FF33-4746-AE78-D0A4B51F7CC3}"/>
              </a:ext>
            </a:extLst>
          </p:cNvPr>
          <p:cNvSpPr/>
          <p:nvPr/>
        </p:nvSpPr>
        <p:spPr>
          <a:xfrm>
            <a:off x="5427588" y="4386163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Nov 21 03:00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6A3B4B5B-D68C-46BD-8660-E5779936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589" y="1933476"/>
            <a:ext cx="7540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1109AF4B-BACC-4602-9598-83C5EEEC4057}"/>
              </a:ext>
            </a:extLst>
          </p:cNvPr>
          <p:cNvSpPr/>
          <p:nvPr/>
        </p:nvSpPr>
        <p:spPr>
          <a:xfrm>
            <a:off x="2843138" y="3284438"/>
            <a:ext cx="1098550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"mydev"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xmlns:lc="http://schemas.openxmlformats.org/drawingml/2006/lockedCanvas" id="{D7959C8A-1371-4DC6-B145-597B335BD6CA}"/>
              </a:ext>
            </a:extLst>
          </p:cNvPr>
          <p:cNvSpPr/>
          <p:nvPr/>
        </p:nvSpPr>
        <p:spPr>
          <a:xfrm>
            <a:off x="2843138" y="3587652"/>
            <a:ext cx="1098550" cy="3127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2D4126CF-C8BD-455C-8F18-1A81C391D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02" y="2870101"/>
            <a:ext cx="8667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dentry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0B0FCF3C-153F-4058-B378-DD0BF1A6B9CA}"/>
              </a:ext>
            </a:extLst>
          </p:cNvPr>
          <p:cNvSpPr/>
          <p:nvPr/>
        </p:nvSpPr>
        <p:spPr>
          <a:xfrm>
            <a:off x="5427588" y="4697313"/>
            <a:ext cx="1614488" cy="312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FD608B06-2DB2-46C5-A095-43319B41CB0F}"/>
              </a:ext>
            </a:extLst>
          </p:cNvPr>
          <p:cNvSpPr/>
          <p:nvPr/>
        </p:nvSpPr>
        <p:spPr>
          <a:xfrm>
            <a:off x="5427588" y="3170139"/>
            <a:ext cx="1614488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25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ko-KR" altLang="en-US" sz="1625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xmlns="" xmlns:lc="http://schemas.openxmlformats.org/drawingml/2006/lockedCanvas" id="{EF2EC9B6-A358-4372-8A82-09EB638D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077" y="2858989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i_nlink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122C4DC-8643-422D-9022-936C617C5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077" y="3203476"/>
            <a:ext cx="981359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625" smtClean="0">
                <a:latin typeface="Consolas" panose="020B0609020204030204" pitchFamily="49" charset="0"/>
                <a:cs typeface="Consolas" panose="020B0609020204030204" pitchFamily="49" charset="0"/>
              </a:rPr>
              <a:t>i_count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xmlns="" xmlns:lc="http://schemas.openxmlformats.org/drawingml/2006/lockedCanvas" id="{E9727296-968C-4896-A119-ABC97365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412776"/>
            <a:ext cx="67421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파일이 지워지는 시점은 연결계수와 참조계수가 둘다 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ko-KR" altLang="en-US" sz="1625">
                <a:latin typeface="Consolas" panose="020B0609020204030204" pitchFamily="49" charset="0"/>
                <a:cs typeface="Consolas" panose="020B0609020204030204" pitchFamily="49" charset="0"/>
              </a:rPr>
              <a:t>일 때 이다</a:t>
            </a:r>
            <a:r>
              <a:rPr lang="en-US" altLang="ko-KR" sz="1625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ko-KR" altLang="en-US" sz="1625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7568</TotalTime>
  <Words>1420</Words>
  <Application>Microsoft Office PowerPoint</Application>
  <PresentationFormat>화면 슬라이드 쇼(4:3)</PresentationFormat>
  <Paragraphs>457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509</cp:revision>
  <dcterms:created xsi:type="dcterms:W3CDTF">2014-07-19T00:21:21Z</dcterms:created>
  <dcterms:modified xsi:type="dcterms:W3CDTF">2019-04-03T07:42:44Z</dcterms:modified>
</cp:coreProperties>
</file>