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>
        <p:scale>
          <a:sx n="130" d="100"/>
          <a:sy n="130" d="100"/>
        </p:scale>
        <p:origin x="-288" y="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76424" y="694438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ISO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OSI 7 Layer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03848" y="1628800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3848" y="2060848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03848" y="2492896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3848" y="292494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03848" y="3356992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03848" y="3789040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03848" y="4221088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24738" y="1610424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24738" y="290656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4738" y="3338616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24738" y="3770664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54"/>
          <p:cNvSpPr txBox="1"/>
          <p:nvPr/>
        </p:nvSpPr>
        <p:spPr>
          <a:xfrm>
            <a:off x="5763993" y="639188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BSD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38480" y="1507824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38480" y="1867864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19672" y="186786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38480" y="2299932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19672" y="229993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100864" y="229993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38480" y="2767446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672" y="276744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00864" y="276744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2056" y="276744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38480" y="3222394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9672" y="322239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00864" y="322239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2056" y="322239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48" y="3222394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38480" y="3654352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19672" y="36543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00864" y="36543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2056" y="36543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248" y="36543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-455560" y="3654352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138480" y="4081736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408173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100864" y="408173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82056" y="408173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248" y="408173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-455560" y="408173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-974368" y="4081736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38480" y="4509120"/>
            <a:ext cx="86409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619672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00864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2056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3248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-455560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-974368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-1493176" y="4509120"/>
            <a:ext cx="51880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64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8400056" cy="36933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u8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ihl:4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// 20byte =&gt;  5 (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4byte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.) 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version:4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// version : ipv4=&gt;4, ipv6=&gt;6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u8    tos;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+data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의 길이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)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id;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frag_off;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__u8    ttl;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6 : TCP,  17 : UDP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saddr;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daddr;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71600" y="443711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71600" y="486916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71600" y="5301208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1475656" y="5229200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1763688" y="5219908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1560567" y="4785592"/>
            <a:ext cx="0" cy="1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560567" y="4819219"/>
            <a:ext cx="529863" cy="1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8400056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u8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ihl:4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// 20byte =&gt;  5 (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4byte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.) 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version:4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// version : ipv4=&gt;4, ipv6=&gt;6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u8    tos;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+data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의 길이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)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id;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frag_off;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//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라우터를 통과할때 마다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씩 감소하고 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// 0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 될때 자동 파괴 된다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6 : TCP,  17 : UDP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saddr;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daddr;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2335218" y="4653136"/>
            <a:ext cx="1224136" cy="36004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5719594" y="4623380"/>
            <a:ext cx="1224136" cy="36004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4211960" y="6021288"/>
            <a:ext cx="1224136" cy="36004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0" idx="3"/>
            <a:endCxn id="12" idx="1"/>
          </p:cNvCxnSpPr>
          <p:nvPr/>
        </p:nvCxnSpPr>
        <p:spPr>
          <a:xfrm rot="16200000" flipH="1">
            <a:off x="3381601" y="4578861"/>
            <a:ext cx="1008112" cy="1876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4"/>
            <a:endCxn id="11" idx="2"/>
          </p:cNvCxnSpPr>
          <p:nvPr/>
        </p:nvCxnSpPr>
        <p:spPr>
          <a:xfrm flipV="1">
            <a:off x="3559354" y="4803400"/>
            <a:ext cx="2160240" cy="2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3"/>
            <a:endCxn id="12" idx="1"/>
          </p:cNvCxnSpPr>
          <p:nvPr/>
        </p:nvCxnSpPr>
        <p:spPr>
          <a:xfrm rot="5400000">
            <a:off x="5058911" y="4748537"/>
            <a:ext cx="1037868" cy="1507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5940152" y="5445224"/>
            <a:ext cx="1663802" cy="886881"/>
            <a:chOff x="5940152" y="5661248"/>
            <a:chExt cx="1663802" cy="886881"/>
          </a:xfrm>
        </p:grpSpPr>
        <p:sp>
          <p:nvSpPr>
            <p:cNvPr id="14" name="직사각형 13"/>
            <p:cNvSpPr/>
            <p:nvPr/>
          </p:nvSpPr>
          <p:spPr>
            <a:xfrm>
              <a:off x="6491112" y="5661248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766592" y="5844901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23805" y="5890815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537025" y="6074468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179812" y="6120381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6445199" y="6395861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940152" y="6212208"/>
              <a:ext cx="424142" cy="1522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폭발 2 37"/>
          <p:cNvSpPr/>
          <p:nvPr/>
        </p:nvSpPr>
        <p:spPr>
          <a:xfrm>
            <a:off x="6012160" y="4005064"/>
            <a:ext cx="864096" cy="771899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80312" y="49411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TTL : 128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043608" y="404664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836712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43608" y="1268760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3608" y="1700808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3608" y="2132856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08" y="2564904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8ae0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3608" y="2996952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43608" y="3429000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3608" y="3861048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3608" y="4293096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3848" y="4725144"/>
            <a:ext cx="17620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751c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0003 +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751f ~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1760" y="249289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check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9832" y="393305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carry =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3608" y="332656"/>
            <a:ext cx="136768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45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28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32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bf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40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80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06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c0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a8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03</a:t>
            </a: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7d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d1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fe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b3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1840" y="34290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751C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12360" y="0"/>
            <a:ext cx="94448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45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28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32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bf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40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80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06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8a </a:t>
            </a:r>
            <a:r>
              <a:rPr lang="pt-BR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e0 </a:t>
            </a:r>
            <a:endParaRPr lang="pt-BR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c0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a8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03</a:t>
            </a: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7d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d1 </a:t>
            </a:r>
            <a:endParaRPr lang="pt-BR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fe 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b3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08104" y="4869160"/>
            <a:ext cx="33393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0111010100011111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1000101011100000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59832" y="11663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송신측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1043608" y="404664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43608" y="836712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43608" y="1268760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3608" y="1700808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43608" y="2132856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43608" y="2564904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8ae0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3608" y="2996952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43608" y="3429000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43608" y="3861048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43608" y="4293096"/>
            <a:ext cx="136815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03848" y="4725144"/>
            <a:ext cx="17620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751f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8ae0 +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--------</a:t>
            </a:r>
          </a:p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ffff ~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11760" y="249289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check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9832" y="393305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carry =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43608" y="332656"/>
            <a:ext cx="136768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45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28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32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bf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40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80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06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c0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a8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03</a:t>
            </a: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7d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d1 </a:t>
            </a:r>
            <a:endParaRPr lang="pt-BR" altLang="ko-KR" sz="28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fe </a:t>
            </a:r>
            <a:r>
              <a:rPr lang="pt-BR" altLang="ko-KR" sz="2800" smtClean="0">
                <a:latin typeface="Consolas" pitchFamily="49" charset="0"/>
                <a:cs typeface="Consolas" pitchFamily="49" charset="0"/>
              </a:rPr>
              <a:t>b3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1840" y="3429000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sum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2800" smtClean="0">
                <a:latin typeface="Consolas" pitchFamily="49" charset="0"/>
                <a:cs typeface="Consolas" pitchFamily="49" charset="0"/>
              </a:rPr>
              <a:t>751C</a:t>
            </a:r>
            <a:endParaRPr lang="ko-KR" altLang="en-US" sz="28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48264" y="476672"/>
            <a:ext cx="120417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45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28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32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bf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40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00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80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06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8a </a:t>
            </a:r>
            <a:r>
              <a:rPr lang="pt-BR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e0 </a:t>
            </a:r>
            <a:endParaRPr lang="pt-BR" altLang="ko-KR" sz="2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c0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a8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00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03</a:t>
            </a: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7d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d1 </a:t>
            </a:r>
            <a:endParaRPr lang="pt-BR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fe </a:t>
            </a:r>
            <a:r>
              <a:rPr lang="pt-BR" altLang="ko-KR" sz="2400" smtClean="0">
                <a:latin typeface="Consolas" pitchFamily="49" charset="0"/>
                <a:cs typeface="Consolas" pitchFamily="49" charset="0"/>
              </a:rPr>
              <a:t>b3</a:t>
            </a: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59832" y="11663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수신측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7673896" cy="35394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u8   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ihl:4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// 20byte =&gt;  5 (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4byte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.) </a:t>
            </a:r>
            <a:endParaRPr lang="en-US" altLang="ko-KR" sz="16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version:4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// version : ipv4=&gt;4, ipv6=&gt;6</a:t>
            </a:r>
            <a:endParaRPr lang="en-US" altLang="ko-KR" sz="16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z="16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u8    tos;</a:t>
            </a: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+data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의 길이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)</a:t>
            </a:r>
            <a:endParaRPr lang="en-US" altLang="ko-KR" sz="16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//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패킷의 고유번호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조각난 패킷을 조립 할때 필요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frag_off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; // MF=0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// 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라우터를 통과할때 마다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씩 감소하고 </a:t>
            </a:r>
            <a:endParaRPr lang="en-US" altLang="ko-KR" sz="16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// 0</a:t>
            </a:r>
            <a:r>
              <a:rPr lang="ko-KR" altLang="en-US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 될때 자동 파괴 된다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endParaRPr lang="en-US" altLang="ko-KR" sz="16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6 : TCP,  17 : UDP</a:t>
            </a:r>
            <a:endParaRPr lang="en-US" altLang="ko-KR" sz="16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__be32  saddr;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__be32  daddr;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90001" y="5013176"/>
            <a:ext cx="617703" cy="5894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07704" y="5013176"/>
            <a:ext cx="1420717" cy="589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635896" y="4005064"/>
            <a:ext cx="148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635896" y="4746308"/>
            <a:ext cx="148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7"/>
          <p:cNvSpPr txBox="1"/>
          <p:nvPr/>
        </p:nvSpPr>
        <p:spPr>
          <a:xfrm>
            <a:off x="3759436" y="477373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663415" y="4189539"/>
            <a:ext cx="148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72237" y="4579413"/>
            <a:ext cx="148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7"/>
          <p:cNvSpPr txBox="1"/>
          <p:nvPr/>
        </p:nvSpPr>
        <p:spPr>
          <a:xfrm>
            <a:off x="5883521" y="4652464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MTU = 1500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118383" y="4005065"/>
            <a:ext cx="553853" cy="18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5109817" y="4575726"/>
            <a:ext cx="562421" cy="170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589196" y="4005064"/>
            <a:ext cx="148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7589196" y="4746308"/>
            <a:ext cx="1482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59"/>
          <p:cNvSpPr txBox="1"/>
          <p:nvPr/>
        </p:nvSpPr>
        <p:spPr>
          <a:xfrm>
            <a:off x="7712736" y="477373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7128258" y="4005065"/>
            <a:ext cx="460937" cy="18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128258" y="4570860"/>
            <a:ext cx="460937" cy="17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5940152" y="5373216"/>
            <a:ext cx="1361861" cy="259924"/>
            <a:chOff x="3704506" y="5614298"/>
            <a:chExt cx="2376264" cy="687182"/>
          </a:xfrm>
        </p:grpSpPr>
        <p:sp>
          <p:nvSpPr>
            <p:cNvPr id="59" name="직사각형 58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933159" y="6198789"/>
            <a:ext cx="1361861" cy="259924"/>
            <a:chOff x="3704506" y="5614298"/>
            <a:chExt cx="2376264" cy="687182"/>
          </a:xfrm>
        </p:grpSpPr>
        <p:sp>
          <p:nvSpPr>
            <p:cNvPr id="57" name="직사각형 56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940152" y="5777075"/>
            <a:ext cx="1361861" cy="259924"/>
            <a:chOff x="3704506" y="5614298"/>
            <a:chExt cx="2376264" cy="687182"/>
          </a:xfrm>
        </p:grpSpPr>
        <p:sp>
          <p:nvSpPr>
            <p:cNvPr id="55" name="직사각형 54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2" name="TextBox 25"/>
          <p:cNvSpPr txBox="1"/>
          <p:nvPr/>
        </p:nvSpPr>
        <p:spPr>
          <a:xfrm>
            <a:off x="4962743" y="534452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1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67"/>
          <p:cNvSpPr txBox="1"/>
          <p:nvPr/>
        </p:nvSpPr>
        <p:spPr>
          <a:xfrm>
            <a:off x="4962741" y="616949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2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68"/>
          <p:cNvSpPr txBox="1"/>
          <p:nvPr/>
        </p:nvSpPr>
        <p:spPr>
          <a:xfrm>
            <a:off x="4962742" y="574862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3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34017" y="5805264"/>
            <a:ext cx="617703" cy="58948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051720" y="5805264"/>
            <a:ext cx="1420717" cy="589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8748464" y="5589240"/>
            <a:ext cx="1361861" cy="259924"/>
            <a:chOff x="3704506" y="5614298"/>
            <a:chExt cx="2376264" cy="687182"/>
          </a:xfrm>
        </p:grpSpPr>
        <p:sp>
          <p:nvSpPr>
            <p:cNvPr id="67" name="직사각형 66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8748464" y="5949280"/>
            <a:ext cx="1361861" cy="259924"/>
            <a:chOff x="3704506" y="5614298"/>
            <a:chExt cx="2376264" cy="687182"/>
          </a:xfrm>
        </p:grpSpPr>
        <p:sp>
          <p:nvSpPr>
            <p:cNvPr id="70" name="직사각형 69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8748464" y="6309320"/>
            <a:ext cx="1361861" cy="259924"/>
            <a:chOff x="3704506" y="5614298"/>
            <a:chExt cx="2376264" cy="687182"/>
          </a:xfrm>
        </p:grpSpPr>
        <p:sp>
          <p:nvSpPr>
            <p:cNvPr id="73" name="직사각형 72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5" name="TextBox 25"/>
          <p:cNvSpPr txBox="1"/>
          <p:nvPr/>
        </p:nvSpPr>
        <p:spPr>
          <a:xfrm>
            <a:off x="7668346" y="548435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1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67"/>
          <p:cNvSpPr txBox="1"/>
          <p:nvPr/>
        </p:nvSpPr>
        <p:spPr>
          <a:xfrm>
            <a:off x="7668344" y="630932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2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68"/>
          <p:cNvSpPr txBox="1"/>
          <p:nvPr/>
        </p:nvSpPr>
        <p:spPr>
          <a:xfrm>
            <a:off x="7668345" y="588845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seq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3</a:t>
            </a:r>
            <a:endParaRPr lang="ko-KR" altLang="en-US" sz="1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8640"/>
            <a:ext cx="6776214" cy="310854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u8  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ihl:4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// 20byte =&gt;  5 (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4byte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.) 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version:4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// version : ipv4=&gt;4, ipv6=&gt;6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u8    tos;</a:t>
            </a: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+data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의 길이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)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 //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패킷의 고유번호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조각난 패킷을 조립 할때 필요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frag_off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MF=0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ttl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// 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라우터를 통과할때 마다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씩 감소하고 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// 0</a:t>
            </a:r>
            <a:r>
              <a:rPr lang="ko-KR" altLang="en-US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 될때 자동 파괴 된다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protocol</a:t>
            </a:r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6 : TCP,  17 : UDP</a:t>
            </a:r>
            <a:endParaRPr lang="en-US" altLang="ko-KR" sz="14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__be32  saddr;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__be32  daddr;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555776" y="3429000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555776" y="4293096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7"/>
          <p:cNvSpPr txBox="1"/>
          <p:nvPr/>
        </p:nvSpPr>
        <p:spPr>
          <a:xfrm>
            <a:off x="2699792" y="43250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4919332" y="3644049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4929616" y="4098540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7"/>
          <p:cNvSpPr txBox="1"/>
          <p:nvPr/>
        </p:nvSpPr>
        <p:spPr>
          <a:xfrm>
            <a:off x="5175918" y="418369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1500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283968" y="3429001"/>
            <a:ext cx="645648" cy="215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4273982" y="4094242"/>
            <a:ext cx="655635" cy="198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591365" y="5366992"/>
            <a:ext cx="1587574" cy="303003"/>
            <a:chOff x="3704506" y="5614298"/>
            <a:chExt cx="2376264" cy="687182"/>
          </a:xfrm>
        </p:grpSpPr>
        <p:sp>
          <p:nvSpPr>
            <p:cNvPr id="107" name="직사각형 106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2985782" y="5877272"/>
            <a:ext cx="1587574" cy="303003"/>
            <a:chOff x="3704506" y="5614298"/>
            <a:chExt cx="2376264" cy="687182"/>
          </a:xfrm>
        </p:grpSpPr>
        <p:sp>
          <p:nvSpPr>
            <p:cNvPr id="105" name="직사각형 104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9" name="TextBox 59"/>
          <p:cNvSpPr txBox="1"/>
          <p:nvPr/>
        </p:nvSpPr>
        <p:spPr>
          <a:xfrm>
            <a:off x="7452320" y="40770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MTU = 500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>
            <a:off x="6626957" y="3644051"/>
            <a:ext cx="444105" cy="1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626957" y="3923644"/>
            <a:ext cx="444105" cy="16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2989828" y="5379316"/>
            <a:ext cx="1587574" cy="303003"/>
            <a:chOff x="3704506" y="5614298"/>
            <a:chExt cx="2376264" cy="687182"/>
          </a:xfrm>
        </p:grpSpPr>
        <p:sp>
          <p:nvSpPr>
            <p:cNvPr id="103" name="직사각형 102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83" name="TextBox 25"/>
          <p:cNvSpPr txBox="1"/>
          <p:nvPr/>
        </p:nvSpPr>
        <p:spPr>
          <a:xfrm>
            <a:off x="5131863" y="490439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total=1500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7042068" y="3921616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7026087" y="3779627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6849519" y="5873041"/>
            <a:ext cx="1069646" cy="192544"/>
            <a:chOff x="3704506" y="5614298"/>
            <a:chExt cx="2376264" cy="687182"/>
          </a:xfrm>
        </p:grpSpPr>
        <p:sp>
          <p:nvSpPr>
            <p:cNvPr id="101" name="직사각형 100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6849519" y="6154203"/>
            <a:ext cx="1069646" cy="192544"/>
            <a:chOff x="3704506" y="5614298"/>
            <a:chExt cx="2376264" cy="687182"/>
          </a:xfrm>
        </p:grpSpPr>
        <p:sp>
          <p:nvSpPr>
            <p:cNvPr id="99" name="직사각형 98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849519" y="6427263"/>
            <a:ext cx="1069646" cy="192544"/>
            <a:chOff x="3704506" y="5614298"/>
            <a:chExt cx="2376264" cy="687182"/>
          </a:xfrm>
        </p:grpSpPr>
        <p:sp>
          <p:nvSpPr>
            <p:cNvPr id="97" name="직사각형 96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91" name="직선 화살표 연결선 90"/>
          <p:cNvCxnSpPr/>
          <p:nvPr/>
        </p:nvCxnSpPr>
        <p:spPr>
          <a:xfrm>
            <a:off x="7072448" y="5057635"/>
            <a:ext cx="0" cy="309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71"/>
          <p:cNvSpPr txBox="1"/>
          <p:nvPr/>
        </p:nvSpPr>
        <p:spPr>
          <a:xfrm>
            <a:off x="827584" y="5805264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1500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  = 1500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72"/>
          <p:cNvSpPr txBox="1"/>
          <p:nvPr/>
        </p:nvSpPr>
        <p:spPr>
          <a:xfrm>
            <a:off x="843504" y="5282422"/>
            <a:ext cx="128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  = 1500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73"/>
          <p:cNvSpPr txBox="1"/>
          <p:nvPr/>
        </p:nvSpPr>
        <p:spPr>
          <a:xfrm>
            <a:off x="5131863" y="536722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74"/>
          <p:cNvSpPr txBox="1"/>
          <p:nvPr/>
        </p:nvSpPr>
        <p:spPr>
          <a:xfrm>
            <a:off x="5131862" y="582889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500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total=500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75"/>
          <p:cNvSpPr txBox="1"/>
          <p:nvPr/>
        </p:nvSpPr>
        <p:spPr>
          <a:xfrm>
            <a:off x="5131133" y="6290557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offset = 1000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total=500 , MF=1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95536" y="4221088"/>
            <a:ext cx="1800200" cy="504056"/>
            <a:chOff x="3704506" y="5614298"/>
            <a:chExt cx="2376264" cy="687182"/>
          </a:xfrm>
        </p:grpSpPr>
        <p:sp>
          <p:nvSpPr>
            <p:cNvPr id="110" name="직사각형 109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987824" y="6438365"/>
            <a:ext cx="1587574" cy="303003"/>
            <a:chOff x="3704506" y="5614298"/>
            <a:chExt cx="2376264" cy="687182"/>
          </a:xfrm>
        </p:grpSpPr>
        <p:sp>
          <p:nvSpPr>
            <p:cNvPr id="113" name="직사각형 112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TextBox 71"/>
          <p:cNvSpPr txBox="1"/>
          <p:nvPr/>
        </p:nvSpPr>
        <p:spPr>
          <a:xfrm>
            <a:off x="827584" y="639633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offset =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3000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total  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1000 , MF=0</a:t>
            </a:r>
            <a:endParaRPr lang="ko-KR" altLang="en-US" sz="1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9036496" y="4869160"/>
            <a:ext cx="1069646" cy="192544"/>
            <a:chOff x="3704506" y="5614298"/>
            <a:chExt cx="2376264" cy="687182"/>
          </a:xfrm>
        </p:grpSpPr>
        <p:sp>
          <p:nvSpPr>
            <p:cNvPr id="117" name="직사각형 116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9" name="그룹 118"/>
          <p:cNvGrpSpPr/>
          <p:nvPr/>
        </p:nvGrpSpPr>
        <p:grpSpPr>
          <a:xfrm>
            <a:off x="9036496" y="5150322"/>
            <a:ext cx="1069646" cy="192544"/>
            <a:chOff x="3704506" y="5614298"/>
            <a:chExt cx="2376264" cy="687182"/>
          </a:xfrm>
        </p:grpSpPr>
        <p:sp>
          <p:nvSpPr>
            <p:cNvPr id="120" name="직사각형 119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9036496" y="5423382"/>
            <a:ext cx="1069646" cy="192544"/>
            <a:chOff x="3704506" y="5614298"/>
            <a:chExt cx="2376264" cy="687182"/>
          </a:xfrm>
        </p:grpSpPr>
        <p:sp>
          <p:nvSpPr>
            <p:cNvPr id="123" name="직사각형 122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6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6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8748464" y="5805264"/>
            <a:ext cx="1587574" cy="303003"/>
            <a:chOff x="3704506" y="5614298"/>
            <a:chExt cx="2376264" cy="687182"/>
          </a:xfrm>
        </p:grpSpPr>
        <p:sp>
          <p:nvSpPr>
            <p:cNvPr id="126" name="직사각형 125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8750506" y="6366357"/>
            <a:ext cx="1587574" cy="303003"/>
            <a:chOff x="3704506" y="5614298"/>
            <a:chExt cx="2376264" cy="687182"/>
          </a:xfrm>
        </p:grpSpPr>
        <p:sp>
          <p:nvSpPr>
            <p:cNvPr id="129" name="직사각형 128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88640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offset=0 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MF=1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total=1500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491880" y="2132856"/>
            <a:ext cx="1587574" cy="303003"/>
            <a:chOff x="3704506" y="5614298"/>
            <a:chExt cx="2376264" cy="687182"/>
          </a:xfrm>
        </p:grpSpPr>
        <p:sp>
          <p:nvSpPr>
            <p:cNvPr id="6" name="직사각형 5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491880" y="692696"/>
            <a:ext cx="1587574" cy="303003"/>
            <a:chOff x="3704506" y="5614298"/>
            <a:chExt cx="2376264" cy="687182"/>
          </a:xfrm>
        </p:grpSpPr>
        <p:sp>
          <p:nvSpPr>
            <p:cNvPr id="9" name="직사각형 8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91880" y="3645024"/>
            <a:ext cx="1587574" cy="303003"/>
            <a:chOff x="3704506" y="5614298"/>
            <a:chExt cx="2376264" cy="687182"/>
          </a:xfrm>
        </p:grpSpPr>
        <p:sp>
          <p:nvSpPr>
            <p:cNvPr id="12" name="직사각형 11"/>
            <p:cNvSpPr/>
            <p:nvPr/>
          </p:nvSpPr>
          <p:spPr>
            <a:xfrm>
              <a:off x="3704506" y="5614298"/>
              <a:ext cx="720080" cy="68718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IH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24586" y="5614298"/>
              <a:ext cx="1656184" cy="68718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83568" y="1412776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offset=185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MF=1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total=1500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620688"/>
            <a:ext cx="2709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offset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의 기본 단위는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8 byte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2996952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offset=370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MF=0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total=1068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3808" y="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ping -s 4000 -c 1  192.168.137.1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42210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1048+20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7864" y="25649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1480+20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9872" y="11247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1480+20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7350" y="188640"/>
            <a:ext cx="3961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IPv4 : 32bit address =&gt; IPv6 : 128 bit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38"/>
          <p:cNvSpPr txBox="1"/>
          <p:nvPr/>
        </p:nvSpPr>
        <p:spPr>
          <a:xfrm>
            <a:off x="1569261" y="53938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NET_ID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9"/>
          <p:cNvSpPr txBox="1"/>
          <p:nvPr/>
        </p:nvSpPr>
        <p:spPr>
          <a:xfrm>
            <a:off x="5683873" y="53485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HOST_ID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42294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69442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6590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23738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50886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078034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05182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32330" y="90871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76649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03797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30945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58093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85241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912388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39536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66684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11003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38151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65299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92447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19595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46743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73891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01039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445358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672506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899654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126802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53950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81098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808246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035393" y="90871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37"/>
          <p:cNvSpPr txBox="1"/>
          <p:nvPr/>
        </p:nvSpPr>
        <p:spPr>
          <a:xfrm>
            <a:off x="104738" y="9190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42294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169442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96590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623738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850886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078034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05182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32330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776649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03797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0945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458093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85241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12388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139536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366684" y="1485805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11003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838151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65299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292447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19595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746743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73891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201039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445358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72506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899654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126802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353950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7581098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808246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035393" y="1485805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2"/>
          <p:cNvSpPr txBox="1"/>
          <p:nvPr/>
        </p:nvSpPr>
        <p:spPr>
          <a:xfrm>
            <a:off x="104738" y="149612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33239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160387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387535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614682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841830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068978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296126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23274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767593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94741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21889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49037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676185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903333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30481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357629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601948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29096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056244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283392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510540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737688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5964836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191984" y="2052577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436303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663451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6890599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117747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344895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572043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7799190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026338" y="2052577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TextBox 105"/>
          <p:cNvSpPr txBox="1"/>
          <p:nvPr/>
        </p:nvSpPr>
        <p:spPr>
          <a:xfrm>
            <a:off x="95683" y="206289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32300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159448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386596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613744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840892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068040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295187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522335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2766654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993802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3220950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448098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75246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3902394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129542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356690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4601009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4828157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5055305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282453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509601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5736749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5963897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6191045" y="2619349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435364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662512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6889660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7116808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7343956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571104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798252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025399" y="2619349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TextBox 138"/>
          <p:cNvSpPr txBox="1"/>
          <p:nvPr/>
        </p:nvSpPr>
        <p:spPr>
          <a:xfrm>
            <a:off x="94744" y="262966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31361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1158509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385657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612805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1839953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067101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2294249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2521397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2765716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992863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220011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447159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674307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901455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128603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355751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600070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827218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054366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281514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5508662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735810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962958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190106" y="3229391"/>
            <a:ext cx="226209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434425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6661573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888721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7115869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343017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7570165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7797313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8024460" y="3229391"/>
            <a:ext cx="226209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TextBox 171"/>
          <p:cNvSpPr txBox="1"/>
          <p:nvPr/>
        </p:nvSpPr>
        <p:spPr>
          <a:xfrm>
            <a:off x="93805" y="323970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 class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813885" y="836711"/>
            <a:ext cx="2054543" cy="295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TextBox 174"/>
          <p:cNvSpPr txBox="1"/>
          <p:nvPr/>
        </p:nvSpPr>
        <p:spPr>
          <a:xfrm>
            <a:off x="8261602" y="96838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0~127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TextBox 175"/>
          <p:cNvSpPr txBox="1"/>
          <p:nvPr/>
        </p:nvSpPr>
        <p:spPr>
          <a:xfrm>
            <a:off x="8250669" y="154389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128~191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TextBox 176"/>
          <p:cNvSpPr txBox="1"/>
          <p:nvPr/>
        </p:nvSpPr>
        <p:spPr>
          <a:xfrm>
            <a:off x="8232908" y="211631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192~223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" name="TextBox 177"/>
          <p:cNvSpPr txBox="1"/>
          <p:nvPr/>
        </p:nvSpPr>
        <p:spPr>
          <a:xfrm>
            <a:off x="8250668" y="267873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224~239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TextBox 178"/>
          <p:cNvSpPr txBox="1"/>
          <p:nvPr/>
        </p:nvSpPr>
        <p:spPr>
          <a:xfrm>
            <a:off x="8263631" y="329152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240~255</a:t>
            </a:r>
            <a:endParaRPr lang="ko-KR" alt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570467" y="4005064"/>
            <a:ext cx="1505035" cy="150503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6" idx="2"/>
            <a:endCxn id="6" idx="6"/>
          </p:cNvCxnSpPr>
          <p:nvPr/>
        </p:nvCxnSpPr>
        <p:spPr>
          <a:xfrm>
            <a:off x="3570467" y="4757581"/>
            <a:ext cx="1505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82"/>
          <p:cNvSpPr txBox="1"/>
          <p:nvPr/>
        </p:nvSpPr>
        <p:spPr>
          <a:xfrm>
            <a:off x="3841323" y="420380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A 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/>
          <p:cNvCxnSpPr>
            <a:endCxn id="6" idx="4"/>
          </p:cNvCxnSpPr>
          <p:nvPr/>
        </p:nvCxnSpPr>
        <p:spPr>
          <a:xfrm>
            <a:off x="4322984" y="4757580"/>
            <a:ext cx="1" cy="75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8"/>
          <p:cNvSpPr txBox="1"/>
          <p:nvPr/>
        </p:nvSpPr>
        <p:spPr>
          <a:xfrm>
            <a:off x="2932732" y="488766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B 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89"/>
          <p:cNvSpPr txBox="1"/>
          <p:nvPr/>
        </p:nvSpPr>
        <p:spPr>
          <a:xfrm>
            <a:off x="4312790" y="53389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 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>
            <a:endCxn id="6" idx="5"/>
          </p:cNvCxnSpPr>
          <p:nvPr/>
        </p:nvCxnSpPr>
        <p:spPr>
          <a:xfrm>
            <a:off x="4318090" y="4757581"/>
            <a:ext cx="537005" cy="53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43395" y="705339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484784"/>
            <a:ext cx="347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690278" y="1904485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523267" y="1065083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70150" y="1484784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951" y="371705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2701399" y="1904485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881271" y="1484784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893299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73171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03139" y="1364870"/>
            <a:ext cx="1963339" cy="20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2980731" y="22642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6" name="원통 15"/>
          <p:cNvSpPr/>
          <p:nvPr/>
        </p:nvSpPr>
        <p:spPr>
          <a:xfrm>
            <a:off x="4401218" y="1364869"/>
            <a:ext cx="779445" cy="23982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30780" y="699622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69062" y="1479067"/>
            <a:ext cx="347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777663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>
            <a:stCxn id="17" idx="4"/>
          </p:cNvCxnSpPr>
          <p:nvPr/>
        </p:nvCxnSpPr>
        <p:spPr>
          <a:xfrm>
            <a:off x="5610652" y="1059366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57535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88784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968656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980684" y="1893051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160556" y="1473350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777663" y="1509046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7068116" y="225851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789033" y="632326"/>
            <a:ext cx="0" cy="1704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7"/>
          <p:cNvSpPr txBox="1"/>
          <p:nvPr/>
        </p:nvSpPr>
        <p:spPr>
          <a:xfrm>
            <a:off x="3310589" y="1026955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94380" y="1364869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4934649" y="105457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39745" y="1353435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9552" y="692696"/>
            <a:ext cx="539616" cy="1798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2924944"/>
            <a:ext cx="242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src = 192.168.  2.24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255.255.255.0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--------------------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192.168.  2.0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3888" y="2924944"/>
            <a:ext cx="242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dst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192.168.  2.3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255.255.255.0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--------------------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192.168.  2.0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1720" y="4365104"/>
            <a:ext cx="4778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if( src&amp;netmask == dst&amp;netmask 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dst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에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ARP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를 보내서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MAC 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주소를 얻어 낸다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403648" y="1052736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779912" y="1556792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43395" y="705339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484784"/>
            <a:ext cx="347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690278" y="1904485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523267" y="1065083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70150" y="1484784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951" y="371705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2701399" y="1904485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881271" y="1484784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893299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73171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703139" y="1340768"/>
            <a:ext cx="2508821" cy="24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2980731" y="22642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6" name="원통 15"/>
          <p:cNvSpPr/>
          <p:nvPr/>
        </p:nvSpPr>
        <p:spPr>
          <a:xfrm>
            <a:off x="4401218" y="1364869"/>
            <a:ext cx="779445" cy="23982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30780" y="699622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69062" y="1479067"/>
            <a:ext cx="347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777663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>
            <a:stCxn id="17" idx="4"/>
          </p:cNvCxnSpPr>
          <p:nvPr/>
        </p:nvCxnSpPr>
        <p:spPr>
          <a:xfrm>
            <a:off x="5610652" y="1059366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57535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88784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968656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980684" y="1893051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160556" y="1473350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777663" y="1509046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7236296" y="227687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789033" y="632326"/>
            <a:ext cx="0" cy="1704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7"/>
          <p:cNvSpPr txBox="1"/>
          <p:nvPr/>
        </p:nvSpPr>
        <p:spPr>
          <a:xfrm>
            <a:off x="3310589" y="1026955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94380" y="1364869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4934649" y="105457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39745" y="1353435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67944" y="1700808"/>
            <a:ext cx="539616" cy="1798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2924944"/>
            <a:ext cx="242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src = 192.168.  2.24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255.255.255.0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--------------------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192.168.  2.0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3888" y="2924944"/>
            <a:ext cx="242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dst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192.168.  3.5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255.255.255.0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--------------------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192.168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3.0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51720" y="4365104"/>
            <a:ext cx="539442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if( src&amp;netmask == dst&amp;netmask )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dst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에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ARP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를 보내서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MAC 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주소를 얻어 낸다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gateway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MAC </a:t>
            </a:r>
            <a:r>
              <a:rPr lang="ko-KR" altLang="en-US" sz="1600" smtClean="0">
                <a:latin typeface="Consolas" pitchFamily="49" charset="0"/>
                <a:cs typeface="Consolas" pitchFamily="49" charset="0"/>
              </a:rPr>
              <a:t>주소를 알아내서 패킷을 전송한다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403648" y="1052736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8129" y="1082646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129" y="237879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129" y="281083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 IPv6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29" y="3242886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54"/>
          <p:cNvSpPr txBox="1"/>
          <p:nvPr/>
        </p:nvSpPr>
        <p:spPr>
          <a:xfrm>
            <a:off x="0" y="6474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BSD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-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974437" y="548680"/>
            <a:ext cx="75905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Ethernet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#define ETH_ALEN    6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#define ETH_HLEN    14 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struct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ethhdr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unsigned char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h_dest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[ETH_ALEN];   /* destination eth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unsigned char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h_source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[ETH_ALEN]; /* source ether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*/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__be16     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h_proto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        /* packet type ID field */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} __attribute__((packed));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ifconfig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HWaddr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08:00:27:1f:2d:6c</a:t>
            </a:r>
          </a:p>
          <a:p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c:\&gt;ipconfig /all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0A-00-27   00-00-00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ko-KR" altLang="en-US" sz="1600" dirty="0">
                <a:latin typeface="Consolas" pitchFamily="49" charset="0"/>
                <a:cs typeface="Consolas" pitchFamily="49" charset="0"/>
              </a:rPr>
              <a:t>회사명     고유번호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43395" y="705339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484784"/>
            <a:ext cx="347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3690278" y="1904485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523267" y="1065083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870150" y="1484784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33951" y="371705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2701399" y="1904485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881271" y="1484784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893299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73171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703139" y="1340768"/>
            <a:ext cx="2508821" cy="24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2980731" y="2264229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6" name="원통 15"/>
          <p:cNvSpPr/>
          <p:nvPr/>
        </p:nvSpPr>
        <p:spPr>
          <a:xfrm>
            <a:off x="4401218" y="1364869"/>
            <a:ext cx="779445" cy="23982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430780" y="699622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69062" y="1479067"/>
            <a:ext cx="3477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7777663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>
            <a:stCxn id="17" idx="4"/>
          </p:cNvCxnSpPr>
          <p:nvPr/>
        </p:nvCxnSpPr>
        <p:spPr>
          <a:xfrm>
            <a:off x="5610652" y="1059366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57535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88784" y="1898768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6968656" y="1479067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980684" y="1893051"/>
            <a:ext cx="359744" cy="3597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160556" y="1473350"/>
            <a:ext cx="0" cy="419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777663" y="1509046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7236296" y="2276872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789033" y="632326"/>
            <a:ext cx="0" cy="1704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7"/>
          <p:cNvSpPr txBox="1"/>
          <p:nvPr/>
        </p:nvSpPr>
        <p:spPr>
          <a:xfrm>
            <a:off x="3310589" y="1026955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294380" y="1364869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4934649" y="105457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139745" y="1353435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44408" y="2132856"/>
            <a:ext cx="539616" cy="17987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2924944"/>
            <a:ext cx="242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src = 192.168.  2.24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255.255.255.0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--------------------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192.168.  2.0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63888" y="2924944"/>
            <a:ext cx="24288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dst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192.168.  3.5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255.255.255.0</a:t>
            </a:r>
            <a:endParaRPr lang="en-US" altLang="ko-KR" sz="16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--------------------</a:t>
            </a:r>
          </a:p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      192.168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.  </a:t>
            </a:r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3.0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403648" y="1052736"/>
            <a:ext cx="0" cy="359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176373" y="4207314"/>
            <a:ext cx="1627981" cy="299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04354" y="4207314"/>
            <a:ext cx="1627981" cy="299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32335" y="4207314"/>
            <a:ext cx="1627981" cy="299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060314" y="4207314"/>
            <a:ext cx="752046" cy="2997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76373" y="4509120"/>
            <a:ext cx="1627981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04354" y="4509120"/>
            <a:ext cx="1627981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432335" y="4509120"/>
            <a:ext cx="1627981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60314" y="4509120"/>
            <a:ext cx="752046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76373" y="4808906"/>
            <a:ext cx="1627981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804354" y="4808906"/>
            <a:ext cx="1627981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432335" y="4808906"/>
            <a:ext cx="1627981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060314" y="4808906"/>
            <a:ext cx="752046" cy="2997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원통 52"/>
          <p:cNvSpPr/>
          <p:nvPr/>
        </p:nvSpPr>
        <p:spPr>
          <a:xfrm>
            <a:off x="8604448" y="1340768"/>
            <a:ext cx="779445" cy="23982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497610" y="1340768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342975" y="1329334"/>
            <a:ext cx="106839" cy="2398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860032" y="1628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56376" y="8367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06094" y="425888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20445" y="908574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359448" y="1168484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017482" y="648666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0836" y="90857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609" y="21927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1747065" y="1168484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58453" y="90857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246633" y="116494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358021" y="90503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128872" y="834315"/>
            <a:ext cx="1604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1920047" y="139126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6" name="원통 15"/>
          <p:cNvSpPr/>
          <p:nvPr/>
        </p:nvSpPr>
        <p:spPr>
          <a:xfrm>
            <a:off x="2799712" y="834316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37289" y="422348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275215" y="905034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890643" y="116494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>
            <a:stCxn id="17" idx="4"/>
          </p:cNvCxnSpPr>
          <p:nvPr/>
        </p:nvCxnSpPr>
        <p:spPr>
          <a:xfrm>
            <a:off x="3548677" y="645126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02031" y="90503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278260" y="116494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389648" y="90503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777828" y="116140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889216" y="90149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890642" y="923600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4451242" y="1387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3039873" y="380674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7"/>
          <p:cNvSpPr txBox="1"/>
          <p:nvPr/>
        </p:nvSpPr>
        <p:spPr>
          <a:xfrm>
            <a:off x="2124318" y="62505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733549" y="834316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3130049" y="6421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257058" y="827235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450" y="1873949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07610" y="1873949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15769" y="1873949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1873949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450" y="206084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610" y="206084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5769" y="206084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23928" y="2060848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9450" y="224649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7610" y="224649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15769" y="224649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3928" y="2246497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원통 44"/>
          <p:cNvSpPr/>
          <p:nvPr/>
        </p:nvSpPr>
        <p:spPr>
          <a:xfrm>
            <a:off x="5499262" y="827235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136839" y="415267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974765" y="897953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590193" y="115786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/>
          <p:cNvCxnSpPr>
            <a:stCxn id="46" idx="4"/>
          </p:cNvCxnSpPr>
          <p:nvPr/>
        </p:nvCxnSpPr>
        <p:spPr>
          <a:xfrm>
            <a:off x="6248227" y="638045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1581" y="89795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977810" y="115786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089198" y="89795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477378" y="115432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588766" y="89441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590192" y="916519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39423" y="373593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433099" y="827235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76"/>
          <p:cNvSpPr txBox="1"/>
          <p:nvPr/>
        </p:nvSpPr>
        <p:spPr>
          <a:xfrm>
            <a:off x="5829599" y="63507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192.168.4.1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56608" y="820154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27784" y="1052736"/>
            <a:ext cx="334168" cy="111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79"/>
          <p:cNvSpPr txBox="1"/>
          <p:nvPr/>
        </p:nvSpPr>
        <p:spPr>
          <a:xfrm>
            <a:off x="7612765" y="140712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192.168.4.5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076526" y="185737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84686" y="185737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92845" y="185737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01004" y="1857378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76526" y="204427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4686" y="204427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92845" y="204427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01004" y="2044277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76526" y="222992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084686" y="222992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92845" y="222992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101004" y="2229926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92"/>
          <p:cNvSpPr txBox="1"/>
          <p:nvPr/>
        </p:nvSpPr>
        <p:spPr>
          <a:xfrm>
            <a:off x="4616419" y="52723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192.168.3.2</a:t>
            </a:r>
          </a:p>
        </p:txBody>
      </p:sp>
      <p:sp>
        <p:nvSpPr>
          <p:cNvPr id="75" name="TextBox 92"/>
          <p:cNvSpPr txBox="1"/>
          <p:nvPr/>
        </p:nvSpPr>
        <p:spPr>
          <a:xfrm>
            <a:off x="3995936" y="11663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RIP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06094" y="425888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20445" y="908574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2359448" y="1168484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/>
          <p:cNvCxnSpPr>
            <a:stCxn id="4" idx="4"/>
          </p:cNvCxnSpPr>
          <p:nvPr/>
        </p:nvCxnSpPr>
        <p:spPr>
          <a:xfrm>
            <a:off x="1017482" y="648666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0836" y="90857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0609" y="219278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192.168.2.24</a:t>
            </a:r>
          </a:p>
        </p:txBody>
      </p:sp>
      <p:sp>
        <p:nvSpPr>
          <p:cNvPr id="10" name="타원 9"/>
          <p:cNvSpPr/>
          <p:nvPr/>
        </p:nvSpPr>
        <p:spPr>
          <a:xfrm>
            <a:off x="1747065" y="1168484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58453" y="90857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246633" y="116494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358021" y="90503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128872" y="834315"/>
            <a:ext cx="160467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1979712" y="141277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192.168.2.3</a:t>
            </a:r>
          </a:p>
        </p:txBody>
      </p:sp>
      <p:sp>
        <p:nvSpPr>
          <p:cNvPr id="16" name="원통 15"/>
          <p:cNvSpPr/>
          <p:nvPr/>
        </p:nvSpPr>
        <p:spPr>
          <a:xfrm>
            <a:off x="2799712" y="834316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437289" y="422348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275215" y="905034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890643" y="116494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>
            <a:stCxn id="17" idx="4"/>
          </p:cNvCxnSpPr>
          <p:nvPr/>
        </p:nvCxnSpPr>
        <p:spPr>
          <a:xfrm>
            <a:off x="3548677" y="645126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002031" y="90503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278260" y="116494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389648" y="90503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777828" y="1161403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889216" y="901494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890642" y="923600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9"/>
          <p:cNvSpPr txBox="1"/>
          <p:nvPr/>
        </p:nvSpPr>
        <p:spPr>
          <a:xfrm>
            <a:off x="4451242" y="1387721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192.168.3.5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3039873" y="380674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47"/>
          <p:cNvSpPr txBox="1"/>
          <p:nvPr/>
        </p:nvSpPr>
        <p:spPr>
          <a:xfrm>
            <a:off x="2124318" y="62505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192.168.2.1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733549" y="834316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3130049" y="642159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257058" y="827235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450" y="1873949"/>
            <a:ext cx="100816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907610" y="1873949"/>
            <a:ext cx="100816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915769" y="1873949"/>
            <a:ext cx="100816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1873949"/>
            <a:ext cx="46572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450" y="206084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07610" y="206084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15769" y="206084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23928" y="2060848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99450" y="224649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07610" y="224649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15769" y="224649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3928" y="2246497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원통 44"/>
          <p:cNvSpPr/>
          <p:nvPr/>
        </p:nvSpPr>
        <p:spPr>
          <a:xfrm>
            <a:off x="5499262" y="827235"/>
            <a:ext cx="482687" cy="14851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136839" y="415267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5974765" y="897953"/>
            <a:ext cx="2153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7590193" y="115786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/>
          <p:cNvCxnSpPr>
            <a:stCxn id="46" idx="4"/>
          </p:cNvCxnSpPr>
          <p:nvPr/>
        </p:nvCxnSpPr>
        <p:spPr>
          <a:xfrm>
            <a:off x="6248227" y="638045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701581" y="89795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6977810" y="115786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7089198" y="89795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477378" y="1154322"/>
            <a:ext cx="222779" cy="2227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/>
          <p:cNvCxnSpPr/>
          <p:nvPr/>
        </p:nvCxnSpPr>
        <p:spPr>
          <a:xfrm>
            <a:off x="6588766" y="894413"/>
            <a:ext cx="0" cy="259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7590192" y="916519"/>
            <a:ext cx="0" cy="22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39423" y="373593"/>
            <a:ext cx="0" cy="1055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5433099" y="827235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76"/>
          <p:cNvSpPr txBox="1"/>
          <p:nvPr/>
        </p:nvSpPr>
        <p:spPr>
          <a:xfrm>
            <a:off x="5829599" y="63507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192.168.4.1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956608" y="820154"/>
            <a:ext cx="66162" cy="1485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884368" y="1196752"/>
            <a:ext cx="334168" cy="111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79"/>
          <p:cNvSpPr txBox="1"/>
          <p:nvPr/>
        </p:nvSpPr>
        <p:spPr>
          <a:xfrm>
            <a:off x="7524328" y="1412776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192.168.4.5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5076526" y="1857378"/>
            <a:ext cx="100816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Destination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084686" y="1857378"/>
            <a:ext cx="100816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GateWay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092845" y="1857378"/>
            <a:ext cx="100816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Iface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101004" y="1857378"/>
            <a:ext cx="465720" cy="185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hop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076526" y="204427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084686" y="204427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092845" y="2044277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101004" y="2044277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076526" y="222992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084686" y="222992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092845" y="2229926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101004" y="2229926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92"/>
          <p:cNvSpPr txBox="1"/>
          <p:nvPr/>
        </p:nvSpPr>
        <p:spPr>
          <a:xfrm>
            <a:off x="4616419" y="527238"/>
            <a:ext cx="9957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050">
                <a:latin typeface="Consolas" pitchFamily="49" charset="0"/>
                <a:cs typeface="Consolas" pitchFamily="49" charset="0"/>
              </a:rPr>
              <a:t>192.168.3.2</a:t>
            </a:r>
          </a:p>
        </p:txBody>
      </p:sp>
      <p:sp>
        <p:nvSpPr>
          <p:cNvPr id="75" name="TextBox 92"/>
          <p:cNvSpPr txBox="1"/>
          <p:nvPr/>
        </p:nvSpPr>
        <p:spPr>
          <a:xfrm>
            <a:off x="3995936" y="11663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RIP 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99544" y="242088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192.168.4.0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07704" y="242088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915863" y="242088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24022" y="2420888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076056" y="241468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192.168.2.0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084216" y="241468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192.168.3.1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7092375" y="2414688"/>
            <a:ext cx="100816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192.168.3.2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8100534" y="2414688"/>
            <a:ext cx="465720" cy="1856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340768"/>
            <a:ext cx="85427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sockaddr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sa_family_t sa_family;  /* address family, AF_xxx  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char        sa_data[14];    /* 14 bytes of protocol address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sockaddr_in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__kernel_sa_family_t  sin_family; /* Address family      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__be16        sin_port;   /* Port number         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struct in_addr    sin_addr;   /* Internet address     */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/* Pad to size of `struct sockaddr'. */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unsigned char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pad[8];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444208" y="1556792"/>
            <a:ext cx="1728192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60232" y="112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rasp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484784"/>
            <a:ext cx="1728192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105273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ubuntu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63688" y="2204864"/>
            <a:ext cx="5040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8224" y="2276872"/>
            <a:ext cx="5040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꺾인 연결선 12"/>
          <p:cNvCxnSpPr>
            <a:stCxn id="10" idx="2"/>
            <a:endCxn id="21" idx="2"/>
          </p:cNvCxnSpPr>
          <p:nvPr/>
        </p:nvCxnSpPr>
        <p:spPr>
          <a:xfrm rot="16200000" flipH="1">
            <a:off x="2951820" y="1556792"/>
            <a:ext cx="1588" cy="187220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115616" y="1556792"/>
            <a:ext cx="100811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732240" y="1628800"/>
            <a:ext cx="100811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9872" y="1484784"/>
            <a:ext cx="2592288" cy="8640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9992" y="2204864"/>
            <a:ext cx="5040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9912" y="10527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35896" y="2204864"/>
            <a:ext cx="5040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43808" y="24928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host only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꺾인 연결선 23"/>
          <p:cNvCxnSpPr>
            <a:stCxn id="29" idx="2"/>
            <a:endCxn id="11" idx="2"/>
          </p:cNvCxnSpPr>
          <p:nvPr/>
        </p:nvCxnSpPr>
        <p:spPr>
          <a:xfrm rot="16200000" flipH="1">
            <a:off x="6156176" y="1880828"/>
            <a:ext cx="72008" cy="1296144"/>
          </a:xfrm>
          <a:prstGeom prst="bent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20072" y="278092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로컬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3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92080" y="2204864"/>
            <a:ext cx="504056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99992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무선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꺾인 연결선 31"/>
          <p:cNvCxnSpPr>
            <a:stCxn id="29" idx="0"/>
            <a:endCxn id="18" idx="0"/>
          </p:cNvCxnSpPr>
          <p:nvPr/>
        </p:nvCxnSpPr>
        <p:spPr>
          <a:xfrm rot="16200000" flipV="1">
            <a:off x="5148064" y="1808820"/>
            <a:ext cx="1588" cy="792088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3528" y="263691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6" y="29249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8064" y="31409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20272" y="270892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5949064" cy="547842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&lt;sys/socket.h&gt;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&lt;arpa/inet.h&gt;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int sd;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char buff[1024];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struct sockaddr_in addr;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sd = socket( AF_INET, SOCK_STREAM , 0 );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memset( &amp;addr, 0, sizeof(addr));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addr.sin_family = AF_INET;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addr.sin_port  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htons(7777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addr.sin_addr.s_addr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= inet_addr("192.168.137.100");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connect(sd, (struct sockaddr*)&amp;addr, sizeof(addr));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write( sd, "get filename", 12);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 = read( sd, buff, sizeof buff 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write( 1, buff, ret 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close(sd);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6216" y="112474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client.c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2080" y="836712"/>
            <a:ext cx="2444900" cy="255454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socket()</a:t>
            </a:r>
          </a:p>
          <a:p>
            <a:r>
              <a:rPr lang="en-US" altLang="ko-KR" sz="3200" b="1" smtClean="0">
                <a:latin typeface="Consolas" pitchFamily="49" charset="0"/>
                <a:cs typeface="Consolas" pitchFamily="49" charset="0"/>
              </a:rPr>
              <a:t>connect();</a:t>
            </a:r>
          </a:p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write();</a:t>
            </a:r>
          </a:p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read();</a:t>
            </a:r>
          </a:p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close();</a:t>
            </a:r>
            <a:endParaRPr lang="ko-KR" altLang="en-US" sz="32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836712"/>
            <a:ext cx="2218877" cy="35394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socket()</a:t>
            </a:r>
          </a:p>
          <a:p>
            <a:r>
              <a:rPr lang="en-US" altLang="ko-KR" sz="3200" b="1" smtClean="0">
                <a:latin typeface="Consolas" pitchFamily="49" charset="0"/>
                <a:cs typeface="Consolas" pitchFamily="49" charset="0"/>
              </a:rPr>
              <a:t>bind();</a:t>
            </a:r>
          </a:p>
          <a:p>
            <a:r>
              <a:rPr lang="en-US" altLang="ko-KR" sz="3200" b="1" smtClean="0">
                <a:latin typeface="Consolas" pitchFamily="49" charset="0"/>
                <a:cs typeface="Consolas" pitchFamily="49" charset="0"/>
              </a:rPr>
              <a:t>listen();</a:t>
            </a:r>
          </a:p>
          <a:p>
            <a:r>
              <a:rPr lang="en-US" altLang="ko-KR" sz="3200" b="1" smtClean="0">
                <a:latin typeface="Consolas" pitchFamily="49" charset="0"/>
                <a:cs typeface="Consolas" pitchFamily="49" charset="0"/>
              </a:rPr>
              <a:t>accept();</a:t>
            </a:r>
          </a:p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read();</a:t>
            </a:r>
            <a:endParaRPr lang="en-US" altLang="ko-KR" sz="3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write();</a:t>
            </a:r>
            <a:endParaRPr lang="en-US" altLang="ko-KR" sz="32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smtClean="0">
                <a:latin typeface="Consolas" pitchFamily="49" charset="0"/>
                <a:cs typeface="Consolas" pitchFamily="49" charset="0"/>
              </a:rPr>
              <a:t>close();</a:t>
            </a:r>
            <a:endParaRPr lang="ko-KR" altLang="en-US" sz="32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40466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40466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836712"/>
            <a:ext cx="5949064" cy="590931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&lt;sys/socket.h&gt;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&lt;arpa/inet.h&gt;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&lt;string.h&gt;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int sd, new_sd;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char buff[1024];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struct sockaddr_in addr;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sd = socket( AF_INET, SOCK_STREAM , 0 );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memset( &amp;addr, 0, sizeof(addr));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addr.sin_family = AF_INET;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addr.sin_port   =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htons(7777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addr.sin_addr.s_addr   = inet_addr("192.168.137.100");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bind(sd, (struct sockaddr*)&amp;addr, sizeof(addr));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listen(sd, 20);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new_sd = accept(sd, 0, 0);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 = read( new_sd, buff, sizeof buff 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write( new_sd, "hello", 5 );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close(new_sd);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close(sd);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6216" y="112474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server.c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41878" y="91516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4591" y="1512076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4591" y="194412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44591" y="2376172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2248647" y="2304164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2536679" y="2294872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2333558" y="1860556"/>
            <a:ext cx="0" cy="1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2333558" y="1894183"/>
            <a:ext cx="529863" cy="1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41878" y="1340768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41878" y="1772816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41878" y="2204864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6130844" y="1658103"/>
            <a:ext cx="0" cy="268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86810" y="1217480"/>
            <a:ext cx="3141" cy="244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25239" y="3132256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6808" y="2924944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꺾인 연결선 18"/>
          <p:cNvCxnSpPr>
            <a:stCxn id="29" idx="2"/>
            <a:endCxn id="17" idx="2"/>
          </p:cNvCxnSpPr>
          <p:nvPr/>
        </p:nvCxnSpPr>
        <p:spPr>
          <a:xfrm rot="5400000">
            <a:off x="3391889" y="2633644"/>
            <a:ext cx="172023" cy="1257248"/>
          </a:xfrm>
          <a:prstGeom prst="bentConnector3">
            <a:avLst>
              <a:gd name="adj1" fmla="val 232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744591" y="107605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ftp/ssh/http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2085738" y="1425261"/>
            <a:ext cx="273664" cy="152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359403" y="1397677"/>
            <a:ext cx="165837" cy="193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2333557" y="1418874"/>
            <a:ext cx="751210" cy="15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6093413" y="2070496"/>
            <a:ext cx="93397" cy="566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88471" y="1756401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88471" y="2188449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5095007" y="2022727"/>
            <a:ext cx="1" cy="453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840599" y="2942231"/>
            <a:ext cx="460040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876503" y="2960233"/>
            <a:ext cx="460040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28" idx="2"/>
          </p:cNvCxnSpPr>
          <p:nvPr/>
        </p:nvCxnSpPr>
        <p:spPr>
          <a:xfrm rot="5400000">
            <a:off x="5592090" y="2619500"/>
            <a:ext cx="17287" cy="1060225"/>
          </a:xfrm>
          <a:prstGeom prst="bentConnector3">
            <a:avLst>
              <a:gd name="adj1" fmla="val 14223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292261" y="1002320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92261" y="1486587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788205" y="1486587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91753" y="1977154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87697" y="197715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00711" y="1977154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91245" y="2614898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87189" y="2614898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00203" y="2614898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9104" y="2614898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69440" y="3472846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065384" y="347284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78398" y="347284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087299" y="347456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1"/>
          <p:cNvSpPr txBox="1"/>
          <p:nvPr/>
        </p:nvSpPr>
        <p:spPr>
          <a:xfrm>
            <a:off x="3835030" y="30660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TTS = TTL-1;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check sum </a:t>
            </a:r>
            <a:r>
              <a:rPr lang="ko-KR" altLang="en-US" sz="1400">
                <a:latin typeface="Consolas" pitchFamily="49" charset="0"/>
                <a:cs typeface="Consolas" pitchFamily="49" charset="0"/>
              </a:rPr>
              <a:t>재계산 </a:t>
            </a: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3936566" y="1983325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228431" y="3493150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724375" y="3493150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237389" y="3493150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746290" y="3493150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482141" y="2899919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78085" y="2899919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1099" y="2899919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0" y="2899919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412274" y="2019848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08218" y="2019848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1232" y="2019848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518380" y="1633232"/>
            <a:ext cx="518879" cy="24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112779" y="1633232"/>
            <a:ext cx="403166" cy="24205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85867" y="1132930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347018" y="1412776"/>
            <a:ext cx="648072" cy="3023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42962" y="141277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55976" y="1412776"/>
            <a:ext cx="503548" cy="3023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IH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71"/>
          <p:cNvSpPr txBox="1"/>
          <p:nvPr/>
        </p:nvSpPr>
        <p:spPr>
          <a:xfrm>
            <a:off x="3923928" y="1052736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ROUTER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092280" y="1059178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11960" y="148478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191683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348880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4716016" y="2276872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5004048" y="2267580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4800927" y="1833264"/>
            <a:ext cx="0" cy="1915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800927" y="1866891"/>
            <a:ext cx="529863" cy="164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092280" y="1484784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TCP/UDP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2280" y="191683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92280" y="2348880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681246" y="1802119"/>
            <a:ext cx="0" cy="268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737212" y="1361496"/>
            <a:ext cx="3141" cy="2444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992608" y="3104964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357210" y="3068960"/>
            <a:ext cx="648072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꺾인 연결선 18"/>
          <p:cNvCxnSpPr>
            <a:stCxn id="18" idx="2"/>
            <a:endCxn id="17" idx="2"/>
          </p:cNvCxnSpPr>
          <p:nvPr/>
        </p:nvCxnSpPr>
        <p:spPr>
          <a:xfrm rot="5400000">
            <a:off x="6480943" y="2120685"/>
            <a:ext cx="36004" cy="2364602"/>
          </a:xfrm>
          <a:prstGeom prst="bentConnector3">
            <a:avLst>
              <a:gd name="adj1" fmla="val 734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211960" y="1048760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ftp/ssh/http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4553107" y="1397969"/>
            <a:ext cx="273664" cy="1527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826772" y="1370385"/>
            <a:ext cx="165837" cy="1939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0926" y="1391582"/>
            <a:ext cx="751210" cy="15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7643815" y="2214512"/>
            <a:ext cx="93397" cy="566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5940152" y="1556792"/>
            <a:ext cx="1008112" cy="288032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8" y="188640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ack_seq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u16   res1:4,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cwr:1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be16  window;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39952" y="6926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21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8024" y="6926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22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4088" y="6926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80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9848" y="1087868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9848" y="238401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848" y="2816060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IPv4/IPv6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9848" y="3248108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54"/>
          <p:cNvSpPr txBox="1"/>
          <p:nvPr/>
        </p:nvSpPr>
        <p:spPr>
          <a:xfrm>
            <a:off x="489103" y="116632"/>
            <a:ext cx="120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555776" y="476672"/>
            <a:ext cx="3416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Ethernet =&gt; CSMA/CD</a:t>
            </a:r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HWaddr 08:00:27:1f:2d:6c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c:\&gt;ipconfig /all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0A-00-27   00-00-00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        </a:t>
            </a:r>
            <a:r>
              <a:rPr lang="ko-KR" altLang="en-US" sz="1600">
                <a:latin typeface="Consolas" pitchFamily="49" charset="0"/>
                <a:cs typeface="Consolas" pitchFamily="49" charset="0"/>
              </a:rPr>
              <a:t>회사명     고유번호   </a:t>
            </a:r>
          </a:p>
        </p:txBody>
      </p:sp>
      <p:sp>
        <p:nvSpPr>
          <p:cNvPr id="10" name="타원 9"/>
          <p:cNvSpPr/>
          <p:nvPr/>
        </p:nvSpPr>
        <p:spPr>
          <a:xfrm>
            <a:off x="3114144" y="270756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754104" y="3643668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32721" y="414772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>
            <a:stCxn id="10" idx="4"/>
          </p:cNvCxnSpPr>
          <p:nvPr/>
        </p:nvCxnSpPr>
        <p:spPr>
          <a:xfrm>
            <a:off x="3330168" y="313961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148745" y="364366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/>
          <p:cNvSpPr txBox="1"/>
          <p:nvPr/>
        </p:nvSpPr>
        <p:spPr>
          <a:xfrm>
            <a:off x="2743811" y="2345847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08:00:27:1f:2d:6c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46393" y="4579773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0A-00-27-00-00-00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39736" y="3778392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2546" y="3104151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dest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08:00:27:1f:2d:6c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src </a:t>
            </a:r>
            <a:r>
              <a:rPr lang="en-US" altLang="ko-KR" sz="1400">
                <a:latin typeface="Consolas" pitchFamily="49" charset="0"/>
                <a:cs typeface="Consolas" pitchFamily="49" charset="0"/>
              </a:rPr>
              <a:t>: 0A-00-27-00-00-00</a:t>
            </a:r>
          </a:p>
        </p:txBody>
      </p:sp>
      <p:sp>
        <p:nvSpPr>
          <p:cNvPr id="19" name="타원 18"/>
          <p:cNvSpPr/>
          <p:nvPr/>
        </p:nvSpPr>
        <p:spPr>
          <a:xfrm>
            <a:off x="4745090" y="414772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961114" y="364366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774572" y="414085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990596" y="3636802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953904" y="3176100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241936" y="3166808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474184" y="3201941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67463" y="3582844"/>
            <a:ext cx="1217416" cy="16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066472" y="3643668"/>
            <a:ext cx="0" cy="390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741770" y="3578813"/>
            <a:ext cx="1324702" cy="6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폭발 1 28"/>
          <p:cNvSpPr/>
          <p:nvPr/>
        </p:nvSpPr>
        <p:spPr>
          <a:xfrm>
            <a:off x="4469672" y="3195057"/>
            <a:ext cx="443856" cy="38121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2132856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src : 08:00:27:1f:2d:6c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dest : 0A-00-27-00-00-00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323528" y="188640"/>
            <a:ext cx="27174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seq;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ack_seq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u16   res1:4,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doff:4,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cwr:1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be16  window;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4"/>
          <p:cNvSpPr txBox="1"/>
          <p:nvPr/>
        </p:nvSpPr>
        <p:spPr>
          <a:xfrm>
            <a:off x="5076056" y="404664"/>
            <a:ext cx="2789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역할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신뢰성 있는 전송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데이터 에러 처리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버퍼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overflow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방지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>
                <a:latin typeface="Consolas" pitchFamily="49" charset="0"/>
                <a:cs typeface="Consolas" pitchFamily="49" charset="0"/>
              </a:rPr>
              <a:t>순서 제어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1268760"/>
            <a:ext cx="33505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tcphdr {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source;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dest;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be32  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seq=1000;</a:t>
            </a:r>
            <a:endParaRPr lang="en-US" altLang="ko-KR" b="1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be32  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ack_seq=1005;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u16   res1:4,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doff:4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 = 5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fin:1,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syn:1,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rst:1,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psh:1,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ack:1,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urg:1,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ece:1,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cwr:1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__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be16  window;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urg_ptr;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716016" y="1700808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812360" y="1700808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139953" y="11967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40116" y="12253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84368" y="227687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2400" y="227687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227687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748464" y="227687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036496" y="2276872"/>
            <a:ext cx="288032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716016" y="191683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4355977" y="170080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seq=1000,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16015" y="2432555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5092640" y="27220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ack_seq=1005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339752" y="1268760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436096" y="1268760"/>
            <a:ext cx="0" cy="280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763689" y="7647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63852" y="7933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39752" y="1484784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2267744" y="126876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39751" y="2000507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716376" y="229001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 0x9915cb67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ack_num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0xe773183b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12687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"get filename"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259632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4716016" y="33265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7"/>
          <p:cNvSpPr txBox="1"/>
          <p:nvPr/>
        </p:nvSpPr>
        <p:spPr>
          <a:xfrm>
            <a:off x="1731369" y="711809"/>
            <a:ext cx="6602795" cy="532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는 확인 응답 시스템이다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TCP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는 재전송 시스템 이다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. 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재전송 시간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= RTT * 2; 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104758" y="2066786"/>
            <a:ext cx="0" cy="3382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152137" y="2066786"/>
            <a:ext cx="0" cy="3501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6"/>
          <p:cNvSpPr txBox="1"/>
          <p:nvPr/>
        </p:nvSpPr>
        <p:spPr>
          <a:xfrm>
            <a:off x="3537804" y="1651409"/>
            <a:ext cx="929553" cy="304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7"/>
          <p:cNvSpPr txBox="1"/>
          <p:nvPr/>
        </p:nvSpPr>
        <p:spPr>
          <a:xfrm>
            <a:off x="6687361" y="1674986"/>
            <a:ext cx="929553" cy="304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4124795" y="2121161"/>
            <a:ext cx="1847079" cy="20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3"/>
          <p:cNvSpPr txBox="1"/>
          <p:nvPr/>
        </p:nvSpPr>
        <p:spPr>
          <a:xfrm>
            <a:off x="4478179" y="2356379"/>
            <a:ext cx="2051266" cy="304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37966" y="2693545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21443" y="2693545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04920" y="2693545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88397" y="2693545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71874" y="2693545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폭발 2 31"/>
          <p:cNvSpPr/>
          <p:nvPr/>
        </p:nvSpPr>
        <p:spPr>
          <a:xfrm rot="1800000">
            <a:off x="5926034" y="2173075"/>
            <a:ext cx="453503" cy="333797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722101" y="2066787"/>
            <a:ext cx="0" cy="121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553962" y="3285712"/>
            <a:ext cx="336280" cy="2815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/>
          <p:cNvCxnSpPr>
            <a:endCxn id="34" idx="2"/>
          </p:cNvCxnSpPr>
          <p:nvPr/>
        </p:nvCxnSpPr>
        <p:spPr>
          <a:xfrm flipH="1">
            <a:off x="3553961" y="3426497"/>
            <a:ext cx="16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34" idx="7"/>
          </p:cNvCxnSpPr>
          <p:nvPr/>
        </p:nvCxnSpPr>
        <p:spPr>
          <a:xfrm flipV="1">
            <a:off x="3722100" y="3326946"/>
            <a:ext cx="118894" cy="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097717" y="3435516"/>
            <a:ext cx="2351105" cy="25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55"/>
          <p:cNvSpPr txBox="1"/>
          <p:nvPr/>
        </p:nvSpPr>
        <p:spPr>
          <a:xfrm>
            <a:off x="4467893" y="3692297"/>
            <a:ext cx="2051266" cy="304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27680" y="4029463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111157" y="4029463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4634" y="4029463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78111" y="4029463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961588" y="4029463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381836" y="3435517"/>
            <a:ext cx="0" cy="121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213697" y="4654442"/>
            <a:ext cx="336280" cy="2815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/>
          <p:cNvCxnSpPr>
            <a:endCxn id="45" idx="2"/>
          </p:cNvCxnSpPr>
          <p:nvPr/>
        </p:nvCxnSpPr>
        <p:spPr>
          <a:xfrm flipH="1">
            <a:off x="3213696" y="4795227"/>
            <a:ext cx="16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5" idx="7"/>
          </p:cNvCxnSpPr>
          <p:nvPr/>
        </p:nvCxnSpPr>
        <p:spPr>
          <a:xfrm flipV="1">
            <a:off x="3381835" y="4695676"/>
            <a:ext cx="118894" cy="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119478" y="4694023"/>
            <a:ext cx="1847079" cy="20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6"/>
          <p:cNvSpPr txBox="1"/>
          <p:nvPr/>
        </p:nvSpPr>
        <p:spPr>
          <a:xfrm>
            <a:off x="4489654" y="4950804"/>
            <a:ext cx="2051266" cy="304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seq=1001, len=5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849441" y="5287970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132918" y="5287970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16395" y="5287970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99872" y="5287970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983350" y="5287970"/>
            <a:ext cx="283477" cy="29669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3015091" y="4645697"/>
            <a:ext cx="0" cy="1218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46952" y="5864622"/>
            <a:ext cx="336280" cy="2815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/>
          <p:cNvCxnSpPr>
            <a:endCxn id="56" idx="2"/>
          </p:cNvCxnSpPr>
          <p:nvPr/>
        </p:nvCxnSpPr>
        <p:spPr>
          <a:xfrm flipH="1">
            <a:off x="2846951" y="6005406"/>
            <a:ext cx="16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56" idx="7"/>
          </p:cNvCxnSpPr>
          <p:nvPr/>
        </p:nvCxnSpPr>
        <p:spPr>
          <a:xfrm flipV="1">
            <a:off x="3015090" y="5905856"/>
            <a:ext cx="118894" cy="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78"/>
          <p:cNvSpPr txBox="1"/>
          <p:nvPr/>
        </p:nvSpPr>
        <p:spPr>
          <a:xfrm>
            <a:off x="809837" y="1903138"/>
            <a:ext cx="3048343" cy="304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"hello", 5 );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-72516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5400000">
            <a:off x="3023828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763689" y="7647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63852" y="7933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23168" y="1484784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2251160" y="126876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23167" y="2000507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699792" y="229001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 0x9915cb67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ack_num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0xe773183b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44" y="126876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"get filename"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259632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4716016" y="33265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339752" y="3802183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5"/>
          <p:cNvSpPr txBox="1"/>
          <p:nvPr/>
        </p:nvSpPr>
        <p:spPr>
          <a:xfrm>
            <a:off x="2267744" y="3586159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0xe773182c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len=3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31640" y="35861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"ls\n"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-72516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5400000">
            <a:off x="3023828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763689" y="7647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63852" y="7933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23168" y="4137678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2251160" y="392165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23167" y="4653401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699792" y="4942909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 0x9915cb67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ack_num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0xe773183b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44" y="392165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write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get filename"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259632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4716016" y="33265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41277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39752" y="1484784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/>
          <p:cNvSpPr txBox="1"/>
          <p:nvPr/>
        </p:nvSpPr>
        <p:spPr>
          <a:xfrm>
            <a:off x="2267744" y="126876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0xe773182e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V="1">
            <a:off x="2339752" y="191683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2699792" y="220486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ack_num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-72516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5400000">
            <a:off x="3023828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763689" y="7647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63852" y="7933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323168" y="4137678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/>
          <p:nvPr/>
        </p:nvSpPr>
        <p:spPr>
          <a:xfrm>
            <a:off x="2251160" y="392165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len=12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23167" y="4653401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699792" y="4942909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 0x9915cb67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ack_num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0xe773183b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44" y="3921654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write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get filename"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259632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4716016" y="33265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1600" y="141277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connect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2339752" y="1484784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5"/>
          <p:cNvSpPr txBox="1"/>
          <p:nvPr/>
        </p:nvSpPr>
        <p:spPr>
          <a:xfrm>
            <a:off x="2627784" y="1052736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SYN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0xe773182e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len=0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10800000" flipV="1">
            <a:off x="2339752" y="1916832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9"/>
          <p:cNvSpPr txBox="1"/>
          <p:nvPr/>
        </p:nvSpPr>
        <p:spPr>
          <a:xfrm>
            <a:off x="2699792" y="1844824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SYN,ACK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ack_num =</a:t>
            </a:r>
            <a:r>
              <a:rPr lang="pt-BR" altLang="ko-KR" smtClean="0">
                <a:latin typeface="Consolas" pitchFamily="49" charset="0"/>
                <a:cs typeface="Consolas" pitchFamily="49" charset="0"/>
              </a:rPr>
              <a:t> 0xe773182f</a:t>
            </a: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seq =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0x9915cb66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339752" y="2852936"/>
            <a:ext cx="3096344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9"/>
          <p:cNvSpPr txBox="1"/>
          <p:nvPr/>
        </p:nvSpPr>
        <p:spPr>
          <a:xfrm>
            <a:off x="2555776" y="3068960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ACK</a:t>
            </a:r>
          </a:p>
          <a:p>
            <a:r>
              <a:rPr lang="pt-BR" altLang="ko-KR" smtClean="0">
                <a:latin typeface="Consolas" pitchFamily="49" charset="0"/>
                <a:cs typeface="Consolas" pitchFamily="49" charset="0"/>
              </a:rPr>
              <a:t>ack_num =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0x9915cb67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rot="5400000">
            <a:off x="-72516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rot="5400000">
            <a:off x="3023828" y="3681028"/>
            <a:ext cx="48245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1763689" y="7647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963852" y="7933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323167" y="2072515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9"/>
          <p:cNvSpPr txBox="1"/>
          <p:nvPr/>
        </p:nvSpPr>
        <p:spPr>
          <a:xfrm>
            <a:off x="2483768" y="1988840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 0x9915cb67,len=5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4128" y="1772816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write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6"/>
          <p:cNvSpPr txBox="1"/>
          <p:nvPr/>
        </p:nvSpPr>
        <p:spPr>
          <a:xfrm>
            <a:off x="1259632" y="33265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4716016" y="33265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192.168.137.100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39753" y="3717029"/>
            <a:ext cx="3096343" cy="50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/>
          <p:cNvSpPr txBox="1"/>
          <p:nvPr/>
        </p:nvSpPr>
        <p:spPr>
          <a:xfrm>
            <a:off x="2627784" y="342899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ack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= 0x9915cb6d</a:t>
            </a:r>
          </a:p>
        </p:txBody>
      </p:sp>
      <p:cxnSp>
        <p:nvCxnSpPr>
          <p:cNvPr id="31" name="직선 연결선 30"/>
          <p:cNvCxnSpPr>
            <a:endCxn id="32" idx="0"/>
          </p:cNvCxnSpPr>
          <p:nvPr/>
        </p:nvCxnSpPr>
        <p:spPr>
          <a:xfrm rot="16200000" flipH="1">
            <a:off x="5387586" y="3434835"/>
            <a:ext cx="28815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660232" y="4875622"/>
            <a:ext cx="336280" cy="2815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/>
          <p:cNvCxnSpPr>
            <a:endCxn id="32" idx="2"/>
          </p:cNvCxnSpPr>
          <p:nvPr/>
        </p:nvCxnSpPr>
        <p:spPr>
          <a:xfrm flipH="1">
            <a:off x="6660231" y="5016407"/>
            <a:ext cx="168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32" idx="7"/>
          </p:cNvCxnSpPr>
          <p:nvPr/>
        </p:nvCxnSpPr>
        <p:spPr>
          <a:xfrm flipV="1">
            <a:off x="6828370" y="4916856"/>
            <a:ext cx="118894" cy="9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2339752" y="2780928"/>
            <a:ext cx="3096344" cy="37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9"/>
          <p:cNvSpPr txBox="1"/>
          <p:nvPr/>
        </p:nvSpPr>
        <p:spPr>
          <a:xfrm>
            <a:off x="2500353" y="269725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seq = 0x9915cb6c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7851" y="2184347"/>
            <a:ext cx="1656184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7851" y="3480491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TCP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7851" y="3912539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IPv4/ARP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851" y="4344587"/>
            <a:ext cx="165618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Ethernet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54"/>
          <p:cNvSpPr txBox="1"/>
          <p:nvPr/>
        </p:nvSpPr>
        <p:spPr>
          <a:xfrm>
            <a:off x="367106" y="1213111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TCP/IP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6047443" y="716732"/>
            <a:ext cx="27687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ARP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dst_ip : 192.168.60.56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src_ip : 192.168.60.1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 : 0A-00-27-00-00-00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820060" y="374584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460020" y="468194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6638637" y="51860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연결선 12"/>
          <p:cNvCxnSpPr>
            <a:stCxn id="10" idx="4"/>
          </p:cNvCxnSpPr>
          <p:nvPr/>
        </p:nvCxnSpPr>
        <p:spPr>
          <a:xfrm>
            <a:off x="4036084" y="41778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854661" y="46819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/>
          <p:cNvSpPr txBox="1"/>
          <p:nvPr/>
        </p:nvSpPr>
        <p:spPr>
          <a:xfrm>
            <a:off x="3424195" y="3096697"/>
            <a:ext cx="18742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192.168.60.56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52309" y="561804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0A-00-27-00-00-00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192.168.60.1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460432" y="4869160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9260" y="3754531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0A-00-27-00-00-00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451006" y="51860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5667030" y="4681944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4480488" y="517913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696512" y="467507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831907" y="4272579"/>
            <a:ext cx="288032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1119939" y="4263287"/>
            <a:ext cx="36004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180100" y="4240217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855396" y="4744660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87225" y="4753952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638637" y="4717948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2"/>
          <p:cNvSpPr txBox="1"/>
          <p:nvPr/>
        </p:nvSpPr>
        <p:spPr>
          <a:xfrm>
            <a:off x="6085777" y="2204253"/>
            <a:ext cx="2669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Ethernet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: 0A-00-27-00-00-00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: 08:00:27:1f:2d:6c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34"/>
          <p:cNvSpPr txBox="1"/>
          <p:nvPr/>
        </p:nvSpPr>
        <p:spPr>
          <a:xfrm>
            <a:off x="2361283" y="728209"/>
            <a:ext cx="27687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ARP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src_ip : 192.168.60.56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 : 08:00:27:1f:2d:6c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dst_ip : 192.168.60.1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: ???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6"/>
          <p:cNvSpPr txBox="1"/>
          <p:nvPr/>
        </p:nvSpPr>
        <p:spPr>
          <a:xfrm>
            <a:off x="2399618" y="2215730"/>
            <a:ext cx="2768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Ethernet 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dest   : ff:ff:ff:ff:ff:ff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src    : 08:00:27:1f:2d:6c</a:t>
            </a:r>
          </a:p>
          <a:p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-684584" y="4005064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684584" y="4725144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620688" y="4725144"/>
            <a:ext cx="936104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0x0800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71800" y="5517232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0A-00-27-00-00-00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192.168.60.2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11960" y="6021288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0A-00-27-00-00-00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192.168.60.3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rot="5400000" flipH="1" flipV="1">
            <a:off x="6805042" y="4940374"/>
            <a:ext cx="432048" cy="1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5400000" flipH="1" flipV="1">
            <a:off x="3636690" y="4436318"/>
            <a:ext cx="432048" cy="1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617" y="1232756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5713" y="1232756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69809" y="1232756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29342" y="123226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4248" y="1268760"/>
            <a:ext cx="194421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4248" y="191683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227687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04248" y="263691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04248" y="299695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8706060" y="24208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155679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6314310" y="15475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꺾인 연결선 16"/>
          <p:cNvCxnSpPr>
            <a:stCxn id="15" idx="3"/>
            <a:endCxn id="23" idx="6"/>
          </p:cNvCxnSpPr>
          <p:nvPr/>
        </p:nvCxnSpPr>
        <p:spPr>
          <a:xfrm>
            <a:off x="8748464" y="1736812"/>
            <a:ext cx="1588" cy="180020"/>
          </a:xfrm>
          <a:prstGeom prst="bentConnector3">
            <a:avLst>
              <a:gd name="adj1" fmla="val 143954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4"/>
          <p:cNvSpPr txBox="1"/>
          <p:nvPr/>
        </p:nvSpPr>
        <p:spPr>
          <a:xfrm>
            <a:off x="-324544" y="1988840"/>
            <a:ext cx="588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ip = 0x12345678;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*p = (char*)&amp;ip;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("%x%x%x%x\n", p[0], p[1], p[2], p[3]);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17728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21328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1001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24928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1002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6176" y="2852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1003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604448" y="1844824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3528" y="332656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little endian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하위 바이트를 낮은 주소에 저장 하는 방식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41617" y="1232756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05713" y="1232756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04248" y="1268760"/>
            <a:ext cx="1944216" cy="3600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04248" y="191683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04248" y="227687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8706060" y="20608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04248" y="1556792"/>
            <a:ext cx="194421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/>
          <p:cNvSpPr txBox="1"/>
          <p:nvPr/>
        </p:nvSpPr>
        <p:spPr>
          <a:xfrm>
            <a:off x="6314310" y="15475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꺾인 연결선 16"/>
          <p:cNvCxnSpPr>
            <a:stCxn id="15" idx="3"/>
            <a:endCxn id="23" idx="6"/>
          </p:cNvCxnSpPr>
          <p:nvPr/>
        </p:nvCxnSpPr>
        <p:spPr>
          <a:xfrm>
            <a:off x="8748464" y="1736812"/>
            <a:ext cx="1588" cy="180020"/>
          </a:xfrm>
          <a:prstGeom prst="bentConnector3">
            <a:avLst>
              <a:gd name="adj1" fmla="val 1439546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4"/>
          <p:cNvSpPr txBox="1"/>
          <p:nvPr/>
        </p:nvSpPr>
        <p:spPr>
          <a:xfrm>
            <a:off x="1187624" y="2204864"/>
            <a:ext cx="3983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short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ip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0x1234;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char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*p = (char*)&amp;ip;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("%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x%x\n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", p[0],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p[1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] );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6176" y="17728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6176" y="21328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1001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604448" y="1844824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544" y="0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little endian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하위 바이트를 낮은 주소에 저장 하는 방식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544" y="404664"/>
            <a:ext cx="702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big    endian :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상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위 바이트를 낮은 주소에 저장 하는 방식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548680"/>
            <a:ext cx="4237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ethhdr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unsigned char   h_dest[6];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unsigned char   h_source[6];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unsigned short  h_proto;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68144" y="620688"/>
            <a:ext cx="2016224" cy="4176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1052736"/>
            <a:ext cx="2016224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1844824"/>
            <a:ext cx="2016224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68144" y="2636912"/>
            <a:ext cx="201622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2996952"/>
            <a:ext cx="2016224" cy="360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68144" y="1052736"/>
            <a:ext cx="2016224" cy="23042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72816" y="76470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6912" y="76470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01008" y="76470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65104" y="764704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9712" y="170080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78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3808" y="170080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07904" y="170080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0" y="1700808"/>
            <a:ext cx="86409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stCxn id="4" idx="2"/>
            <a:endCxn id="11" idx="0"/>
          </p:cNvCxnSpPr>
          <p:nvPr/>
        </p:nvCxnSpPr>
        <p:spPr>
          <a:xfrm>
            <a:off x="2404864" y="1124744"/>
            <a:ext cx="2599184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0" idx="0"/>
          </p:cNvCxnSpPr>
          <p:nvPr/>
        </p:nvCxnSpPr>
        <p:spPr>
          <a:xfrm>
            <a:off x="3268960" y="1124744"/>
            <a:ext cx="87099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  <a:endCxn id="9" idx="0"/>
          </p:cNvCxnSpPr>
          <p:nvPr/>
        </p:nvCxnSpPr>
        <p:spPr>
          <a:xfrm flipH="1">
            <a:off x="3275856" y="1124744"/>
            <a:ext cx="85720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 flipH="1">
            <a:off x="2411760" y="1124744"/>
            <a:ext cx="2585392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1"/>
          <p:cNvSpPr txBox="1"/>
          <p:nvPr/>
        </p:nvSpPr>
        <p:spPr>
          <a:xfrm>
            <a:off x="2411760" y="2420888"/>
            <a:ext cx="36038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 = ((ip&amp;0xff000000)&gt;&gt;24)|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((ip&amp;0xff0000)&gt;&gt;8)|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((ip&amp;0xff00)&lt;&lt;8)|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((ip&amp;0xff)&lt;&lt;24)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332656"/>
            <a:ext cx="8400056" cy="369331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struct iphdr {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u8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ihl:4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  // 20byte =&gt;  5 (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4byte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.) 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version:4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  // version : ipv4=&gt;4, ipv6=&gt;6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__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u8    tos;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__be16 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tot_len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; //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헤더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+data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의 길이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기본 단위가 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byte </a:t>
            </a:r>
            <a:r>
              <a:rPr lang="ko-KR" altLang="en-US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이다</a:t>
            </a:r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 )</a:t>
            </a:r>
            <a:endParaRPr lang="en-US" altLang="ko-KR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id;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__be16  frag_off;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__u8    ttl;</a:t>
            </a:r>
          </a:p>
          <a:p>
            <a:r>
              <a:rPr lang="en-US" altLang="ko-KR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__u8    protocol;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__sum16 check;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saddr;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__be32  daddr;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31640" y="5085184"/>
            <a:ext cx="122413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5776" y="5085184"/>
            <a:ext cx="122413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85184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rot="5400000">
            <a:off x="1116410" y="4868366"/>
            <a:ext cx="43204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rot="5400000">
            <a:off x="2340546" y="4868366"/>
            <a:ext cx="43204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3564682" y="4868366"/>
            <a:ext cx="43204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79912" y="5085184"/>
            <a:ext cx="122413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5085184"/>
            <a:ext cx="122413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"world</a:t>
            </a:r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39952" y="5085184"/>
            <a:ext cx="57606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03648" y="43651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readn();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2367</Words>
  <Application>Microsoft Office PowerPoint</Application>
  <PresentationFormat>화면 슬라이드 쇼(4:3)</PresentationFormat>
  <Paragraphs>876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469</cp:revision>
  <dcterms:created xsi:type="dcterms:W3CDTF">2014-07-19T00:21:21Z</dcterms:created>
  <dcterms:modified xsi:type="dcterms:W3CDTF">2019-04-08T07:36:58Z</dcterms:modified>
</cp:coreProperties>
</file>