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20" autoAdjust="0"/>
    <p:restoredTop sz="94660"/>
  </p:normalViewPr>
  <p:slideViewPr>
    <p:cSldViewPr>
      <p:cViewPr varScale="1">
        <p:scale>
          <a:sx n="93" d="100"/>
          <a:sy n="93" d="100"/>
        </p:scale>
        <p:origin x="-124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0041D-E312-4843-95AF-CEB7BA0AD372}" type="datetimeFigureOut">
              <a:rPr lang="ko-KR" altLang="en-US" smtClean="0"/>
              <a:pPr/>
              <a:t>2019-03-27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43A21-73D4-4673-8886-F286E4691A0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0041D-E312-4843-95AF-CEB7BA0AD372}" type="datetimeFigureOut">
              <a:rPr lang="ko-KR" altLang="en-US" smtClean="0"/>
              <a:pPr/>
              <a:t>2019-03-27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43A21-73D4-4673-8886-F286E4691A0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0041D-E312-4843-95AF-CEB7BA0AD372}" type="datetimeFigureOut">
              <a:rPr lang="ko-KR" altLang="en-US" smtClean="0"/>
              <a:pPr/>
              <a:t>2019-03-27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43A21-73D4-4673-8886-F286E4691A0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0041D-E312-4843-95AF-CEB7BA0AD372}" type="datetimeFigureOut">
              <a:rPr lang="ko-KR" altLang="en-US" smtClean="0"/>
              <a:pPr/>
              <a:t>2019-03-27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43A21-73D4-4673-8886-F286E4691A0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0041D-E312-4843-95AF-CEB7BA0AD372}" type="datetimeFigureOut">
              <a:rPr lang="ko-KR" altLang="en-US" smtClean="0"/>
              <a:pPr/>
              <a:t>2019-03-27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43A21-73D4-4673-8886-F286E4691A0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0041D-E312-4843-95AF-CEB7BA0AD372}" type="datetimeFigureOut">
              <a:rPr lang="ko-KR" altLang="en-US" smtClean="0"/>
              <a:pPr/>
              <a:t>2019-03-27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43A21-73D4-4673-8886-F286E4691A0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0041D-E312-4843-95AF-CEB7BA0AD372}" type="datetimeFigureOut">
              <a:rPr lang="ko-KR" altLang="en-US" smtClean="0"/>
              <a:pPr/>
              <a:t>2019-03-27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43A21-73D4-4673-8886-F286E4691A0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0041D-E312-4843-95AF-CEB7BA0AD372}" type="datetimeFigureOut">
              <a:rPr lang="ko-KR" altLang="en-US" smtClean="0"/>
              <a:pPr/>
              <a:t>2019-03-27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43A21-73D4-4673-8886-F286E4691A0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0041D-E312-4843-95AF-CEB7BA0AD372}" type="datetimeFigureOut">
              <a:rPr lang="ko-KR" altLang="en-US" smtClean="0"/>
              <a:pPr/>
              <a:t>2019-03-27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43A21-73D4-4673-8886-F286E4691A0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0041D-E312-4843-95AF-CEB7BA0AD372}" type="datetimeFigureOut">
              <a:rPr lang="ko-KR" altLang="en-US" smtClean="0"/>
              <a:pPr/>
              <a:t>2019-03-27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43A21-73D4-4673-8886-F286E4691A0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0041D-E312-4843-95AF-CEB7BA0AD372}" type="datetimeFigureOut">
              <a:rPr lang="ko-KR" altLang="en-US" smtClean="0"/>
              <a:pPr/>
              <a:t>2019-03-27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43A21-73D4-4673-8886-F286E4691A0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0041D-E312-4843-95AF-CEB7BA0AD372}" type="datetimeFigureOut">
              <a:rPr lang="ko-KR" altLang="en-US" smtClean="0"/>
              <a:pPr/>
              <a:t>2019-03-27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043A21-73D4-4673-8886-F286E4691A0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79512" y="188640"/>
            <a:ext cx="9555821" cy="646330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case "$1" in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start)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log_daemon_msg "Starting deferred execution scheduler" "atd"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start_daemon -p $PIDFILE $DAEMON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log_end_msg $?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;;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stop)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log_daemon_msg "Stopping deferred execution scheduler" "atd"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killproc -p $PIDFILE $DAEMON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log_end_msg $?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;;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force-reload|restart)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$0 stop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$0 start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;;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status)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status_of_proc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-p $PIDFILE $DAEMON atd &amp;&amp; exit 0 || exit $?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;;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*)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echo "Usage: /etc/init.d/atd {start|stop|restart|force-reload|status}"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exit 1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;;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esac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5576" y="404664"/>
            <a:ext cx="5282215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# gcc  -I. -c main.c</a:t>
            </a: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# gcc  -I. -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c 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atoi.c</a:t>
            </a:r>
            <a:endParaRPr lang="en-US" altLang="ko-KR" sz="24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# ar rcv libatoi.a  atoi.o</a:t>
            </a:r>
          </a:p>
          <a:p>
            <a:endParaRPr lang="en-US" altLang="ko-KR" sz="24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# gcc main.o libatoi.a -o aaa</a:t>
            </a:r>
          </a:p>
          <a:p>
            <a:endParaRPr lang="en-US" altLang="ko-KR" sz="2400" smtClean="0">
              <a:latin typeface="Consolas" pitchFamily="49" charset="0"/>
              <a:cs typeface="Consolas" pitchFamily="49" charset="0"/>
            </a:endParaRPr>
          </a:p>
          <a:p>
            <a:endParaRPr lang="en-US" altLang="ko-KR" sz="24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# gcc main.o -L. -latoi -o aaa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5576" y="404664"/>
            <a:ext cx="528221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mtClean="0">
                <a:latin typeface="Consolas" pitchFamily="49" charset="0"/>
                <a:cs typeface="Consolas" pitchFamily="49" charset="0"/>
              </a:rPr>
              <a:t>정적 라이브 러리 빌드</a:t>
            </a:r>
            <a:endParaRPr lang="en-US" altLang="ko-KR" sz="24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# gcc  -I. -c main.c</a:t>
            </a: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# gcc  -I. -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c 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atoi.c</a:t>
            </a:r>
            <a:endParaRPr lang="en-US" altLang="ko-KR" sz="24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# ar rcv libatoi.a  atoi.o</a:t>
            </a:r>
          </a:p>
          <a:p>
            <a:endParaRPr lang="en-US" altLang="ko-KR" sz="24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# gcc main.o libatoi.a -o aaa</a:t>
            </a:r>
          </a:p>
          <a:p>
            <a:endParaRPr lang="en-US" altLang="ko-KR" sz="2400" smtClean="0">
              <a:latin typeface="Consolas" pitchFamily="49" charset="0"/>
              <a:cs typeface="Consolas" pitchFamily="49" charset="0"/>
            </a:endParaRPr>
          </a:p>
          <a:p>
            <a:endParaRPr lang="en-US" altLang="ko-KR" sz="24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# gcc main.o -L. -latoi -o aaa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5576" y="404664"/>
            <a:ext cx="5961888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mtClean="0">
                <a:latin typeface="Consolas" pitchFamily="49" charset="0"/>
                <a:cs typeface="Consolas" pitchFamily="49" charset="0"/>
              </a:rPr>
              <a:t>공유 라이브 러리 빌드</a:t>
            </a:r>
            <a:endParaRPr lang="en-US" altLang="ko-KR" sz="24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# gcc  -I. -c main.c</a:t>
            </a: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# 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gcc  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-fPIC -I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. -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c 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atoi.c</a:t>
            </a:r>
            <a:endParaRPr lang="en-US" altLang="ko-KR" sz="24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# gcc -shared atoi.o -o libatoi.so</a:t>
            </a:r>
          </a:p>
          <a:p>
            <a:endParaRPr lang="en-US" altLang="ko-KR" sz="24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# gcc main.o -L. -latoi -o aaa</a:t>
            </a:r>
          </a:p>
          <a:p>
            <a:endParaRPr lang="en-US" altLang="ko-KR" sz="24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# export LD_LIBRARY_PATH=.</a:t>
            </a:r>
          </a:p>
          <a:p>
            <a:endParaRPr lang="en-US" altLang="ko-KR" sz="24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# ./aaa 1234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5576" y="404664"/>
            <a:ext cx="8000908" cy="6001643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#include &lt;stdio.h&gt;</a:t>
            </a: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#include &lt;main.h&gt;</a:t>
            </a:r>
          </a:p>
          <a:p>
            <a:r>
              <a:rPr lang="en-US" altLang="ko-KR" sz="2400" b="1" smtClean="0">
                <a:latin typeface="Consolas" pitchFamily="49" charset="0"/>
                <a:cs typeface="Consolas" pitchFamily="49" charset="0"/>
              </a:rPr>
              <a:t>#include &lt;dlfcn.h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endParaRPr lang="en-US" altLang="ko-KR" sz="24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int main(int argc, char **argv)</a:t>
            </a: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    int num;</a:t>
            </a: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    void *handle;</a:t>
            </a: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    int (*fp)(char*);</a:t>
            </a: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    //..</a:t>
            </a: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    handle = </a:t>
            </a:r>
            <a:r>
              <a:rPr lang="en-US" altLang="ko-KR" sz="2400" b="1" smtClean="0">
                <a:latin typeface="Consolas" pitchFamily="49" charset="0"/>
                <a:cs typeface="Consolas" pitchFamily="49" charset="0"/>
              </a:rPr>
              <a:t>dlopen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( "libatoi.so", RTLD_LAZY);</a:t>
            </a: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    fp = </a:t>
            </a:r>
            <a:r>
              <a:rPr lang="en-US" altLang="ko-KR" sz="2400" b="1" smtClean="0">
                <a:latin typeface="Consolas" pitchFamily="49" charset="0"/>
                <a:cs typeface="Consolas" pitchFamily="49" charset="0"/>
              </a:rPr>
              <a:t>dlsym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( handle, "my_atoi" );</a:t>
            </a: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    num = fp(argv[1]);</a:t>
            </a: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    printf("%d\n", ++num );</a:t>
            </a: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sz="2400" b="1" smtClean="0">
                <a:latin typeface="Consolas" pitchFamily="49" charset="0"/>
                <a:cs typeface="Consolas" pitchFamily="49" charset="0"/>
              </a:rPr>
              <a:t>dlclose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(handle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5576" y="404664"/>
            <a:ext cx="460254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mtClean="0">
                <a:latin typeface="Consolas" pitchFamily="49" charset="0"/>
                <a:cs typeface="Consolas" pitchFamily="49" charset="0"/>
              </a:rPr>
              <a:t>동적적재  라이브러리 링킹</a:t>
            </a:r>
            <a:endParaRPr lang="en-US" altLang="ko-KR" sz="24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# gcc  -I. -c main.c</a:t>
            </a: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# gcc main.o -ldl -o aaa</a:t>
            </a:r>
          </a:p>
          <a:p>
            <a:endParaRPr lang="en-US" altLang="ko-KR" sz="24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# export LD_LIBRARY_PATH=.</a:t>
            </a:r>
          </a:p>
          <a:p>
            <a:endParaRPr lang="en-US" altLang="ko-KR" sz="24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# ./aaa 1234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5576" y="404664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mtClean="0">
                <a:latin typeface="Consolas" pitchFamily="49" charset="0"/>
                <a:cs typeface="Consolas" pitchFamily="49" charset="0"/>
              </a:rPr>
              <a:t>라이브러리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91880" y="404664"/>
            <a:ext cx="48878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mtClean="0">
                <a:latin typeface="Consolas" pitchFamily="49" charset="0"/>
                <a:cs typeface="Consolas" pitchFamily="49" charset="0"/>
              </a:rPr>
              <a:t>정적 </a:t>
            </a:r>
            <a:r>
              <a:rPr lang="ko-KR" altLang="en-US" sz="2400" smtClean="0">
                <a:latin typeface="Consolas" pitchFamily="49" charset="0"/>
                <a:cs typeface="Consolas" pitchFamily="49" charset="0"/>
              </a:rPr>
              <a:t>라이브러리 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( libatoi.a )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91880" y="2204864"/>
            <a:ext cx="50577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mtClean="0">
                <a:latin typeface="Consolas" pitchFamily="49" charset="0"/>
                <a:cs typeface="Consolas" pitchFamily="49" charset="0"/>
              </a:rPr>
              <a:t>공</a:t>
            </a:r>
            <a:r>
              <a:rPr lang="ko-KR" altLang="en-US" sz="2400" smtClean="0">
                <a:latin typeface="Consolas" pitchFamily="49" charset="0"/>
                <a:cs typeface="Consolas" pitchFamily="49" charset="0"/>
              </a:rPr>
              <a:t>유</a:t>
            </a:r>
            <a:r>
              <a:rPr lang="ko-KR" altLang="en-US" sz="2400" smtClean="0">
                <a:latin typeface="Consolas" pitchFamily="49" charset="0"/>
                <a:cs typeface="Consolas" pitchFamily="49" charset="0"/>
              </a:rPr>
              <a:t> 라이브러리 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( libatoi.so )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0" y="3573016"/>
            <a:ext cx="32944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mtClean="0">
                <a:latin typeface="Consolas" pitchFamily="49" charset="0"/>
                <a:cs typeface="Consolas" pitchFamily="49" charset="0"/>
              </a:rPr>
              <a:t>동적 적재 라이브러리</a:t>
            </a:r>
            <a:endParaRPr lang="en-US" altLang="ko-KR" sz="24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  dlopen</a:t>
            </a:r>
            <a:r>
              <a:rPr lang="ko-KR" altLang="en-US" sz="2400" smtClean="0">
                <a:latin typeface="Consolas" pitchFamily="49" charset="0"/>
                <a:cs typeface="Consolas" pitchFamily="49" charset="0"/>
              </a:rPr>
              <a:t>으로 로딩 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2555776" y="692696"/>
            <a:ext cx="100811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2987824" y="2492896"/>
            <a:ext cx="57606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rot="5400000">
            <a:off x="2088518" y="1592796"/>
            <a:ext cx="1799406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067944" y="3789040"/>
            <a:ext cx="57606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rot="5400000">
            <a:off x="3492277" y="3212579"/>
            <a:ext cx="1152128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0"/>
            <a:ext cx="2747868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itchFamily="49" charset="0"/>
                <a:cs typeface="Consolas" pitchFamily="49" charset="0"/>
              </a:rPr>
              <a:t>int i;</a:t>
            </a:r>
          </a:p>
          <a:p>
            <a:r>
              <a:rPr lang="en-US" altLang="ko-KR" sz="2800" smtClean="0">
                <a:latin typeface="Consolas" pitchFamily="49" charset="0"/>
                <a:cs typeface="Consolas" pitchFamily="49" charset="0"/>
              </a:rPr>
              <a:t>i=0;</a:t>
            </a:r>
            <a:endParaRPr lang="en-US" altLang="ko-KR" sz="28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800" smtClean="0">
                <a:latin typeface="Consolas" pitchFamily="49" charset="0"/>
                <a:cs typeface="Consolas" pitchFamily="49" charset="0"/>
              </a:rPr>
              <a:t>while(i&lt;10 )</a:t>
            </a:r>
          </a:p>
          <a:p>
            <a:r>
              <a:rPr lang="en-US" altLang="ko-KR" sz="280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80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800" smtClean="0">
                <a:latin typeface="Consolas" pitchFamily="49" charset="0"/>
                <a:cs typeface="Consolas" pitchFamily="49" charset="0"/>
              </a:rPr>
              <a:t>  statement;</a:t>
            </a:r>
          </a:p>
          <a:p>
            <a:r>
              <a:rPr lang="en-US" altLang="ko-KR" sz="280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80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ko-KR" sz="2800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ko-KR" sz="2800" smtClean="0">
                <a:latin typeface="Consolas" pitchFamily="49" charset="0"/>
                <a:cs typeface="Consolas" pitchFamily="49" charset="0"/>
              </a:rPr>
              <a:t>++;</a:t>
            </a:r>
          </a:p>
          <a:p>
            <a:r>
              <a:rPr lang="en-US" altLang="ko-KR" sz="2800" smtClean="0">
                <a:latin typeface="Consolas" pitchFamily="49" charset="0"/>
                <a:cs typeface="Consolas" pitchFamily="49" charset="0"/>
              </a:rPr>
              <a:t>}</a:t>
            </a:r>
            <a:endParaRPr lang="ko-KR" altLang="en-US" sz="28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8" y="3573016"/>
            <a:ext cx="412805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itchFamily="49" charset="0"/>
                <a:cs typeface="Consolas" pitchFamily="49" charset="0"/>
              </a:rPr>
              <a:t>int i;</a:t>
            </a:r>
          </a:p>
          <a:p>
            <a:endParaRPr lang="en-US" altLang="ko-KR" sz="28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800" smtClean="0">
                <a:latin typeface="Consolas" pitchFamily="49" charset="0"/>
                <a:cs typeface="Consolas" pitchFamily="49" charset="0"/>
              </a:rPr>
              <a:t>for(i=0; i&lt;10; i++ )</a:t>
            </a:r>
          </a:p>
          <a:p>
            <a:r>
              <a:rPr lang="en-US" altLang="ko-KR" sz="280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800" smtClean="0">
                <a:latin typeface="Consolas" pitchFamily="49" charset="0"/>
                <a:cs typeface="Consolas" pitchFamily="49" charset="0"/>
              </a:rPr>
              <a:t>  statement;</a:t>
            </a:r>
            <a:endParaRPr lang="ko-KR" altLang="en-US" sz="28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36096" y="0"/>
            <a:ext cx="274786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itchFamily="49" charset="0"/>
                <a:cs typeface="Consolas" pitchFamily="49" charset="0"/>
              </a:rPr>
              <a:t>if(condition)</a:t>
            </a:r>
          </a:p>
          <a:p>
            <a:r>
              <a:rPr lang="en-US" altLang="ko-KR" sz="280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80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altLang="ko-KR" sz="2800" smtClean="0">
                <a:latin typeface="Consolas" pitchFamily="49" charset="0"/>
                <a:cs typeface="Consolas" pitchFamily="49" charset="0"/>
              </a:rPr>
              <a:t>else</a:t>
            </a:r>
          </a:p>
          <a:p>
            <a:r>
              <a:rPr lang="en-US" altLang="ko-KR" sz="280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800" smtClean="0">
                <a:latin typeface="Consolas" pitchFamily="49" charset="0"/>
                <a:cs typeface="Consolas" pitchFamily="49" charset="0"/>
              </a:rPr>
              <a:t>}</a:t>
            </a:r>
            <a:endParaRPr lang="ko-KR" altLang="en-US" sz="28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36096" y="2924944"/>
            <a:ext cx="294503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itchFamily="49" charset="0"/>
                <a:cs typeface="Consolas" pitchFamily="49" charset="0"/>
              </a:rPr>
              <a:t>if(condition)</a:t>
            </a:r>
            <a:r>
              <a:rPr lang="en-US" altLang="ko-KR" sz="280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endParaRPr lang="en-US" altLang="ko-KR" sz="28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800" smtClean="0">
                <a:latin typeface="Consolas" pitchFamily="49" charset="0"/>
                <a:cs typeface="Consolas" pitchFamily="49" charset="0"/>
              </a:rPr>
              <a:t>}</a:t>
            </a:r>
            <a:r>
              <a:rPr lang="en-US" altLang="ko-KR" sz="2800" smtClean="0">
                <a:latin typeface="Consolas" pitchFamily="49" charset="0"/>
                <a:cs typeface="Consolas" pitchFamily="49" charset="0"/>
              </a:rPr>
              <a:t>else</a:t>
            </a:r>
            <a:r>
              <a:rPr lang="en-US" altLang="ko-KR" sz="280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endParaRPr lang="en-US" altLang="ko-KR" sz="28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800" smtClean="0">
                <a:latin typeface="Consolas" pitchFamily="49" charset="0"/>
                <a:cs typeface="Consolas" pitchFamily="49" charset="0"/>
              </a:rPr>
              <a:t>}</a:t>
            </a:r>
            <a:endParaRPr lang="ko-KR" altLang="en-US" sz="2800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395536" y="476672"/>
            <a:ext cx="2371162" cy="1600438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#include &lt;stdio.h&gt;</a:t>
            </a:r>
          </a:p>
          <a:p>
            <a:endParaRPr lang="en-US" altLang="ko-KR" sz="14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int main()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printf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("hello\n");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return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0;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}</a:t>
            </a:r>
            <a:endParaRPr lang="en-US" altLang="ko-KR" sz="1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115616" y="206084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a.c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635896" y="476672"/>
            <a:ext cx="2371162" cy="1600438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int printf(char*,...);</a:t>
            </a:r>
            <a:endParaRPr lang="en-US" altLang="ko-KR" sz="1400" smtClean="0">
              <a:latin typeface="Consolas" pitchFamily="49" charset="0"/>
              <a:cs typeface="Consolas" pitchFamily="49" charset="0"/>
            </a:endParaRPr>
          </a:p>
          <a:p>
            <a:endParaRPr lang="en-US" altLang="ko-KR" sz="14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int main()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printf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("hello\n");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return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0;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}</a:t>
            </a:r>
            <a:endParaRPr lang="en-US" altLang="ko-KR" sz="1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907704" y="2204864"/>
            <a:ext cx="233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gcc -E a.c -o a.i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8" name="직선 화살표 연결선 47"/>
          <p:cNvCxnSpPr>
            <a:stCxn id="43" idx="3"/>
            <a:endCxn id="45" idx="1"/>
          </p:cNvCxnSpPr>
          <p:nvPr/>
        </p:nvCxnSpPr>
        <p:spPr>
          <a:xfrm>
            <a:off x="2766698" y="1276891"/>
            <a:ext cx="869198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771800" y="90872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Consolas" pitchFamily="49" charset="0"/>
                <a:cs typeface="Consolas" pitchFamily="49" charset="0"/>
              </a:rPr>
              <a:t>전처리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499992" y="206084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a.i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793884" y="368434"/>
            <a:ext cx="2073003" cy="181588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main: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pushq  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%rbp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movq   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%rsp, %rbp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movl   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$.LC0, %edi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call   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puts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movl   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$0,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%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eax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popq   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%rbp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ret</a:t>
            </a:r>
            <a:endParaRPr lang="en-US" altLang="ko-KR" sz="1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524328" y="206084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a.s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5" name="직선 화살표 연결선 54"/>
          <p:cNvCxnSpPr>
            <a:stCxn id="45" idx="3"/>
            <a:endCxn id="53" idx="1"/>
          </p:cNvCxnSpPr>
          <p:nvPr/>
        </p:nvCxnSpPr>
        <p:spPr>
          <a:xfrm flipV="1">
            <a:off x="6007058" y="1276375"/>
            <a:ext cx="786826" cy="5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940152" y="90872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Consolas" pitchFamily="49" charset="0"/>
                <a:cs typeface="Consolas" pitchFamily="49" charset="0"/>
              </a:rPr>
              <a:t>컴파</a:t>
            </a:r>
            <a:r>
              <a:rPr lang="ko-KR" altLang="en-US" smtClean="0">
                <a:latin typeface="Consolas" pitchFamily="49" charset="0"/>
                <a:cs typeface="Consolas" pitchFamily="49" charset="0"/>
              </a:rPr>
              <a:t>일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364088" y="2204864"/>
            <a:ext cx="233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gcc -S a.i -o a.s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779912" y="277163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Consolas" pitchFamily="49" charset="0"/>
                <a:cs typeface="Consolas" pitchFamily="49" charset="0"/>
              </a:rPr>
              <a:t>어셈블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1" name="직선 화살표 연결선 60"/>
          <p:cNvCxnSpPr>
            <a:stCxn id="53" idx="3"/>
            <a:endCxn id="69" idx="3"/>
          </p:cNvCxnSpPr>
          <p:nvPr/>
        </p:nvCxnSpPr>
        <p:spPr>
          <a:xfrm flipH="1">
            <a:off x="1835696" y="1276375"/>
            <a:ext cx="7031191" cy="307144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3131840" y="3131676"/>
            <a:ext cx="233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gcc -c a.s -o a.o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899592" y="501317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a.o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539552" y="4114516"/>
            <a:ext cx="1296144" cy="46661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554889e5 bf000000 </a:t>
            </a:r>
            <a:r>
              <a:rPr lang="en-US" altLang="ko-KR" sz="8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00e80000 </a:t>
            </a:r>
            <a:r>
              <a:rPr lang="en-US" altLang="ko-KR" sz="8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0000b800 0000005d c3</a:t>
            </a:r>
            <a:endParaRPr lang="ko-KR" altLang="en-US" sz="8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539552" y="4581128"/>
            <a:ext cx="1296144" cy="4666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"hello"</a:t>
            </a:r>
            <a:endParaRPr lang="ko-KR" altLang="en-US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11560" y="6309320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printf.o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39552" y="5410660"/>
            <a:ext cx="1296144" cy="46661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554889e5 bf000000 </a:t>
            </a:r>
            <a:r>
              <a:rPr lang="en-US" altLang="ko-KR" sz="8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00e80000 </a:t>
            </a:r>
            <a:r>
              <a:rPr lang="en-US" altLang="ko-KR" sz="8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0000b800 0000005d c3</a:t>
            </a:r>
            <a:endParaRPr lang="ko-KR" altLang="en-US" sz="8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39552" y="5877272"/>
            <a:ext cx="1296144" cy="4666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"%d%d"</a:t>
            </a:r>
            <a:endParaRPr lang="ko-KR" altLang="en-US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55576" y="3645024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begin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.o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539552" y="2746364"/>
            <a:ext cx="1296144" cy="46661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554889e5 bf000000 </a:t>
            </a:r>
            <a:r>
              <a:rPr lang="en-US" altLang="ko-KR" sz="8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00e80000 </a:t>
            </a:r>
            <a:r>
              <a:rPr lang="en-US" altLang="ko-KR" sz="8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0000b800 0000005d c3</a:t>
            </a:r>
            <a:endParaRPr lang="ko-KR" altLang="en-US" sz="8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3707904" y="5157192"/>
            <a:ext cx="1296144" cy="7920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"start"</a:t>
            </a:r>
          </a:p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hello</a:t>
            </a:r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</a:t>
            </a:r>
          </a:p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"%</a:t>
            </a:r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d%d</a:t>
            </a:r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</a:t>
            </a:r>
            <a:endParaRPr lang="ko-KR" altLang="en-US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3707904" y="4005064"/>
            <a:ext cx="1296144" cy="115212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554889e5 bf000000 </a:t>
            </a:r>
            <a:r>
              <a:rPr lang="en-US" altLang="ko-KR" sz="8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00e80000 </a:t>
            </a:r>
            <a:r>
              <a:rPr lang="en-US" altLang="ko-KR" sz="8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0000b800 </a:t>
            </a:r>
            <a:r>
              <a:rPr lang="en-US" altLang="ko-KR" sz="8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0000005d </a:t>
            </a:r>
            <a:r>
              <a:rPr lang="en-US" altLang="ko-KR" sz="8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c3</a:t>
            </a:r>
          </a:p>
          <a:p>
            <a:pPr algn="ctr"/>
            <a:r>
              <a:rPr lang="en-US" altLang="ko-KR" sz="8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554889e5 bf000000 00e80000 0000b800 </a:t>
            </a:r>
            <a:r>
              <a:rPr lang="en-US" altLang="ko-KR" sz="8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0000005d </a:t>
            </a:r>
            <a:r>
              <a:rPr lang="en-US" altLang="ko-KR" sz="8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c3</a:t>
            </a:r>
          </a:p>
          <a:p>
            <a:pPr algn="ctr"/>
            <a:r>
              <a:rPr lang="en-US" altLang="ko-KR" sz="8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554889e5 bf000000 00e80000 0000b800 </a:t>
            </a:r>
            <a:r>
              <a:rPr lang="en-US" altLang="ko-KR" sz="8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0000005d </a:t>
            </a:r>
            <a:r>
              <a:rPr lang="en-US" altLang="ko-KR" sz="8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c3</a:t>
            </a:r>
            <a:endParaRPr lang="ko-KR" altLang="en-US" sz="8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0" name="직선 화살표 연결선 79"/>
          <p:cNvCxnSpPr>
            <a:stCxn id="76" idx="3"/>
            <a:endCxn id="79" idx="1"/>
          </p:cNvCxnSpPr>
          <p:nvPr/>
        </p:nvCxnSpPr>
        <p:spPr>
          <a:xfrm>
            <a:off x="1835696" y="2979670"/>
            <a:ext cx="1872208" cy="160145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/>
          <p:cNvSpPr/>
          <p:nvPr/>
        </p:nvSpPr>
        <p:spPr>
          <a:xfrm>
            <a:off x="539552" y="3212976"/>
            <a:ext cx="1296144" cy="4666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"start"</a:t>
            </a:r>
            <a:endParaRPr lang="ko-KR" altLang="en-US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4" name="직선 화살표 연결선 83"/>
          <p:cNvCxnSpPr>
            <a:stCxn id="69" idx="3"/>
            <a:endCxn id="79" idx="1"/>
          </p:cNvCxnSpPr>
          <p:nvPr/>
        </p:nvCxnSpPr>
        <p:spPr>
          <a:xfrm>
            <a:off x="1835696" y="4347822"/>
            <a:ext cx="1872208" cy="23330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>
            <a:stCxn id="73" idx="3"/>
            <a:endCxn id="79" idx="1"/>
          </p:cNvCxnSpPr>
          <p:nvPr/>
        </p:nvCxnSpPr>
        <p:spPr>
          <a:xfrm flipV="1">
            <a:off x="1835696" y="4581128"/>
            <a:ext cx="1872208" cy="10628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>
            <a:stCxn id="82" idx="3"/>
            <a:endCxn id="77" idx="1"/>
          </p:cNvCxnSpPr>
          <p:nvPr/>
        </p:nvCxnSpPr>
        <p:spPr>
          <a:xfrm>
            <a:off x="1835696" y="3446282"/>
            <a:ext cx="1872208" cy="21069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/>
          <p:cNvCxnSpPr>
            <a:stCxn id="70" idx="3"/>
            <a:endCxn id="77" idx="1"/>
          </p:cNvCxnSpPr>
          <p:nvPr/>
        </p:nvCxnSpPr>
        <p:spPr>
          <a:xfrm>
            <a:off x="1835696" y="4814434"/>
            <a:ext cx="1872208" cy="7388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/>
          <p:cNvCxnSpPr>
            <a:stCxn id="74" idx="3"/>
            <a:endCxn id="77" idx="1"/>
          </p:cNvCxnSpPr>
          <p:nvPr/>
        </p:nvCxnSpPr>
        <p:spPr>
          <a:xfrm flipV="1">
            <a:off x="1835696" y="5553236"/>
            <a:ext cx="1872208" cy="5573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2411760" y="594928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Consolas" pitchFamily="49" charset="0"/>
                <a:cs typeface="Consolas" pitchFamily="49" charset="0"/>
              </a:rPr>
              <a:t>링</a:t>
            </a:r>
            <a:r>
              <a:rPr lang="ko-KR" altLang="en-US" smtClean="0">
                <a:latin typeface="Consolas" pitchFamily="49" charset="0"/>
                <a:cs typeface="Consolas" pitchFamily="49" charset="0"/>
              </a:rPr>
              <a:t>킹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2195736" y="6309320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gcc a.o -o aaa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4211960" y="594928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aaa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2" name="원통 101"/>
          <p:cNvSpPr/>
          <p:nvPr/>
        </p:nvSpPr>
        <p:spPr>
          <a:xfrm>
            <a:off x="3275856" y="3717032"/>
            <a:ext cx="2232248" cy="2304256"/>
          </a:xfrm>
          <a:prstGeom prst="can">
            <a:avLst>
              <a:gd name="adj" fmla="val 981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6732240" y="3068960"/>
            <a:ext cx="1296144" cy="29523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6732240" y="3501008"/>
            <a:ext cx="1296144" cy="115212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554889e5 bf000000 </a:t>
            </a:r>
            <a:r>
              <a:rPr lang="en-US" altLang="ko-KR" sz="8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00e80000 </a:t>
            </a:r>
            <a:r>
              <a:rPr lang="en-US" altLang="ko-KR" sz="8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0000b800 </a:t>
            </a:r>
            <a:r>
              <a:rPr lang="en-US" altLang="ko-KR" sz="8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0000005d </a:t>
            </a:r>
            <a:r>
              <a:rPr lang="en-US" altLang="ko-KR" sz="8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c3</a:t>
            </a:r>
          </a:p>
          <a:p>
            <a:pPr algn="ctr"/>
            <a:r>
              <a:rPr lang="en-US" altLang="ko-KR" sz="8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554889e5 bf000000 00e80000 0000b800 </a:t>
            </a:r>
            <a:r>
              <a:rPr lang="en-US" altLang="ko-KR" sz="8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0000005d </a:t>
            </a:r>
            <a:r>
              <a:rPr lang="en-US" altLang="ko-KR" sz="8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c3</a:t>
            </a:r>
          </a:p>
          <a:p>
            <a:pPr algn="ctr"/>
            <a:r>
              <a:rPr lang="en-US" altLang="ko-KR" sz="8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554889e5 bf000000 00e80000 0000b800 </a:t>
            </a:r>
            <a:r>
              <a:rPr lang="en-US" altLang="ko-KR" sz="8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0000005d </a:t>
            </a:r>
            <a:r>
              <a:rPr lang="en-US" altLang="ko-KR" sz="8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c3</a:t>
            </a:r>
            <a:endParaRPr lang="ko-KR" altLang="en-US" sz="8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6732240" y="4725144"/>
            <a:ext cx="1296144" cy="7920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"start"</a:t>
            </a:r>
          </a:p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hello</a:t>
            </a:r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</a:t>
            </a:r>
          </a:p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"%</a:t>
            </a:r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d%d</a:t>
            </a:r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</a:t>
            </a:r>
            <a:endParaRPr lang="ko-KR" altLang="en-US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14" name="직선 연결선 113"/>
          <p:cNvCxnSpPr/>
          <p:nvPr/>
        </p:nvCxnSpPr>
        <p:spPr>
          <a:xfrm flipV="1">
            <a:off x="5004048" y="3501008"/>
            <a:ext cx="1728192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/>
          <p:cNvCxnSpPr/>
          <p:nvPr/>
        </p:nvCxnSpPr>
        <p:spPr>
          <a:xfrm flipV="1">
            <a:off x="5004048" y="4653136"/>
            <a:ext cx="1728192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/>
          <p:nvPr/>
        </p:nvCxnSpPr>
        <p:spPr>
          <a:xfrm flipV="1">
            <a:off x="5004048" y="4725144"/>
            <a:ext cx="172819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 flipV="1">
            <a:off x="5004048" y="5517232"/>
            <a:ext cx="172819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5983902" y="558924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Consolas" pitchFamily="49" charset="0"/>
                <a:cs typeface="Consolas" pitchFamily="49" charset="0"/>
              </a:rPr>
              <a:t>로</a:t>
            </a:r>
            <a:r>
              <a:rPr lang="ko-KR" altLang="en-US" smtClean="0">
                <a:latin typeface="Consolas" pitchFamily="49" charset="0"/>
                <a:cs typeface="Consolas" pitchFamily="49" charset="0"/>
              </a:rPr>
              <a:t>딩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5479846" y="6021288"/>
            <a:ext cx="13244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# ./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aaa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execve();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5868144" y="378904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400526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5868144" y="3284984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400430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6" name="아래쪽 화살표 125"/>
          <p:cNvSpPr/>
          <p:nvPr/>
        </p:nvSpPr>
        <p:spPr>
          <a:xfrm>
            <a:off x="8100392" y="3501008"/>
            <a:ext cx="504056" cy="576064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5576" y="404664"/>
            <a:ext cx="8071440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mtClean="0">
                <a:latin typeface="Consolas" pitchFamily="49" charset="0"/>
                <a:cs typeface="Consolas" pitchFamily="49" charset="0"/>
              </a:rPr>
              <a:t>오브젝트 파일 내부를 자세히 보기 </a:t>
            </a:r>
            <a:endParaRPr lang="en-US" altLang="ko-KR" sz="24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# objdump -s a.o</a:t>
            </a:r>
          </a:p>
          <a:p>
            <a:endParaRPr lang="en-US" altLang="ko-KR" sz="2400" smtClean="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400" smtClean="0">
                <a:latin typeface="Consolas" pitchFamily="49" charset="0"/>
                <a:cs typeface="Consolas" pitchFamily="49" charset="0"/>
              </a:rPr>
              <a:t>역어셈블 결과 보기 </a:t>
            </a:r>
            <a:endParaRPr lang="en-US" altLang="ko-KR" sz="24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# objdump -S a.o</a:t>
            </a:r>
          </a:p>
          <a:p>
            <a:endParaRPr lang="en-US" altLang="ko-KR" sz="2400" smtClean="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400" smtClean="0">
                <a:latin typeface="Consolas" pitchFamily="49" charset="0"/>
                <a:cs typeface="Consolas" pitchFamily="49" charset="0"/>
              </a:rPr>
              <a:t>컴파일 전과정 자세히 보기 </a:t>
            </a:r>
            <a:endParaRPr lang="en-US" altLang="ko-KR" sz="24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# gcc -v a.c -o aaa</a:t>
            </a:r>
          </a:p>
          <a:p>
            <a:endParaRPr lang="en-US" altLang="ko-KR" sz="2400" smtClean="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400" smtClean="0">
                <a:latin typeface="Consolas" pitchFamily="49" charset="0"/>
                <a:cs typeface="Consolas" pitchFamily="49" charset="0"/>
              </a:rPr>
              <a:t>컴파일 전과정 </a:t>
            </a:r>
            <a:r>
              <a:rPr lang="ko-KR" altLang="en-US" sz="2400" smtClean="0">
                <a:latin typeface="Consolas" pitchFamily="49" charset="0"/>
                <a:cs typeface="Consolas" pitchFamily="49" charset="0"/>
              </a:rPr>
              <a:t>자세히 </a:t>
            </a:r>
            <a:r>
              <a:rPr lang="ko-KR" altLang="en-US" sz="2400" smtClean="0">
                <a:latin typeface="Consolas" pitchFamily="49" charset="0"/>
                <a:cs typeface="Consolas" pitchFamily="49" charset="0"/>
              </a:rPr>
              <a:t>보기 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( </a:t>
            </a:r>
            <a:r>
              <a:rPr lang="ko-KR" altLang="en-US" sz="2400" smtClean="0">
                <a:latin typeface="Consolas" pitchFamily="49" charset="0"/>
                <a:cs typeface="Consolas" pitchFamily="49" charset="0"/>
              </a:rPr>
              <a:t>중간 파일 저장 하기 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)</a:t>
            </a:r>
            <a:r>
              <a:rPr lang="ko-KR" altLang="en-US" sz="2400" smtClean="0">
                <a:latin typeface="Consolas" pitchFamily="49" charset="0"/>
                <a:cs typeface="Consolas" pitchFamily="49" charset="0"/>
              </a:rPr>
              <a:t> </a:t>
            </a:r>
            <a:endParaRPr lang="en-US" altLang="ko-KR" sz="24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# gcc -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v 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--save-temps a.c 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-o aaa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  <a:p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5576" y="404664"/>
            <a:ext cx="7151317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mtClean="0">
                <a:latin typeface="Consolas" pitchFamily="49" charset="0"/>
                <a:cs typeface="Consolas" pitchFamily="49" charset="0"/>
              </a:rPr>
              <a:t>전처리 </a:t>
            </a:r>
            <a:endParaRPr lang="en-US" altLang="ko-KR" sz="24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cc1 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-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E 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a.c -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o 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a.i</a:t>
            </a:r>
          </a:p>
          <a:p>
            <a:endParaRPr lang="en-US" altLang="ko-KR" sz="2400" smtClean="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400" smtClean="0">
                <a:latin typeface="Consolas" pitchFamily="49" charset="0"/>
                <a:cs typeface="Consolas" pitchFamily="49" charset="0"/>
              </a:rPr>
              <a:t>컴파</a:t>
            </a:r>
            <a:r>
              <a:rPr lang="ko-KR" altLang="en-US" sz="2400" smtClean="0">
                <a:latin typeface="Consolas" pitchFamily="49" charset="0"/>
                <a:cs typeface="Consolas" pitchFamily="49" charset="0"/>
              </a:rPr>
              <a:t>일</a:t>
            </a:r>
            <a:endParaRPr lang="en-US" altLang="ko-KR" sz="24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cc1 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-S 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a.i 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-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o a.s</a:t>
            </a:r>
          </a:p>
          <a:p>
            <a:endParaRPr lang="en-US" altLang="ko-KR" sz="2400" smtClean="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400" smtClean="0">
                <a:latin typeface="Consolas" pitchFamily="49" charset="0"/>
                <a:cs typeface="Consolas" pitchFamily="49" charset="0"/>
              </a:rPr>
              <a:t>어셈블</a:t>
            </a:r>
            <a:endParaRPr lang="en-US" altLang="ko-KR" sz="2400" smtClean="0">
              <a:latin typeface="Consolas" pitchFamily="49" charset="0"/>
              <a:cs typeface="Consolas" pitchFamily="49" charset="0"/>
            </a:endParaRPr>
          </a:p>
          <a:p>
            <a:r>
              <a:rPr lang="pt-BR" altLang="ko-KR" sz="2400" smtClean="0">
                <a:latin typeface="Consolas" pitchFamily="49" charset="0"/>
                <a:cs typeface="Consolas" pitchFamily="49" charset="0"/>
              </a:rPr>
              <a:t>as 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a.s </a:t>
            </a:r>
            <a:r>
              <a:rPr lang="pt-BR" altLang="ko-KR" sz="2400" smtClean="0">
                <a:latin typeface="Consolas" pitchFamily="49" charset="0"/>
                <a:cs typeface="Consolas" pitchFamily="49" charset="0"/>
              </a:rPr>
              <a:t>-o a.o</a:t>
            </a:r>
          </a:p>
          <a:p>
            <a:endParaRPr lang="pt-BR" altLang="ko-KR" sz="2400" smtClean="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400" smtClean="0">
                <a:latin typeface="Consolas" pitchFamily="49" charset="0"/>
                <a:cs typeface="Consolas" pitchFamily="49" charset="0"/>
              </a:rPr>
              <a:t>링킹</a:t>
            </a:r>
            <a:endParaRPr lang="en-US" altLang="ko-KR" sz="2400" smtClean="0">
              <a:latin typeface="Consolas" pitchFamily="49" charset="0"/>
              <a:cs typeface="Consolas" pitchFamily="49" charset="0"/>
            </a:endParaRPr>
          </a:p>
          <a:p>
            <a:r>
              <a:rPr lang="pt-BR" altLang="ko-KR" sz="2400" smtClean="0">
                <a:latin typeface="Consolas" pitchFamily="49" charset="0"/>
                <a:cs typeface="Consolas" pitchFamily="49" charset="0"/>
              </a:rPr>
              <a:t>collect2   </a:t>
            </a:r>
            <a:r>
              <a:rPr lang="pt-BR" altLang="ko-KR" sz="2400" smtClean="0">
                <a:latin typeface="Consolas" pitchFamily="49" charset="0"/>
                <a:cs typeface="Consolas" pitchFamily="49" charset="0"/>
              </a:rPr>
              <a:t>crtbegin.o 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a.o  -l</a:t>
            </a:r>
            <a:r>
              <a:rPr lang="en-US" altLang="ko-KR" sz="24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    -o  aaa</a:t>
            </a: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                          lib</a:t>
            </a:r>
            <a:r>
              <a:rPr lang="en-US" altLang="ko-KR" sz="24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.a 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5576" y="404664"/>
            <a:ext cx="851066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# readelf -h a.o</a:t>
            </a: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Type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:                     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REL (Relocatable 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file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Entry point address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:       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0x0</a:t>
            </a:r>
            <a:endParaRPr lang="en-US" altLang="ko-KR" sz="2400" smtClean="0">
              <a:latin typeface="Consolas" pitchFamily="49" charset="0"/>
              <a:cs typeface="Consolas" pitchFamily="49" charset="0"/>
            </a:endParaRPr>
          </a:p>
          <a:p>
            <a:endParaRPr lang="en-US" altLang="ko-KR" sz="24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# readelf -h aaa</a:t>
            </a: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Type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:                      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EXEC (Executable file)</a:t>
            </a: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Entry point address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:       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0x400430</a:t>
            </a:r>
          </a:p>
          <a:p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5576" y="404664"/>
            <a:ext cx="6301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1234 =&gt; 1*1000 + 2*100 + 3*10 + 4*1 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23928" y="5013176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aaa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39752" y="3789040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main.o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20072" y="3789040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atoi.o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" name="직선 화살표 연결선 7"/>
          <p:cNvCxnSpPr>
            <a:stCxn id="3" idx="0"/>
            <a:endCxn id="5" idx="2"/>
          </p:cNvCxnSpPr>
          <p:nvPr/>
        </p:nvCxnSpPr>
        <p:spPr>
          <a:xfrm rot="16200000" flipV="1">
            <a:off x="3225255" y="3967291"/>
            <a:ext cx="762471" cy="13292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stCxn id="3" idx="0"/>
            <a:endCxn id="6" idx="2"/>
          </p:cNvCxnSpPr>
          <p:nvPr/>
        </p:nvCxnSpPr>
        <p:spPr>
          <a:xfrm rot="5400000" flipH="1" flipV="1">
            <a:off x="4665414" y="3856431"/>
            <a:ext cx="762471" cy="15510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339752" y="2204864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main.c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20072" y="2276872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atoi.c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6" name="직선 화살표 연결선 15"/>
          <p:cNvCxnSpPr>
            <a:stCxn id="5" idx="0"/>
            <a:endCxn id="14" idx="2"/>
          </p:cNvCxnSpPr>
          <p:nvPr/>
        </p:nvCxnSpPr>
        <p:spPr>
          <a:xfrm rot="5400000" flipH="1" flipV="1">
            <a:off x="2380585" y="3227785"/>
            <a:ext cx="1122511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6" idx="0"/>
            <a:endCxn id="15" idx="2"/>
          </p:cNvCxnSpPr>
          <p:nvPr/>
        </p:nvCxnSpPr>
        <p:spPr>
          <a:xfrm rot="5400000" flipH="1" flipV="1">
            <a:off x="5296909" y="3263789"/>
            <a:ext cx="1050503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635896" y="764704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main.h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6" name="직선 화살표 연결선 25"/>
          <p:cNvCxnSpPr>
            <a:stCxn id="15" idx="0"/>
            <a:endCxn id="25" idx="2"/>
          </p:cNvCxnSpPr>
          <p:nvPr/>
        </p:nvCxnSpPr>
        <p:spPr>
          <a:xfrm rot="16200000" flipV="1">
            <a:off x="4504821" y="959533"/>
            <a:ext cx="1050503" cy="1584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14" idx="0"/>
            <a:endCxn id="25" idx="2"/>
          </p:cNvCxnSpPr>
          <p:nvPr/>
        </p:nvCxnSpPr>
        <p:spPr>
          <a:xfrm rot="5400000" flipH="1" flipV="1">
            <a:off x="3100665" y="1067545"/>
            <a:ext cx="978495" cy="1296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5576" y="404664"/>
            <a:ext cx="494237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# gcc  -I. -c main.c</a:t>
            </a: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# gcc  -I. -c atoi.c</a:t>
            </a: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# gcc main.o atoi.o -o aaa 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 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00"/>
        </a:solidFill>
      </a:spPr>
      <a:bodyPr rtlCol="0" anchor="ctr"/>
      <a:lstStyle>
        <a:defPPr algn="ctr">
          <a:defRPr smtClean="0">
            <a:solidFill>
              <a:schemeClr val="tx1"/>
            </a:solidFill>
            <a:latin typeface="Consolas" pitchFamily="49" charset="0"/>
            <a:cs typeface="Consolas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mtClean="0">
            <a:latin typeface="Consolas" pitchFamily="49" charset="0"/>
            <a:cs typeface="Consolas" pitchFamily="49" charset="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4326</TotalTime>
  <Words>754</Words>
  <Application>Microsoft Office PowerPoint</Application>
  <PresentationFormat>화면 슬라이드 쇼(4:3)</PresentationFormat>
  <Paragraphs>201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admin</dc:creator>
  <cp:lastModifiedBy>admin</cp:lastModifiedBy>
  <cp:revision>116</cp:revision>
  <dcterms:created xsi:type="dcterms:W3CDTF">2019-03-25T23:07:54Z</dcterms:created>
  <dcterms:modified xsi:type="dcterms:W3CDTF">2019-03-28T23:50:31Z</dcterms:modified>
</cp:coreProperties>
</file>