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6716" autoAdjust="0"/>
  </p:normalViewPr>
  <p:slideViewPr>
    <p:cSldViewPr>
      <p:cViewPr>
        <p:scale>
          <a:sx n="130" d="100"/>
          <a:sy n="130" d="100"/>
        </p:scale>
        <p:origin x="-28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88640"/>
            <a:ext cx="410240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를 이용한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LED(GPIO16)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cd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sys/class/gpio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ls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echo </a:t>
            </a:r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16 &gt; export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# ls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gpio16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# cd gpio16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echo out </a:t>
            </a:r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&gt; </a:t>
            </a:r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direction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cat </a:t>
            </a:r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direction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out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# </a:t>
            </a:r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cat value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0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# echo 1 &gt; value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# cd ..</a:t>
            </a:r>
          </a:p>
          <a:p>
            <a:r>
              <a:rPr lang="en-US" altLang="ko-KR" smtClean="0">
                <a:latin typeface="Consolas" panose="020B0609020204030204" pitchFamily="49" charset="0"/>
                <a:cs typeface="Arial" panose="020B0604020202020204" pitchFamily="34" charset="0"/>
              </a:rPr>
              <a:t># echo 16 &gt; unexport</a:t>
            </a:r>
            <a:endParaRPr lang="en-US" altLang="ko-KR" smtClean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79512" y="260648"/>
            <a:ext cx="22926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wiringPiSetup();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79512" y="1196752"/>
            <a:ext cx="81628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pt-BR" altLang="ko-KR" smtClean="0">
                <a:latin typeface="Consolas" panose="020B0609020204030204" pitchFamily="49" charset="0"/>
              </a:rPr>
              <a:t>#define GPIO_PERI_BASE_NEW  0x3F000000</a:t>
            </a:r>
          </a:p>
          <a:p>
            <a:r>
              <a:rPr lang="pt-BR" altLang="ko-KR" smtClean="0">
                <a:latin typeface="Consolas" panose="020B0609020204030204" pitchFamily="49" charset="0"/>
              </a:rPr>
              <a:t>piGpioBase </a:t>
            </a:r>
            <a:r>
              <a:rPr lang="pt-BR" altLang="ko-KR" smtClean="0">
                <a:latin typeface="Consolas" panose="020B0609020204030204" pitchFamily="49" charset="0"/>
              </a:rPr>
              <a:t>= </a:t>
            </a:r>
            <a:r>
              <a:rPr lang="pt-BR" altLang="ko-KR" smtClean="0">
                <a:latin typeface="Consolas" panose="020B0609020204030204" pitchFamily="49" charset="0"/>
              </a:rPr>
              <a:t>GPIO_PERI_BASE_NEW </a:t>
            </a:r>
            <a:r>
              <a:rPr lang="pt-BR" altLang="ko-KR" smtClean="0">
                <a:latin typeface="Consolas" panose="020B0609020204030204" pitchFamily="49" charset="0"/>
              </a:rPr>
              <a:t>;	</a:t>
            </a:r>
            <a:endParaRPr lang="pt-BR" altLang="ko-KR" smtClean="0">
              <a:latin typeface="Consolas" panose="020B0609020204030204" pitchFamily="49" charset="0"/>
            </a:endParaRPr>
          </a:p>
          <a:p>
            <a:r>
              <a:rPr lang="pt-BR" altLang="ko-KR" smtClean="0">
                <a:latin typeface="Consolas" panose="020B0609020204030204" pitchFamily="49" charset="0"/>
              </a:rPr>
              <a:t>GPIO_BASE   </a:t>
            </a:r>
            <a:r>
              <a:rPr lang="pt-BR" altLang="ko-KR" smtClean="0">
                <a:latin typeface="Consolas" panose="020B0609020204030204" pitchFamily="49" charset="0"/>
              </a:rPr>
              <a:t>= piGpioBase + 0x00200000 ;</a:t>
            </a:r>
          </a:p>
          <a:p>
            <a:endParaRPr lang="pt-BR" altLang="ko-KR" smtClean="0">
              <a:latin typeface="Consolas" panose="020B0609020204030204" pitchFamily="49" charset="0"/>
            </a:endParaRPr>
          </a:p>
          <a:p>
            <a:r>
              <a:rPr lang="pt-BR" altLang="ko-KR" smtClean="0">
                <a:latin typeface="Consolas" panose="020B0609020204030204" pitchFamily="49" charset="0"/>
              </a:rPr>
              <a:t>fd </a:t>
            </a:r>
            <a:r>
              <a:rPr lang="pt-BR" altLang="ko-KR" smtClean="0">
                <a:latin typeface="Consolas" panose="020B0609020204030204" pitchFamily="49" charset="0"/>
              </a:rPr>
              <a:t>= open ("/dev/mem", O_RDWR | O_SYNC | </a:t>
            </a:r>
            <a:r>
              <a:rPr lang="pt-BR" altLang="ko-KR" smtClean="0">
                <a:latin typeface="Consolas" panose="020B0609020204030204" pitchFamily="49" charset="0"/>
              </a:rPr>
              <a:t>O_CLOEXEC</a:t>
            </a:r>
            <a:r>
              <a:rPr lang="pt-BR" altLang="ko-KR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gpio = (uint32_t *)mmap(0, BLOCK_SIZE, PROT_READ|PROT_WRITE</a:t>
            </a:r>
            <a:r>
              <a:rPr lang="en-US" altLang="ko-KR" smtClean="0">
                <a:latin typeface="Consolas" panose="020B0609020204030204" pitchFamily="49" charset="0"/>
              </a:rPr>
              <a:t>, </a:t>
            </a:r>
            <a:endParaRPr lang="en-US" altLang="ko-KR" smtClean="0">
              <a:latin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</a:rPr>
              <a:t>                       MAP_SHARED</a:t>
            </a:r>
            <a:r>
              <a:rPr lang="en-US" altLang="ko-KR" smtClean="0">
                <a:latin typeface="Consolas" panose="020B0609020204030204" pitchFamily="49" charset="0"/>
              </a:rPr>
              <a:t>, fd</a:t>
            </a:r>
            <a:r>
              <a:rPr lang="en-US" altLang="ko-KR" smtClean="0">
                <a:latin typeface="Consolas" panose="020B0609020204030204" pitchFamily="49" charset="0"/>
              </a:rPr>
              <a:t>, </a:t>
            </a:r>
            <a:r>
              <a:rPr lang="en-US" altLang="ko-KR" smtClean="0">
                <a:latin typeface="Consolas" panose="020B0609020204030204" pitchFamily="49" charset="0"/>
              </a:rPr>
              <a:t>GPIO_BASE=0x3F200000) </a:t>
            </a:r>
            <a:r>
              <a:rPr lang="en-US" altLang="ko-KR" smtClean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79512" y="332656"/>
            <a:ext cx="550343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int fd;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int ret;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char buff[1024];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char *p;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fd = open( "aaa", O_RDWR);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p = mmap( 0, 6, PROT_READ|PROT_WRITE</a:t>
            </a:r>
            <a:r>
              <a:rPr lang="en-US" altLang="ko-KR" smtClean="0">
                <a:latin typeface="Consolas" panose="020B0609020204030204" pitchFamily="49" charset="0"/>
              </a:rPr>
              <a:t>, </a:t>
            </a:r>
            <a:endParaRPr lang="en-US" altLang="ko-KR" smtClean="0">
              <a:latin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</a:rPr>
              <a:t>             MAP_SHARED</a:t>
            </a:r>
            <a:r>
              <a:rPr lang="en-US" altLang="ko-KR" smtClean="0">
                <a:latin typeface="Consolas" panose="020B0609020204030204" pitchFamily="49" charset="0"/>
              </a:rPr>
              <a:t>, fd, 0);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strcpy( p, "world" 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printf("[%s]\n" , p 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close(fd);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원통 4"/>
          <p:cNvSpPr/>
          <p:nvPr/>
        </p:nvSpPr>
        <p:spPr>
          <a:xfrm>
            <a:off x="7020272" y="3501008"/>
            <a:ext cx="2123728" cy="1216152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524328" y="3933056"/>
            <a:ext cx="108012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24328" y="1988840"/>
            <a:ext cx="108012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908720"/>
            <a:ext cx="1080120" cy="2376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1484784"/>
            <a:ext cx="108012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588224" y="1484784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588224" y="2060848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76256" y="14127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paging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55976" y="126876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76f8c000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8002" y="5301208"/>
            <a:ext cx="879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76f8c000-76f8d000 rw-s 00000000 b3:02 398906     /root/es/03_day/aaa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976" y="184482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76f8d000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572000" y="4221088"/>
            <a:ext cx="108012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world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55776" y="548680"/>
            <a:ext cx="1080120" cy="475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55776" y="3717032"/>
            <a:ext cx="1080120" cy="576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3635896" y="3717032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635896" y="4293096"/>
            <a:ext cx="93610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23928" y="36450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paging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6746" y="350100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0x76f8c000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76746" y="407707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0x76f8d000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76746" y="62068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0x00010440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6746" y="3326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0x00000000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555776" y="83671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87624" y="10527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0x00021028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55776" y="1152862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87624" y="126876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0x00021030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55776" y="1448209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bss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rot="10800000">
            <a:off x="3635896" y="2132856"/>
            <a:ext cx="64807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11960" y="196689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brk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7624" y="508518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0x80000000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55776" y="5013176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위쪽 화살표 29"/>
          <p:cNvSpPr/>
          <p:nvPr/>
        </p:nvSpPr>
        <p:spPr>
          <a:xfrm>
            <a:off x="2915816" y="4509120"/>
            <a:ext cx="432048" cy="504056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55776" y="1844824"/>
            <a:ext cx="1080120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87624" y="1700808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0x01801008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87624" y="479715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0x7ec4f7e4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위쪽 화살표 33"/>
          <p:cNvSpPr/>
          <p:nvPr/>
        </p:nvSpPr>
        <p:spPr>
          <a:xfrm flipV="1">
            <a:off x="2843808" y="2132856"/>
            <a:ext cx="432048" cy="43204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296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191" lvl="0" indent="-26819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</a:pPr>
            <a:r>
              <a:rPr lang="en-US" altLang="ko-KR" b="1" smtClean="0">
                <a:solidFill>
                  <a:prstClr val="black"/>
                </a:solidFill>
              </a:rPr>
              <a:t>digitalWrite(27, 1)</a:t>
            </a:r>
            <a:r>
              <a:rPr lang="ko-KR" altLang="en-US" b="1" smtClean="0">
                <a:solidFill>
                  <a:prstClr val="black"/>
                </a:solidFill>
              </a:rPr>
              <a:t>인 </a:t>
            </a:r>
            <a:r>
              <a:rPr lang="ko-KR" altLang="en-US" b="1" smtClean="0">
                <a:solidFill>
                  <a:prstClr val="black"/>
                </a:solidFill>
              </a:rPr>
              <a:t>경우</a:t>
            </a:r>
            <a:endParaRPr lang="ko-KR" altLang="en-US" b="1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61366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*(gpio + gpioToGPSET [pin]) = 1 &lt;&lt; (pin &amp; 31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27 % 32 =&gt; 27</a:t>
            </a: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33 % 32 =&gt;  1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27 &amp; 31 =&gt; </a:t>
            </a: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33 &amp; 31 =&gt; 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3848" y="1772816"/>
            <a:ext cx="461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SET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00001000 00000000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00000000 00000000 00000000 00000000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5856" y="3356992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00011011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00000000 00000000 00000000 00011111 &amp;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                 11011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296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191" lvl="0" indent="-26819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</a:pPr>
            <a:r>
              <a:rPr lang="en-US" altLang="ko-KR" b="1" smtClean="0">
                <a:solidFill>
                  <a:prstClr val="black"/>
                </a:solidFill>
              </a:rPr>
              <a:t>digitalWrite(27, 1)</a:t>
            </a:r>
            <a:r>
              <a:rPr lang="ko-KR" altLang="en-US" b="1" smtClean="0">
                <a:solidFill>
                  <a:prstClr val="black"/>
                </a:solidFill>
              </a:rPr>
              <a:t>인 </a:t>
            </a:r>
            <a:r>
              <a:rPr lang="ko-KR" altLang="en-US" b="1" smtClean="0">
                <a:solidFill>
                  <a:prstClr val="black"/>
                </a:solidFill>
              </a:rPr>
              <a:t>경우</a:t>
            </a:r>
            <a:endParaRPr lang="ko-KR" altLang="en-US" b="1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61366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*(gpio + gpioToGPSET [pin]) = 1 &lt;&lt; (pin &amp; 31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27 % 32 =&gt; 27</a:t>
            </a: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33 % 32 =&gt;  1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27 &amp; 31 =&gt; </a:t>
            </a: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33 &amp; 31 =&gt; 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576" y="3429000"/>
            <a:ext cx="125951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static uint8_t gpioToGPSET [] =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7, 7, 7, 7, 7, 7, 7, 7, 7, 7, 7, 7, 7, 7, 7, 7, 7, 7, 7, 7, 7, 7, 7, 7, 7, 7, 7, 7, 7, 7, 7, 7,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8, 8, 8, 8, 8, 8, 8, 8, 8, 8, 8, 8, 8, 8, 8, 8, 8, 8, 8, 8, 8, 8, 8, 8, 8, 8, 8, 8, 8, 8, 8, 8,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 ;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162880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0x3F20001C SET0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296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191" lvl="0" indent="-26819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</a:pPr>
            <a:r>
              <a:rPr lang="en-US" altLang="ko-KR" b="1" smtClean="0">
                <a:solidFill>
                  <a:prstClr val="black"/>
                </a:solidFill>
              </a:rPr>
              <a:t>digitalWrite(27</a:t>
            </a:r>
            <a:r>
              <a:rPr lang="en-US" altLang="ko-KR" b="1" smtClean="0">
                <a:solidFill>
                  <a:prstClr val="black"/>
                </a:solidFill>
              </a:rPr>
              <a:t>, </a:t>
            </a:r>
            <a:r>
              <a:rPr lang="en-US" altLang="ko-KR" b="1" smtClean="0">
                <a:solidFill>
                  <a:prstClr val="black"/>
                </a:solidFill>
              </a:rPr>
              <a:t>0)</a:t>
            </a:r>
            <a:r>
              <a:rPr lang="ko-KR" altLang="en-US" b="1" smtClean="0">
                <a:solidFill>
                  <a:prstClr val="black"/>
                </a:solidFill>
              </a:rPr>
              <a:t>인 </a:t>
            </a:r>
            <a:r>
              <a:rPr lang="ko-KR" altLang="en-US" b="1" smtClean="0">
                <a:solidFill>
                  <a:prstClr val="black"/>
                </a:solidFill>
              </a:rPr>
              <a:t>경우</a:t>
            </a:r>
            <a:endParaRPr lang="ko-KR" altLang="en-US" b="1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124744"/>
            <a:ext cx="61366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*(gpio + gpioToGPSET [pin]) = 1 &lt;&lt; (pin &amp; 31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fi-FI" altLang="ko-KR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27 % 32 =&gt; 27</a:t>
            </a: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33 % 32 =&gt;  1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27 &amp; 31 =&gt; </a:t>
            </a: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33 &amp; 31 =&gt; 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9792" y="1628800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0x3F200028 CLR0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429000"/>
            <a:ext cx="125951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static uint8_t gpioToGPCLR [] =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10,10,10,10,10,10,10,10,10,10,10,10,10,10,10,10,10,10,10,10,10,10,10,10,10,10,10,10,10,10,10,10,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11,11,11,11,11,11,11,11,11,11,11,11,11,11,11,11,11,11,11,11,11,11,11,11,11,11,11,11,11,11,11,11,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 ;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568" y="332656"/>
            <a:ext cx="276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8191" lvl="0" indent="-26819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95959"/>
              </a:buClr>
            </a:pPr>
            <a:r>
              <a:rPr lang="en-US" altLang="ko-KR" b="1" smtClean="0">
                <a:solidFill>
                  <a:prstClr val="black"/>
                </a:solidFill>
              </a:rPr>
              <a:t>digitalRead(4, 0)</a:t>
            </a:r>
            <a:r>
              <a:rPr lang="ko-KR" altLang="en-US" b="1" smtClean="0">
                <a:solidFill>
                  <a:prstClr val="black"/>
                </a:solidFill>
              </a:rPr>
              <a:t>인 </a:t>
            </a:r>
            <a:r>
              <a:rPr lang="ko-KR" altLang="en-US" b="1" smtClean="0">
                <a:solidFill>
                  <a:prstClr val="black"/>
                </a:solidFill>
              </a:rPr>
              <a:t>경우</a:t>
            </a:r>
            <a:endParaRPr lang="ko-KR" altLang="en-US" b="1" smtClean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1484784"/>
            <a:ext cx="6389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(*(gpio + gpioToGPLEV [pin]) &amp; (1 &lt;&lt; (pin &amp; 31)))</a:t>
            </a:r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23</a:t>
            </a:r>
          </a:p>
          <a:p>
            <a:endParaRPr lang="fi-FI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fi-FI" altLang="ko-KR" smtClean="0">
                <a:latin typeface="Consolas" pitchFamily="49" charset="0"/>
                <a:cs typeface="Consolas" pitchFamily="49" charset="0"/>
              </a:rPr>
              <a:t> 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27784" y="2060848"/>
            <a:ext cx="2084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0x3F200034 LEV0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3429000"/>
            <a:ext cx="125951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static uint8_t gpioToGPLEV [] =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13,13,13,13,13,13,13,13,13,13,13,13,13,13,13,13,13,13,13,13,13,13,13,13,13,13,13,13,13,13,13,13,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14,14,14,14,14,14,14,14,14,14,14,14,14,14,14,14,14,14,14,14,14,14,14,14,14,14,14,14,14,14,14,14,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 ;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2195736" y="1052736"/>
            <a:ext cx="432048" cy="10801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꺾인 연결선 4"/>
          <p:cNvCxnSpPr/>
          <p:nvPr/>
        </p:nvCxnSpPr>
        <p:spPr>
          <a:xfrm>
            <a:off x="1115616" y="1196752"/>
            <a:ext cx="2592288" cy="7920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63688" y="69269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INT_EDGE_FALLING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5896" y="17728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itchFamily="49" charset="0"/>
              </a:rPr>
              <a:t>0v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5576" y="9807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itchFamily="49" charset="0"/>
              </a:rPr>
              <a:t>5v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227687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Pressed Event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00192" y="1124744"/>
            <a:ext cx="432048" cy="108012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 flipV="1">
            <a:off x="5220072" y="1268760"/>
            <a:ext cx="2592288" cy="720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8144" y="76470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INT_EDGE_RISING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177281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itchFamily="49" charset="0"/>
              </a:rPr>
              <a:t>0v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40352" y="10527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  <a:cs typeface="Consolas" pitchFamily="49" charset="0"/>
              </a:rPr>
              <a:t>5v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52120" y="234888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Released Event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rot="5400000">
            <a:off x="683568" y="1556792"/>
            <a:ext cx="144016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1405236" y="1556792"/>
            <a:ext cx="1510580" cy="72008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rot="5400000">
            <a:off x="2196530" y="2276078"/>
            <a:ext cx="144016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rot="10800000">
            <a:off x="1403648" y="2276872"/>
            <a:ext cx="1512168" cy="720080"/>
          </a:xfrm>
          <a:prstGeom prst="straightConnector1">
            <a:avLst/>
          </a:prstGeom>
          <a:ln w="95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rot="5400000">
            <a:off x="684362" y="2996158"/>
            <a:ext cx="144016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9752" y="119675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interrupt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91880" y="54868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hello"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3808" y="23488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'h'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8520" y="188640"/>
            <a:ext cx="7529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wiringPiISR(4,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INT_EDGE_FALLING,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blink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bcmGpioPin = 23;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modeS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= "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falling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pinS  = "23"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gpio  edge  23  falling</a:t>
            </a: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fd=open("value");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sysFds[23] = fd;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isrFunctions [pin] = function 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pthread_create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(&amp;threadId, NULL, interruptHandler, NULL) ;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세로로 말린 두루마리 모양 4"/>
          <p:cNvSpPr/>
          <p:nvPr/>
        </p:nvSpPr>
        <p:spPr>
          <a:xfrm>
            <a:off x="8172400" y="1484784"/>
            <a:ext cx="576064" cy="57606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00392" y="11247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blink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100392" y="4077072"/>
            <a:ext cx="79208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0392" y="371703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value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4149080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waitForInterrupt (myPin, -1)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fds.fd=sysFds[23];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fds.events=POLLPRI; //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대역외 데이터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poll(fds,1,-1);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read();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575556" y="3465004"/>
            <a:ext cx="43204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5040052" y="3537012"/>
            <a:ext cx="432048" cy="64807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0152" y="764704"/>
            <a:ext cx="5040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940152" y="1052736"/>
            <a:ext cx="5040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940152" y="1340768"/>
            <a:ext cx="5040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940152" y="1628800"/>
            <a:ext cx="5040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940152" y="1916832"/>
            <a:ext cx="5040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940152" y="2204864"/>
            <a:ext cx="504056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4128" y="47667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isrFunctions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80112" y="15567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23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>
            <a:stCxn id="15" idx="3"/>
            <a:endCxn id="5" idx="1"/>
          </p:cNvCxnSpPr>
          <p:nvPr/>
        </p:nvCxnSpPr>
        <p:spPr>
          <a:xfrm>
            <a:off x="6444208" y="1772816"/>
            <a:ext cx="18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88640"/>
            <a:ext cx="410240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sysfs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를 이용한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LED(GPIO16)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제어 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vi blink.sh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bash blink.sh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1124744"/>
            <a:ext cx="563006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#!/bin/bash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echo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16 &gt; /sys/class/gpio/export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echo out &gt; /sys/class/gpio/gpio16/direction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for  i in  1 2 3 4 5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     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echo 1 &gt; /sys/class/gpio/gpio16/value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sleep 1      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echo 0 &gt; /sys/class/gpio/gpio16/value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sleep 1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done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echo 16 &gt;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sys/class/gpio/unexport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95536" y="692696"/>
            <a:ext cx="854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UID        PID  PPID   LWP  C NLWP STIME TTY          TIME CMD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root      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920   799   920  0    2 15:37 pts/0    00:00:00 ./a.out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root       920   799   922  0    2 15:37 pts/0    00:00:00 ./a.out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63688" y="836712"/>
            <a:ext cx="136815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GET_TEMP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1840" y="836712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센서타입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772816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define GET_TEMP   (1)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2492896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read( sd, &amp;type, 4 );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627784" y="3140968"/>
            <a:ext cx="64807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4427984" y="3645024"/>
            <a:ext cx="20162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rot="5400000">
            <a:off x="6661026" y="3644230"/>
            <a:ext cx="20162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563888" y="3789040"/>
            <a:ext cx="288032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51920" y="3789040"/>
            <a:ext cx="288032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139952" y="3789040"/>
            <a:ext cx="288032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27984" y="3789040"/>
            <a:ext cx="288032" cy="4320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16016" y="378904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04048" y="378904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5436096" y="3140968"/>
            <a:ext cx="22322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84168" y="27809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window=2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rot="10800000" flipV="1">
            <a:off x="5436096" y="3573016"/>
            <a:ext cx="223224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300192" y="3789040"/>
            <a:ext cx="648072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3140968"/>
            <a:ext cx="64807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4766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75656" y="836712"/>
            <a:ext cx="165618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R_GET_TEMP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31840" y="836712"/>
            <a:ext cx="129614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3569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센서타입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91680" y="1772816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define GET_TEMP   (1)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#define R_GET_TEMP (2)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3688" y="2852936"/>
            <a:ext cx="411042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double temp;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readn( sd, &amp;type, 4 );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switch(type)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case </a:t>
            </a:r>
            <a:r>
              <a:rPr lang="en-US" altLang="ko-KR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R_GET_TEMP : </a:t>
            </a:r>
          </a:p>
          <a:p>
            <a:r>
              <a:rPr lang="en-US" altLang="ko-KR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readn( sd, &amp;len, 4 );</a:t>
            </a:r>
          </a:p>
          <a:p>
            <a:r>
              <a:rPr lang="en-US" altLang="ko-KR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     readn( sd, &amp;temp, len );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47667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len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427984" y="836712"/>
            <a:ext cx="273630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17.75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908720"/>
            <a:ext cx="2160240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56176" y="908720"/>
            <a:ext cx="2736304" cy="13681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1. </a:t>
            </a:r>
            <a:r>
              <a:rPr lang="ko-KR" alt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센서 정보 읽기</a:t>
            </a:r>
            <a:endParaRPr lang="en-US" altLang="ko-KR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2. </a:t>
            </a:r>
            <a:r>
              <a:rPr lang="ko-KR" alt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서보 모터 제어</a:t>
            </a:r>
            <a:endParaRPr lang="en-US" altLang="ko-KR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3. </a:t>
            </a:r>
            <a:r>
              <a:rPr lang="ko-KR" altLang="en-US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스텝모터 제어 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1640" y="40466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raspberry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0466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ubuntu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3648" y="23488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4248" y="23488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/>
          <p:cNvCxnSpPr>
            <a:stCxn id="5" idx="1"/>
            <a:endCxn id="4" idx="3"/>
          </p:cNvCxnSpPr>
          <p:nvPr/>
        </p:nvCxnSpPr>
        <p:spPr>
          <a:xfrm rot="10800000">
            <a:off x="3059832" y="1592796"/>
            <a:ext cx="30963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556792"/>
            <a:ext cx="4557658" cy="48320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&lt;wiringPi.h&gt;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// LED Pin - wiringPi pin 27 is BCM_GPIO 16.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#define LED  27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main (void)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printf ("Raspberry Pi blink\n") 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wiringPiSetup () 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pinMode (LED, OUTPUT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for (;;)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digitalWrite (LED, HIGH) ;  // On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delay (500) ;               // mS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digitalWrite (LED, LOW) ;   // Off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delay (500) 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return 0 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11247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blink.c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556792"/>
            <a:ext cx="3762568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&lt;wiringPi.h&gt;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#define SW  4       /* GPIO23 */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#define LED 27      /* GPIO16 */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switchControl()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pinMode(SW,  INPUT);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pinMode(LED, OUTPUT);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while (1)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if(digitalRead(SW) == LOW) 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    digitalWrite(LED, HIGH);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    delay(1000);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    digitalWrite(LED, LOW);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    delay(1000);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return </a:t>
            </a:r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0 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12474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blink.c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1556792"/>
            <a:ext cx="3265638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int main(int argc, char** argv)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wiringPiSetup();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switchControl();</a:t>
            </a:r>
          </a:p>
          <a:p>
            <a:endParaRPr lang="en-US" altLang="ko-KR" sz="1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    return 0 ;</a:t>
            </a:r>
          </a:p>
          <a:p>
            <a:r>
              <a:rPr lang="en-US" altLang="ko-KR" sz="14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79512" y="1052736"/>
            <a:ext cx="2390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GPIO</a:t>
            </a:r>
            <a:r>
              <a:rPr lang="ko-KR" altLang="en-US" sz="200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Input</a:t>
            </a:r>
            <a:r>
              <a:rPr lang="ko-KR" altLang="en-US" sz="2000">
                <a:latin typeface="Consolas" panose="020B0609020204030204" pitchFamily="49" charset="0"/>
              </a:rPr>
              <a:t> 설정 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52687C4E-8C0E-4BCB-B7D6-C6C78589FCB8}"/>
              </a:ext>
            </a:extLst>
          </p:cNvPr>
          <p:cNvSpPr txBox="1"/>
          <p:nvPr/>
        </p:nvSpPr>
        <p:spPr bwMode="auto">
          <a:xfrm>
            <a:off x="611560" y="1556792"/>
            <a:ext cx="4416594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 dirty="0">
                <a:latin typeface="Consolas" panose="020B0609020204030204" pitchFamily="49" charset="0"/>
              </a:rPr>
              <a:t>20</a:t>
            </a:r>
            <a:r>
              <a:rPr lang="ko-KR" altLang="en-US" sz="2000">
                <a:latin typeface="Consolas" panose="020B0609020204030204" pitchFamily="49" charset="0"/>
              </a:rPr>
              <a:t>번 핀인 경우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endParaRPr lang="en-US" altLang="ko-KR" sz="2000" dirty="0">
              <a:latin typeface="Consolas" panose="020B0609020204030204" pitchFamily="49" charset="0"/>
            </a:endParaRPr>
          </a:p>
          <a:p>
            <a:r>
              <a:rPr lang="en-US" altLang="ko-KR" sz="2000" dirty="0">
                <a:latin typeface="Consolas" panose="020B0609020204030204" pitchFamily="49" charset="0"/>
              </a:rPr>
              <a:t>uint8_t </a:t>
            </a:r>
            <a:r>
              <a:rPr lang="en-US" altLang="ko-KR" sz="2000" dirty="0" err="1">
                <a:latin typeface="Consolas" panose="020B0609020204030204" pitchFamily="49" charset="0"/>
              </a:rPr>
              <a:t>gpioToGPFSEL</a:t>
            </a:r>
            <a:r>
              <a:rPr lang="en-US" altLang="ko-KR" sz="2000" dirty="0">
                <a:latin typeface="Consolas" panose="020B0609020204030204" pitchFamily="49" charset="0"/>
              </a:rPr>
              <a:t> [] =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0,0,0,0,0,0,0,0,0,0,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1,1,1,1,1,1,1,1,1,1,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2,2,2,2,2,2,2,2,2,2,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3,3,3,3,3,3,3,3,3,3,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4,4,4,4,4,4,4,4,4,4,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  5,5,5,5,5,5,5,5,5,5,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} ;</a:t>
            </a:r>
          </a:p>
          <a:p>
            <a:r>
              <a:rPr lang="en-US" altLang="ko-KR" sz="2000" dirty="0">
                <a:latin typeface="Consolas" panose="020B0609020204030204" pitchFamily="49" charset="0"/>
              </a:rPr>
              <a:t>2 &lt;= </a:t>
            </a:r>
            <a:r>
              <a:rPr lang="en-US" altLang="ko-KR" sz="2000" dirty="0" err="1">
                <a:latin typeface="Consolas" panose="020B0609020204030204" pitchFamily="49" charset="0"/>
              </a:rPr>
              <a:t>fSel</a:t>
            </a:r>
            <a:r>
              <a:rPr lang="en-US" altLang="ko-KR" sz="2000" dirty="0">
                <a:latin typeface="Consolas" panose="020B0609020204030204" pitchFamily="49" charset="0"/>
              </a:rPr>
              <a:t> &lt;= </a:t>
            </a:r>
            <a:r>
              <a:rPr lang="en-US" altLang="ko-KR" sz="2000" dirty="0" err="1">
                <a:latin typeface="Consolas" panose="020B0609020204030204" pitchFamily="49" charset="0"/>
              </a:rPr>
              <a:t>gpioToGPFSEL</a:t>
            </a:r>
            <a:r>
              <a:rPr lang="en-US" altLang="ko-KR" sz="2000" dirty="0">
                <a:latin typeface="Consolas" panose="020B0609020204030204" pitchFamily="49" charset="0"/>
              </a:rPr>
              <a:t>[20];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6" y="13407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20/10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6096" y="17728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anose="020B0609020204030204" pitchFamily="49" charset="0"/>
              </a:rPr>
              <a:t>gpioToGPFSEL[20]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07504" y="620688"/>
            <a:ext cx="2165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GPIO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Input</a:t>
            </a:r>
            <a:r>
              <a:rPr lang="ko-KR" altLang="en-US">
                <a:latin typeface="Consolas" panose="020B0609020204030204" pitchFamily="49" charset="0"/>
              </a:rPr>
              <a:t> 설정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xmlns:lc="http://schemas.openxmlformats.org/drawingml/2006/lockedCanvas" id="{52687C4E-8C0E-4BCB-B7D6-C6C78589FCB8}"/>
              </a:ext>
            </a:extLst>
          </p:cNvPr>
          <p:cNvSpPr txBox="1"/>
          <p:nvPr/>
        </p:nvSpPr>
        <p:spPr bwMode="auto">
          <a:xfrm>
            <a:off x="539552" y="1124744"/>
            <a:ext cx="6389891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20</a:t>
            </a:r>
            <a:r>
              <a:rPr lang="ko-KR" altLang="en-US">
                <a:latin typeface="Consolas" panose="020B0609020204030204" pitchFamily="49" charset="0"/>
              </a:rPr>
              <a:t>번 핀인 경우</a:t>
            </a:r>
            <a:endParaRPr lang="en-US" altLang="ko-KR">
              <a:latin typeface="Consolas" panose="020B0609020204030204" pitchFamily="49" charset="0"/>
            </a:endParaRPr>
          </a:p>
          <a:p>
            <a:r>
              <a:rPr lang="fr-FR" altLang="ko-KR">
                <a:latin typeface="Consolas" panose="020B0609020204030204" pitchFamily="49" charset="0"/>
              </a:rPr>
              <a:t>uint8_t gpioToShift [] =</a:t>
            </a:r>
          </a:p>
          <a:p>
            <a:r>
              <a:rPr lang="fr-FR" altLang="ko-KR">
                <a:latin typeface="Consolas" panose="020B0609020204030204" pitchFamily="49" charset="0"/>
              </a:rPr>
              <a:t>{</a:t>
            </a:r>
          </a:p>
          <a:p>
            <a:r>
              <a:rPr lang="fr-FR" altLang="ko-KR">
                <a:latin typeface="Consolas" panose="020B0609020204030204" pitchFamily="49" charset="0"/>
              </a:rPr>
              <a:t>  0,3,6,9,12,15,18,21,24,27,</a:t>
            </a:r>
          </a:p>
          <a:p>
            <a:r>
              <a:rPr lang="fr-FR" altLang="ko-KR">
                <a:latin typeface="Consolas" panose="020B0609020204030204" pitchFamily="49" charset="0"/>
              </a:rPr>
              <a:t>  0,3,6,9,12,15,18,21,24,27,</a:t>
            </a:r>
          </a:p>
          <a:p>
            <a:r>
              <a:rPr lang="fr-FR" altLang="ko-KR">
                <a:latin typeface="Consolas" panose="020B0609020204030204" pitchFamily="49" charset="0"/>
              </a:rPr>
              <a:t>  0,3,6,9,12,15,18,21,24,27,</a:t>
            </a:r>
          </a:p>
          <a:p>
            <a:r>
              <a:rPr lang="fr-FR" altLang="ko-KR">
                <a:latin typeface="Consolas" panose="020B0609020204030204" pitchFamily="49" charset="0"/>
              </a:rPr>
              <a:t>  0,3,6,9,12,15,18,21,24,27,</a:t>
            </a:r>
          </a:p>
          <a:p>
            <a:r>
              <a:rPr lang="fr-FR" altLang="ko-KR">
                <a:latin typeface="Consolas" panose="020B0609020204030204" pitchFamily="49" charset="0"/>
              </a:rPr>
              <a:t>  0,3,6,9,12,15,18,21,24,27,</a:t>
            </a:r>
          </a:p>
          <a:p>
            <a:r>
              <a:rPr lang="fr-FR" altLang="ko-KR">
                <a:latin typeface="Consolas" panose="020B0609020204030204" pitchFamily="49" charset="0"/>
              </a:rPr>
              <a:t>  0,3,6,9,12,15,18,21,24,27,</a:t>
            </a:r>
          </a:p>
          <a:p>
            <a:r>
              <a:rPr lang="fr-FR" altLang="ko-KR">
                <a:latin typeface="Consolas" panose="020B0609020204030204" pitchFamily="49" charset="0"/>
              </a:rPr>
              <a:t>}; </a:t>
            </a:r>
          </a:p>
          <a:p>
            <a:r>
              <a:rPr lang="en-US" altLang="ko-KR">
                <a:latin typeface="Consolas" panose="020B0609020204030204" pitchFamily="49" charset="0"/>
              </a:rPr>
              <a:t>0 &lt;= shift &lt;= gpioToShift[20] ; </a:t>
            </a:r>
          </a:p>
          <a:p>
            <a:r>
              <a:rPr lang="en-US" altLang="ko-KR">
                <a:latin typeface="Consolas" panose="020B0609020204030204" pitchFamily="49" charset="0"/>
              </a:rPr>
              <a:t>uint32_t *gpio = 0x3F200000;</a:t>
            </a:r>
          </a:p>
          <a:p>
            <a:r>
              <a:rPr lang="en-US" altLang="ko-KR">
                <a:latin typeface="Consolas" panose="020B0609020204030204" pitchFamily="49" charset="0"/>
              </a:rPr>
              <a:t>*(gpio + fSel) = (*(gpio + fSel) &amp; ~(7 &lt;&lt; shift))</a:t>
            </a:r>
          </a:p>
          <a:p>
            <a:r>
              <a:rPr lang="en-US" altLang="ko-KR">
                <a:latin typeface="Consolas" panose="020B0609020204030204" pitchFamily="49" charset="0"/>
              </a:rPr>
              <a:t>gpio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+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fSel = 0x3F200000 + 2*4 = 0x3F200008</a:t>
            </a:r>
          </a:p>
          <a:p>
            <a:r>
              <a:rPr lang="ko-KR" altLang="en-US">
                <a:latin typeface="Consolas" panose="020B0609020204030204" pitchFamily="49" charset="0"/>
              </a:rPr>
              <a:t>해당 번지의 마지막 </a:t>
            </a:r>
            <a:r>
              <a:rPr lang="en-US" altLang="ko-KR">
                <a:latin typeface="Consolas" panose="020B0609020204030204" pitchFamily="49" charset="0"/>
              </a:rPr>
              <a:t>3</a:t>
            </a:r>
            <a:r>
              <a:rPr lang="ko-KR" altLang="en-US">
                <a:latin typeface="Consolas" panose="020B0609020204030204" pitchFamily="49" charset="0"/>
              </a:rPr>
              <a:t>비트를 </a:t>
            </a:r>
            <a:r>
              <a:rPr lang="en-US" altLang="ko-KR">
                <a:latin typeface="Consolas" panose="020B0609020204030204" pitchFamily="49" charset="0"/>
              </a:rPr>
              <a:t>0</a:t>
            </a:r>
            <a:r>
              <a:rPr lang="ko-KR" altLang="en-US">
                <a:latin typeface="Consolas" panose="020B0609020204030204" pitchFamily="49" charset="0"/>
              </a:rPr>
              <a:t>으로 세팅 함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24128" y="83671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1 &lt;&lt; (21%10)*3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07504" y="620688"/>
            <a:ext cx="2165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dirty="0">
                <a:latin typeface="Consolas" panose="020B0609020204030204" pitchFamily="49" charset="0"/>
              </a:rPr>
              <a:t>GPIO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Input</a:t>
            </a:r>
            <a:r>
              <a:rPr lang="ko-KR" altLang="en-US">
                <a:latin typeface="Consolas" panose="020B0609020204030204" pitchFamily="49" charset="0"/>
              </a:rPr>
              <a:t> 설정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467544" y="1268760"/>
            <a:ext cx="664316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pinMode(4,  </a:t>
            </a:r>
            <a:r>
              <a:rPr lang="en-US" altLang="ko-KR" smtClean="0">
                <a:latin typeface="Consolas" panose="020B0609020204030204" pitchFamily="49" charset="0"/>
              </a:rPr>
              <a:t>INPUT</a:t>
            </a:r>
            <a:r>
              <a:rPr lang="en-US" altLang="ko-KR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pin </a:t>
            </a:r>
            <a:r>
              <a:rPr lang="en-US" altLang="ko-KR" smtClean="0">
                <a:latin typeface="Consolas" panose="020B0609020204030204" pitchFamily="49" charset="0"/>
              </a:rPr>
              <a:t> = </a:t>
            </a:r>
            <a:r>
              <a:rPr lang="en-US" altLang="ko-KR" smtClean="0">
                <a:latin typeface="Consolas" panose="020B0609020204030204" pitchFamily="49" charset="0"/>
              </a:rPr>
              <a:t>pinToGpio [pin</a:t>
            </a:r>
            <a:r>
              <a:rPr lang="en-US" altLang="ko-KR" smtClean="0">
                <a:latin typeface="Consolas" panose="020B0609020204030204" pitchFamily="49" charset="0"/>
              </a:rPr>
              <a:t>] </a:t>
            </a:r>
            <a:r>
              <a:rPr lang="en-US" altLang="ko-KR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fSel </a:t>
            </a:r>
            <a:r>
              <a:rPr lang="en-US" altLang="ko-KR" smtClean="0">
                <a:latin typeface="Consolas" panose="020B0609020204030204" pitchFamily="49" charset="0"/>
              </a:rPr>
              <a:t>= </a:t>
            </a:r>
            <a:r>
              <a:rPr lang="en-US" altLang="ko-KR" smtClean="0">
                <a:latin typeface="Consolas" panose="020B0609020204030204" pitchFamily="49" charset="0"/>
              </a:rPr>
              <a:t>gpioToGPFSEL [</a:t>
            </a:r>
            <a:r>
              <a:rPr lang="en-US" altLang="ko-KR" smtClean="0">
                <a:latin typeface="Consolas" panose="020B0609020204030204" pitchFamily="49" charset="0"/>
              </a:rPr>
              <a:t>pin</a:t>
            </a:r>
            <a:r>
              <a:rPr lang="en-US" altLang="ko-KR" smtClean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</a:rPr>
              <a:t>        23/10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shift= </a:t>
            </a:r>
            <a:r>
              <a:rPr lang="en-US" altLang="ko-KR" smtClean="0">
                <a:latin typeface="Consolas" panose="020B0609020204030204" pitchFamily="49" charset="0"/>
              </a:rPr>
              <a:t>gpioToShift  [pin] 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     (23%10)*3  </a:t>
            </a: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</a:rPr>
              <a:t>*(gpio + fSel) = (*(gpio + fSel) &amp; ~(7 &lt;&lt; shift)) ;</a:t>
            </a: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4283968" y="1124744"/>
            <a:ext cx="962635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anose="020B0609020204030204" pitchFamily="49" charset="0"/>
              </a:rPr>
              <a:t>static int pinToGpioR2 [64] =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17, 18, 27, 22, </a:t>
            </a:r>
            <a:r>
              <a:rPr lang="en-US" altLang="ko-KR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400" smtClean="0">
                <a:latin typeface="Consolas" panose="020B0609020204030204" pitchFamily="49" charset="0"/>
              </a:rPr>
              <a:t>, 24, 25, 4,    // From the Original Wiki - GPIO 0 through 7:   wpi  0 -  7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 2,  3,               // I2C  - SDA0, SCL0                wpi  8 -  9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 8,  7,               // SPI  - CE1, CE0              wpi 10 - 11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10,  9, 11,               // SPI  - MOSI, MISO, SCLK          wpi 12 - 14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14, 15,               // UART - Tx, Rx                wpi 15 - 16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28, 29, 30, 31,           // Rev 2: New GPIOs 8 though 11         wpi 17 - 20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 5,  6, 13, 19, 26,           // B+                       wpi 21, 22, 23, 24, 25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12, 16, 20, 21,           // B+                       wpi 26, 27, 28, 29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 0,  1,               // B</a:t>
            </a:r>
            <a:r>
              <a:rPr lang="en-US" altLang="ko-KR" sz="1400" smtClean="0">
                <a:latin typeface="Consolas" panose="020B0609020204030204" pitchFamily="49" charset="0"/>
              </a:rPr>
              <a:t>+  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}</a:t>
            </a:r>
            <a:r>
              <a:rPr lang="en-US" altLang="ko-KR" sz="1400" smtClean="0">
                <a:latin typeface="Consolas" panose="020B0609020204030204" pitchFamily="49" charset="0"/>
              </a:rPr>
              <a:t>                     </a:t>
            </a:r>
            <a:r>
              <a:rPr lang="en-US" altLang="ko-KR" sz="1400" smtClean="0">
                <a:latin typeface="Consolas" panose="020B0609020204030204" pitchFamily="49" charset="0"/>
              </a:rPr>
              <a:t>wpi 30, 31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07504" y="620688"/>
            <a:ext cx="22926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>
                <a:latin typeface="Consolas" panose="020B0609020204030204" pitchFamily="49" charset="0"/>
              </a:rPr>
              <a:t>GPIO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</a:rPr>
              <a:t>Output</a:t>
            </a:r>
            <a:r>
              <a:rPr lang="ko-KR" altLang="en-US" smtClean="0">
                <a:latin typeface="Consolas" panose="020B0609020204030204" pitchFamily="49" charset="0"/>
              </a:rPr>
              <a:t> </a:t>
            </a:r>
            <a:r>
              <a:rPr lang="ko-KR" altLang="en-US">
                <a:latin typeface="Consolas" panose="020B0609020204030204" pitchFamily="49" charset="0"/>
              </a:rPr>
              <a:t>설정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467544" y="1268760"/>
            <a:ext cx="8542723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pinMode(4,  </a:t>
            </a:r>
            <a:r>
              <a:rPr lang="en-US" altLang="ko-KR" smtClean="0">
                <a:latin typeface="Consolas" panose="020B0609020204030204" pitchFamily="49" charset="0"/>
              </a:rPr>
              <a:t>INPUT</a:t>
            </a:r>
            <a:r>
              <a:rPr lang="en-US" altLang="ko-KR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pin </a:t>
            </a:r>
            <a:r>
              <a:rPr lang="en-US" altLang="ko-KR" smtClean="0">
                <a:latin typeface="Consolas" panose="020B0609020204030204" pitchFamily="49" charset="0"/>
              </a:rPr>
              <a:t> = </a:t>
            </a:r>
            <a:r>
              <a:rPr lang="en-US" altLang="ko-KR" smtClean="0">
                <a:latin typeface="Consolas" panose="020B0609020204030204" pitchFamily="49" charset="0"/>
              </a:rPr>
              <a:t>pinToGpio [pin</a:t>
            </a:r>
            <a:r>
              <a:rPr lang="en-US" altLang="ko-KR" smtClean="0">
                <a:latin typeface="Consolas" panose="020B0609020204030204" pitchFamily="49" charset="0"/>
              </a:rPr>
              <a:t>] </a:t>
            </a:r>
            <a:r>
              <a:rPr lang="en-US" altLang="ko-KR" smtClean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fSel </a:t>
            </a:r>
            <a:r>
              <a:rPr lang="en-US" altLang="ko-KR" smtClean="0">
                <a:latin typeface="Consolas" panose="020B0609020204030204" pitchFamily="49" charset="0"/>
              </a:rPr>
              <a:t>= </a:t>
            </a:r>
            <a:r>
              <a:rPr lang="en-US" altLang="ko-KR" smtClean="0">
                <a:latin typeface="Consolas" panose="020B0609020204030204" pitchFamily="49" charset="0"/>
              </a:rPr>
              <a:t>gpioToGPFSEL [</a:t>
            </a:r>
            <a:r>
              <a:rPr lang="en-US" altLang="ko-KR" smtClean="0">
                <a:latin typeface="Consolas" panose="020B0609020204030204" pitchFamily="49" charset="0"/>
              </a:rPr>
              <a:t>pin</a:t>
            </a:r>
            <a:r>
              <a:rPr lang="en-US" altLang="ko-KR" smtClean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</a:rPr>
              <a:t>        23/10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shift= </a:t>
            </a:r>
            <a:r>
              <a:rPr lang="en-US" altLang="ko-KR" smtClean="0">
                <a:latin typeface="Consolas" panose="020B0609020204030204" pitchFamily="49" charset="0"/>
              </a:rPr>
              <a:t>gpioToShift  [pin] 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         (23%10)*3  </a:t>
            </a: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</a:rPr>
              <a:t>*(gpio + fSel) = (*(gpio + fSel) &amp; ~(7 &lt;&lt; shift)) | (1 &lt;&lt; shift) ;</a:t>
            </a:r>
          </a:p>
          <a:p>
            <a:endParaRPr lang="en-US" altLang="ko-KR" smtClean="0">
              <a:latin typeface="Consolas" panose="020B0609020204030204" pitchFamily="49" charset="0"/>
            </a:endParaRPr>
          </a:p>
          <a:p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4283968" y="1124744"/>
            <a:ext cx="962635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400" smtClean="0">
                <a:latin typeface="Consolas" panose="020B0609020204030204" pitchFamily="49" charset="0"/>
              </a:rPr>
              <a:t>static int pinToGpioR2 [64] =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17, 18, 27, 22, </a:t>
            </a:r>
            <a:r>
              <a:rPr lang="en-US" altLang="ko-KR" sz="1400" b="1" smtClean="0">
                <a:solidFill>
                  <a:srgbClr val="FF0000"/>
                </a:solidFill>
                <a:latin typeface="Consolas" panose="020B0609020204030204" pitchFamily="49" charset="0"/>
              </a:rPr>
              <a:t>23</a:t>
            </a:r>
            <a:r>
              <a:rPr lang="en-US" altLang="ko-KR" sz="1400" smtClean="0">
                <a:latin typeface="Consolas" panose="020B0609020204030204" pitchFamily="49" charset="0"/>
              </a:rPr>
              <a:t>, 24, 25, 4,    // From the Original Wiki - GPIO 0 through 7:   wpi  0 -  7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 2,  3,               // I2C  - SDA0, SCL0                wpi  8 -  9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 8,  7,               // SPI  - CE1, CE0              wpi 10 - 11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10,  9, 11,               // SPI  - MOSI, MISO, SCLK          wpi 12 - 14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14, 15,               // UART - Tx, Rx                wpi 15 - 16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28, 29, 30, 31,           // Rev 2: New GPIOs 8 though 11         wpi 17 - 20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 5,  6, 13, 19, 26,           // B+                       wpi 21, 22, 23, 24, 25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12, 16, 20, 21,           // B+                       wpi 26, 27, 28, 29</a:t>
            </a:r>
          </a:p>
          <a:p>
            <a:r>
              <a:rPr lang="en-US" altLang="ko-KR" sz="1400" smtClean="0">
                <a:latin typeface="Consolas" panose="020B0609020204030204" pitchFamily="49" charset="0"/>
              </a:rPr>
              <a:t>   0,  1,               // B</a:t>
            </a:r>
            <a:r>
              <a:rPr lang="en-US" altLang="ko-KR" sz="1400" smtClean="0">
                <a:latin typeface="Consolas" panose="020B0609020204030204" pitchFamily="49" charset="0"/>
              </a:rPr>
              <a:t>+  </a:t>
            </a:r>
            <a:endParaRPr lang="en-US" altLang="ko-KR" sz="1400" smtClean="0">
              <a:latin typeface="Consolas" panose="020B0609020204030204" pitchFamily="49" charset="0"/>
            </a:endParaRPr>
          </a:p>
          <a:p>
            <a:r>
              <a:rPr lang="en-US" altLang="ko-KR" sz="1400" smtClean="0">
                <a:latin typeface="Consolas" panose="020B0609020204030204" pitchFamily="49" charset="0"/>
              </a:rPr>
              <a:t>}</a:t>
            </a:r>
            <a:r>
              <a:rPr lang="en-US" altLang="ko-KR" sz="1400" smtClean="0">
                <a:latin typeface="Consolas" panose="020B0609020204030204" pitchFamily="49" charset="0"/>
              </a:rPr>
              <a:t>                     </a:t>
            </a:r>
            <a:r>
              <a:rPr lang="en-US" altLang="ko-KR" sz="1400" smtClean="0">
                <a:latin typeface="Consolas" panose="020B0609020204030204" pitchFamily="49" charset="0"/>
              </a:rPr>
              <a:t>wpi 30, 31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79512" y="260648"/>
            <a:ext cx="22926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mtClean="0">
                <a:latin typeface="Consolas" panose="020B0609020204030204" pitchFamily="49" charset="0"/>
              </a:rPr>
              <a:t>wiringPiSetup();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xmlns="" xmlns:lc="http://schemas.openxmlformats.org/drawingml/2006/lockedCanvas" id="{B31FBD59-C3EC-42A6-AC97-440E59B54863}"/>
              </a:ext>
            </a:extLst>
          </p:cNvPr>
          <p:cNvSpPr txBox="1"/>
          <p:nvPr/>
        </p:nvSpPr>
        <p:spPr bwMode="auto">
          <a:xfrm>
            <a:off x="179512" y="1196752"/>
            <a:ext cx="816281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pt-BR" altLang="ko-KR" smtClean="0">
                <a:latin typeface="Consolas" panose="020B0609020204030204" pitchFamily="49" charset="0"/>
              </a:rPr>
              <a:t>#define GPIO_PERI_BASE_NEW  0x3F000000</a:t>
            </a:r>
          </a:p>
          <a:p>
            <a:r>
              <a:rPr lang="pt-BR" altLang="ko-KR" smtClean="0">
                <a:latin typeface="Consolas" panose="020B0609020204030204" pitchFamily="49" charset="0"/>
              </a:rPr>
              <a:t>piGpioBase </a:t>
            </a:r>
            <a:r>
              <a:rPr lang="pt-BR" altLang="ko-KR" smtClean="0">
                <a:latin typeface="Consolas" panose="020B0609020204030204" pitchFamily="49" charset="0"/>
              </a:rPr>
              <a:t>= </a:t>
            </a:r>
            <a:r>
              <a:rPr lang="pt-BR" altLang="ko-KR" smtClean="0">
                <a:latin typeface="Consolas" panose="020B0609020204030204" pitchFamily="49" charset="0"/>
              </a:rPr>
              <a:t>GPIO_PERI_BASE_NEW </a:t>
            </a:r>
            <a:r>
              <a:rPr lang="pt-BR" altLang="ko-KR" smtClean="0">
                <a:latin typeface="Consolas" panose="020B0609020204030204" pitchFamily="49" charset="0"/>
              </a:rPr>
              <a:t>;	</a:t>
            </a:r>
            <a:endParaRPr lang="pt-BR" altLang="ko-KR" smtClean="0">
              <a:latin typeface="Consolas" panose="020B0609020204030204" pitchFamily="49" charset="0"/>
            </a:endParaRPr>
          </a:p>
          <a:p>
            <a:r>
              <a:rPr lang="pt-BR" altLang="ko-KR" smtClean="0">
                <a:latin typeface="Consolas" panose="020B0609020204030204" pitchFamily="49" charset="0"/>
              </a:rPr>
              <a:t>GPIO_BASE   </a:t>
            </a:r>
            <a:r>
              <a:rPr lang="pt-BR" altLang="ko-KR" smtClean="0">
                <a:latin typeface="Consolas" panose="020B0609020204030204" pitchFamily="49" charset="0"/>
              </a:rPr>
              <a:t>= piGpioBase + 0x00200000 ;</a:t>
            </a:r>
          </a:p>
          <a:p>
            <a:endParaRPr lang="pt-BR" altLang="ko-KR" smtClean="0">
              <a:latin typeface="Consolas" panose="020B0609020204030204" pitchFamily="49" charset="0"/>
            </a:endParaRPr>
          </a:p>
          <a:p>
            <a:r>
              <a:rPr lang="pt-BR" altLang="ko-KR" smtClean="0">
                <a:latin typeface="Consolas" panose="020B0609020204030204" pitchFamily="49" charset="0"/>
              </a:rPr>
              <a:t>fd </a:t>
            </a:r>
            <a:r>
              <a:rPr lang="pt-BR" altLang="ko-KR" smtClean="0">
                <a:latin typeface="Consolas" panose="020B0609020204030204" pitchFamily="49" charset="0"/>
              </a:rPr>
              <a:t>= open ("/dev/mem", O_RDWR | O_SYNC | </a:t>
            </a:r>
            <a:r>
              <a:rPr lang="pt-BR" altLang="ko-KR" smtClean="0">
                <a:latin typeface="Consolas" panose="020B0609020204030204" pitchFamily="49" charset="0"/>
              </a:rPr>
              <a:t>O_CLOEXEC</a:t>
            </a:r>
            <a:r>
              <a:rPr lang="pt-BR" altLang="ko-KR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mtClean="0">
                <a:latin typeface="Consolas" panose="020B0609020204030204" pitchFamily="49" charset="0"/>
              </a:rPr>
              <a:t>gpio = (uint32_t *)mmap(0, BLOCK_SIZE, PROT_READ|PROT_WRITE</a:t>
            </a:r>
            <a:r>
              <a:rPr lang="en-US" altLang="ko-KR" smtClean="0">
                <a:latin typeface="Consolas" panose="020B0609020204030204" pitchFamily="49" charset="0"/>
              </a:rPr>
              <a:t>, </a:t>
            </a:r>
            <a:endParaRPr lang="en-US" altLang="ko-KR" smtClean="0">
              <a:latin typeface="Consolas" panose="020B0609020204030204" pitchFamily="49" charset="0"/>
            </a:endParaRPr>
          </a:p>
          <a:p>
            <a:r>
              <a:rPr lang="en-US" altLang="ko-KR" smtClean="0">
                <a:latin typeface="Consolas" panose="020B0609020204030204" pitchFamily="49" charset="0"/>
              </a:rPr>
              <a:t> </a:t>
            </a:r>
            <a:r>
              <a:rPr lang="en-US" altLang="ko-KR" smtClean="0">
                <a:latin typeface="Consolas" panose="020B0609020204030204" pitchFamily="49" charset="0"/>
              </a:rPr>
              <a:t>                       MAP_SHARED</a:t>
            </a:r>
            <a:r>
              <a:rPr lang="en-US" altLang="ko-KR" smtClean="0">
                <a:latin typeface="Consolas" panose="020B0609020204030204" pitchFamily="49" charset="0"/>
              </a:rPr>
              <a:t>, fd</a:t>
            </a:r>
            <a:r>
              <a:rPr lang="en-US" altLang="ko-KR" smtClean="0">
                <a:latin typeface="Consolas" panose="020B0609020204030204" pitchFamily="49" charset="0"/>
              </a:rPr>
              <a:t>, </a:t>
            </a:r>
            <a:r>
              <a:rPr lang="en-US" altLang="ko-KR" smtClean="0">
                <a:latin typeface="Consolas" panose="020B0609020204030204" pitchFamily="49" charset="0"/>
              </a:rPr>
              <a:t>GPIO_BASE=0x3F200000) </a:t>
            </a:r>
            <a:r>
              <a:rPr lang="en-US" altLang="ko-KR" smtClean="0">
                <a:latin typeface="Consolas" panose="020B0609020204030204" pitchFamily="49" charset="0"/>
              </a:rPr>
              <a:t>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7018</TotalTime>
  <Words>1567</Words>
  <Application>Microsoft Office PowerPoint</Application>
  <PresentationFormat>화면 슬라이드 쇼(4:3)</PresentationFormat>
  <Paragraphs>358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537</cp:revision>
  <dcterms:created xsi:type="dcterms:W3CDTF">2014-07-19T00:21:21Z</dcterms:created>
  <dcterms:modified xsi:type="dcterms:W3CDTF">2019-04-10T07:44:23Z</dcterms:modified>
</cp:coreProperties>
</file>