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9"/>
  </p:notesMasterIdLst>
  <p:sldIdLst>
    <p:sldId id="278" r:id="rId3"/>
    <p:sldId id="280" r:id="rId4"/>
    <p:sldId id="275" r:id="rId5"/>
    <p:sldId id="283" r:id="rId6"/>
    <p:sldId id="284" r:id="rId7"/>
    <p:sldId id="286" r:id="rId8"/>
    <p:sldId id="285" r:id="rId9"/>
    <p:sldId id="287" r:id="rId10"/>
    <p:sldId id="288" r:id="rId11"/>
    <p:sldId id="292" r:id="rId12"/>
    <p:sldId id="281" r:id="rId13"/>
    <p:sldId id="282" r:id="rId14"/>
    <p:sldId id="289" r:id="rId15"/>
    <p:sldId id="290" r:id="rId16"/>
    <p:sldId id="291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7065D-270C-46F9-ACA1-FBB989F0CEEA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A980E-FC6C-4528-8CC8-0807A8C3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4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843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625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48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524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55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70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11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11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38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93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33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04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45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92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7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13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50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80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22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89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823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9251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23"/>
          <p:cNvCxnSpPr/>
          <p:nvPr/>
        </p:nvCxnSpPr>
        <p:spPr>
          <a:xfrm>
            <a:off x="165100" y="177800"/>
            <a:ext cx="11798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23"/>
          <p:cNvCxnSpPr/>
          <p:nvPr/>
        </p:nvCxnSpPr>
        <p:spPr>
          <a:xfrm>
            <a:off x="196850" y="6721475"/>
            <a:ext cx="11798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382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87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180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396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504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69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13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9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8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3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9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4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3277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C35E10-BEA8-4EBB-9BAF-9D3785A93595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B8665E-6896-40E3-8839-D6809EE03C24}"/>
              </a:ext>
            </a:extLst>
          </p:cNvPr>
          <p:cNvGrpSpPr/>
          <p:nvPr/>
        </p:nvGrpSpPr>
        <p:grpSpPr>
          <a:xfrm>
            <a:off x="709749" y="2176382"/>
            <a:ext cx="10772501" cy="2893099"/>
            <a:chOff x="709750" y="1767838"/>
            <a:chExt cx="10772501" cy="2893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10C252-6571-49D4-9D9E-E18863565E1B}"/>
                </a:ext>
              </a:extLst>
            </p:cNvPr>
            <p:cNvSpPr txBox="1"/>
            <p:nvPr/>
          </p:nvSpPr>
          <p:spPr>
            <a:xfrm>
              <a:off x="3926177" y="1767838"/>
              <a:ext cx="43396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#S1_Project_</a:t>
              </a: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김지혜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C5FA9B-8915-4A3E-9F3F-9DC6B302259C}"/>
                </a:ext>
              </a:extLst>
            </p:cNvPr>
            <p:cNvSpPr txBox="1"/>
            <p:nvPr/>
          </p:nvSpPr>
          <p:spPr>
            <a:xfrm>
              <a:off x="709750" y="2537279"/>
              <a:ext cx="10772501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다음 분기에 </a:t>
              </a:r>
              <a:endPara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어떤 게임을 설계해야 할까</a:t>
              </a:r>
              <a:r>
                <a:rPr kumimoji="0" lang="en-US" altLang="ko-KR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?</a:t>
              </a:r>
              <a:endPara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20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64694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최고 매출 게임 분석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2010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년 이후 최고 매출을 기록한 게임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15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개에 대해 분석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73634B0-A80F-40BA-BBB1-2EC5995D0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2" y="1879857"/>
            <a:ext cx="10706986" cy="4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64694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최고 매출 게임 분석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2010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년 이후 최고 매출을 기록한 게임 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15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개에 대해 분석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F3D359A-F536-4B44-B2FB-A8780F684213}"/>
              </a:ext>
            </a:extLst>
          </p:cNvPr>
          <p:cNvSpPr txBox="1"/>
          <p:nvPr/>
        </p:nvSpPr>
        <p:spPr>
          <a:xfrm>
            <a:off x="7446770" y="2489891"/>
            <a:ext cx="414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장르 분석 결과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: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schemeClr val="bg2">
                    <a:lumMod val="50000"/>
                  </a:schemeClr>
                </a:solidFill>
                <a:ea typeface="나눔스퀘어 ExtraBold" panose="020B0600000101010101" pitchFamily="50" charset="-127"/>
              </a:rPr>
              <a:t>Shooter,Action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ea typeface="나눔스퀘어 ExtraBold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나눔스퀘어 ExtraBold" panose="020B0600000101010101" pitchFamily="50" charset="-127"/>
              </a:rPr>
              <a:t>순으로 판매량이 높다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B0347E-05B9-44B5-84B0-07DEBFA0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52" y="1789531"/>
            <a:ext cx="5379742" cy="229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AE22E9-A206-4BE0-B9FF-C57F5591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1" y="4302924"/>
            <a:ext cx="5223573" cy="22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691EAEB-E5A0-4BD0-B257-D6F104D03ED4}"/>
              </a:ext>
            </a:extLst>
          </p:cNvPr>
          <p:cNvSpPr/>
          <p:nvPr/>
        </p:nvSpPr>
        <p:spPr>
          <a:xfrm>
            <a:off x="5954967" y="2647322"/>
            <a:ext cx="1301630" cy="33147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DDCB3DA-B642-4807-998C-012D8FF5E677}"/>
              </a:ext>
            </a:extLst>
          </p:cNvPr>
          <p:cNvSpPr/>
          <p:nvPr/>
        </p:nvSpPr>
        <p:spPr>
          <a:xfrm>
            <a:off x="5954967" y="4994282"/>
            <a:ext cx="1301630" cy="33147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2C3928-E195-499C-AD77-256B7533A2A7}"/>
              </a:ext>
            </a:extLst>
          </p:cNvPr>
          <p:cNvSpPr txBox="1"/>
          <p:nvPr/>
        </p:nvSpPr>
        <p:spPr>
          <a:xfrm>
            <a:off x="7446770" y="4864087"/>
            <a:ext cx="4143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플랫폼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분석 결과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: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212121"/>
                </a:solidFill>
                <a:effectLst/>
                <a:latin typeface="Roboto"/>
              </a:rPr>
              <a:t>X360,PS3,3DS,PS4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ea typeface="나눔스퀘어 ExtraBold" panose="020B0600000101010101" pitchFamily="50" charset="-127"/>
              </a:rPr>
              <a:t>순으로 판매량이 높다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700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AF26A5-5025-4B72-8A43-577B7378948A}"/>
              </a:ext>
            </a:extLst>
          </p:cNvPr>
          <p:cNvSpPr/>
          <p:nvPr/>
        </p:nvSpPr>
        <p:spPr>
          <a:xfrm>
            <a:off x="740899" y="2382572"/>
            <a:ext cx="4060601" cy="234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Google Shape;119;p3"/>
          <p:cNvSpPr txBox="1"/>
          <p:nvPr/>
        </p:nvSpPr>
        <p:spPr>
          <a:xfrm>
            <a:off x="216898" y="296700"/>
            <a:ext cx="64694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06_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최고 매출 게임 분석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2010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년 이후 최고 매출을 기록한 게임 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15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개에 대해 분석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333799-8A68-4587-AA32-24ED94B7EDA8}"/>
              </a:ext>
            </a:extLst>
          </p:cNvPr>
          <p:cNvSpPr txBox="1"/>
          <p:nvPr/>
        </p:nvSpPr>
        <p:spPr>
          <a:xfrm>
            <a:off x="1290339" y="2816959"/>
            <a:ext cx="43795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최고 매출 장르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Shooter 2)Action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a typeface="나눔스퀘어 ExtraBold" panose="020B0600000101010101" pitchFamily="50" charset="-127"/>
              </a:rPr>
              <a:t>최고 매출 플랫폼</a:t>
            </a:r>
            <a:endParaRPr lang="en-US" altLang="ko-KR" b="1" dirty="0">
              <a:ea typeface="나눔스퀘어 Extra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ea typeface="나눔스퀘어 ExtraBold" panose="020B0600000101010101" pitchFamily="50" charset="-127"/>
              </a:rPr>
              <a:t>1)X360 2)PS3 3)3DS 4)PS4 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2AB0CFA-0AD8-4287-97EE-C97C14901BD7}"/>
              </a:ext>
            </a:extLst>
          </p:cNvPr>
          <p:cNvSpPr/>
          <p:nvPr/>
        </p:nvSpPr>
        <p:spPr>
          <a:xfrm rot="10800000">
            <a:off x="5350940" y="3389887"/>
            <a:ext cx="1301630" cy="33147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8B4DD-450C-4020-95E5-D56C6AE00B99}"/>
              </a:ext>
            </a:extLst>
          </p:cNvPr>
          <p:cNvSpPr txBox="1"/>
          <p:nvPr/>
        </p:nvSpPr>
        <p:spPr>
          <a:xfrm>
            <a:off x="6686361" y="3352025"/>
            <a:ext cx="413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성공 확률 아닌 매출로만 비교한 것</a:t>
            </a:r>
            <a:r>
              <a:rPr lang="en-US" altLang="ko-KR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1A2B2-8AD9-4AED-BC6E-B81DF9E58116}"/>
              </a:ext>
            </a:extLst>
          </p:cNvPr>
          <p:cNvSpPr txBox="1"/>
          <p:nvPr/>
        </p:nvSpPr>
        <p:spPr>
          <a:xfrm>
            <a:off x="763810" y="5486225"/>
            <a:ext cx="106643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출시 게임 수와 성공 게임 수를 비교하여 성공 확률을 구해보자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!(Bayesian)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F4EA7A-5E11-437E-A0E0-376FA8DF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Bayesian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96090B5-E65B-4548-8F6B-E7B64FA524B6}"/>
              </a:ext>
            </a:extLst>
          </p:cNvPr>
          <p:cNvSpPr/>
          <p:nvPr/>
        </p:nvSpPr>
        <p:spPr>
          <a:xfrm rot="5400000">
            <a:off x="5088646" y="4771319"/>
            <a:ext cx="836187" cy="99003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ED9545-A902-4B0F-8EB2-A6D8A68B988D}"/>
              </a:ext>
            </a:extLst>
          </p:cNvPr>
          <p:cNvSpPr txBox="1"/>
          <p:nvPr/>
        </p:nvSpPr>
        <p:spPr>
          <a:xfrm>
            <a:off x="763810" y="5992161"/>
            <a:ext cx="1066437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*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성공 게임 기준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: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판매량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100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만장을 기록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36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64694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06_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성공 확률 분석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2010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년 이후 출시된 게임에 대한 판매량이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100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만장을 넘겼을 확률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29A7CB-2413-4965-A2B0-A0F2BF717DA3}"/>
              </a:ext>
            </a:extLst>
          </p:cNvPr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9" name="모서리가 둥근 직사각형 6">
              <a:extLst>
                <a:ext uri="{FF2B5EF4-FFF2-40B4-BE49-F238E27FC236}">
                  <a16:creationId xmlns:a16="http://schemas.microsoft.com/office/drawing/2014/main" id="{57083065-81AD-43AF-82CA-BEA7AE3643CF}"/>
                </a:ext>
              </a:extLst>
            </p:cNvPr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17">
              <a:extLst>
                <a:ext uri="{FF2B5EF4-FFF2-40B4-BE49-F238E27FC236}">
                  <a16:creationId xmlns:a16="http://schemas.microsoft.com/office/drawing/2014/main" id="{18452A84-BCD7-4456-954E-0557DD08F168}"/>
                </a:ext>
              </a:extLst>
            </p:cNvPr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8">
              <a:extLst>
                <a:ext uri="{FF2B5EF4-FFF2-40B4-BE49-F238E27FC236}">
                  <a16:creationId xmlns:a16="http://schemas.microsoft.com/office/drawing/2014/main" id="{423636A4-3B52-41D7-8381-93A97402CE37}"/>
                </a:ext>
              </a:extLst>
            </p:cNvPr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96E0A7-A954-44A7-A26A-0F3A3DF48BF3}"/>
              </a:ext>
            </a:extLst>
          </p:cNvPr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ED99F-7EBF-4FFD-8EAA-487D29F1A549}"/>
              </a:ext>
            </a:extLst>
          </p:cNvPr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A5E6B-AF3D-4D19-A06F-7ABF9D1C7C3D}"/>
              </a:ext>
            </a:extLst>
          </p:cNvPr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4C2C2-1466-41F1-AB1C-5DAC573AD351}"/>
              </a:ext>
            </a:extLst>
          </p:cNvPr>
          <p:cNvSpPr txBox="1"/>
          <p:nvPr/>
        </p:nvSpPr>
        <p:spPr>
          <a:xfrm>
            <a:off x="1245791" y="3149540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가장 성공 확률 높은</a:t>
            </a:r>
            <a:endParaRPr lang="en-US" altLang="ko-KR" dirty="0">
              <a:solidFill>
                <a:schemeClr val="bg1"/>
              </a:solidFill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</a:t>
            </a:r>
            <a:r>
              <a:rPr lang="ko-KR" altLang="en-US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장르</a:t>
            </a:r>
            <a:r>
              <a:rPr lang="ko-KR" altLang="en-US" dirty="0">
                <a:solidFill>
                  <a:schemeClr val="bg1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DACC8-4483-4B7B-95D3-2E9ED4766DFF}"/>
              </a:ext>
            </a:extLst>
          </p:cNvPr>
          <p:cNvSpPr txBox="1"/>
          <p:nvPr/>
        </p:nvSpPr>
        <p:spPr>
          <a:xfrm>
            <a:off x="4984157" y="3149540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가장 성공 확률 높은</a:t>
            </a:r>
            <a:endParaRPr lang="en-US" altLang="ko-KR" dirty="0">
              <a:solidFill>
                <a:schemeClr val="bg1"/>
              </a:solidFill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ko-KR" altLang="en-US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플랫폼</a:t>
            </a:r>
            <a:r>
              <a:rPr lang="ko-KR" altLang="en-US" dirty="0">
                <a:solidFill>
                  <a:schemeClr val="bg1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5DB500-63A4-49F6-B382-17F974BB48BE}"/>
              </a:ext>
            </a:extLst>
          </p:cNvPr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A0C110-20AF-4E78-9AD2-F0149C6113A5}"/>
              </a:ext>
            </a:extLst>
          </p:cNvPr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CC327E-FA48-4401-935D-C6C846081683}"/>
              </a:ext>
            </a:extLst>
          </p:cNvPr>
          <p:cNvSpPr txBox="1"/>
          <p:nvPr/>
        </p:nvSpPr>
        <p:spPr>
          <a:xfrm>
            <a:off x="8722523" y="3149540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가장 성공 확률 높은</a:t>
            </a:r>
            <a:endParaRPr lang="en-US" altLang="ko-KR" dirty="0">
              <a:solidFill>
                <a:schemeClr val="bg1"/>
              </a:solidFill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ko-KR" altLang="en-US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제작사</a:t>
            </a:r>
            <a:r>
              <a:rPr lang="ko-KR" altLang="en-US" dirty="0">
                <a:solidFill>
                  <a:schemeClr val="bg1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E06834-0656-4D30-AACA-6F47A24684F0}"/>
              </a:ext>
            </a:extLst>
          </p:cNvPr>
          <p:cNvSpPr txBox="1"/>
          <p:nvPr/>
        </p:nvSpPr>
        <p:spPr>
          <a:xfrm>
            <a:off x="216898" y="4466501"/>
            <a:ext cx="41680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＂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각 장르별 성공 확률</a:t>
            </a:r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“</a:t>
            </a:r>
          </a:p>
          <a:p>
            <a:pPr algn="ctr"/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ko-KR" altLang="en-US" sz="14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Shooter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:  0.2607594936708861</a:t>
            </a:r>
          </a:p>
          <a:p>
            <a:pPr algn="ctr"/>
            <a:r>
              <a:rPr lang="ko-KR" altLang="en-US" sz="14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Action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:  0.11420612813370473</a:t>
            </a:r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-&gt;Shooter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가 </a:t>
            </a:r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Action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보다 성공 확률이 </a:t>
            </a:r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2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05E04-69BB-4019-8291-B71A134C8C20}"/>
              </a:ext>
            </a:extLst>
          </p:cNvPr>
          <p:cNvSpPr txBox="1"/>
          <p:nvPr/>
        </p:nvSpPr>
        <p:spPr>
          <a:xfrm>
            <a:off x="1348433" y="5925676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-&gt;Shooter </a:t>
            </a:r>
            <a:r>
              <a:rPr lang="ko-KR" altLang="en-US" sz="1800" dirty="0">
                <a:solidFill>
                  <a:srgbClr val="C00000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채택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B7D3BE-D05D-4CD7-82DB-347027360F32}"/>
              </a:ext>
            </a:extLst>
          </p:cNvPr>
          <p:cNvSpPr txBox="1"/>
          <p:nvPr/>
        </p:nvSpPr>
        <p:spPr>
          <a:xfrm>
            <a:off x="4011963" y="4466499"/>
            <a:ext cx="41680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"Shooter 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장르에 플랫폼별 성공 확률</a:t>
            </a:r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“</a:t>
            </a:r>
          </a:p>
          <a:p>
            <a:pPr algn="ctr"/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*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플랫폼은 각 회사별로 분류</a:t>
            </a:r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PS3,PS4:  0.17468354430379746</a:t>
            </a:r>
          </a:p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3DS:  0.06666666666666667</a:t>
            </a:r>
          </a:p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X360:  0.23809523809523808</a:t>
            </a:r>
          </a:p>
          <a:p>
            <a:pPr algn="ctr"/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-&gt;X360, PS3+PS4, 3DS 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순으로 높다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23B924-3B05-4E7D-978D-D327D69623EF}"/>
              </a:ext>
            </a:extLst>
          </p:cNvPr>
          <p:cNvSpPr txBox="1"/>
          <p:nvPr/>
        </p:nvSpPr>
        <p:spPr>
          <a:xfrm>
            <a:off x="7740968" y="4570135"/>
            <a:ext cx="41680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“</a:t>
            </a:r>
            <a:r>
              <a:rPr lang="ko-KR" altLang="en-US" sz="14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Shooter장르이고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</a:t>
            </a:r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플랫폼 X360, PS3+PS4인 </a:t>
            </a:r>
            <a:endParaRPr lang="en-US" altLang="ko-KR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pPr algn="ctr"/>
            <a:r>
              <a:rPr lang="ko-KR" altLang="en-US" sz="14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Publisher별</a:t>
            </a:r>
            <a:r>
              <a:rPr lang="ko-KR" altLang="en-US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성공확률</a:t>
            </a:r>
            <a:r>
              <a:rPr lang="en-US" altLang="ko-KR" sz="14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”</a:t>
            </a:r>
            <a:endParaRPr lang="ko-KR" altLang="en-US" sz="14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24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64694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06_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성공 확률 분석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752328" y="1066141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1600" dirty="0" err="1">
                  <a:latin typeface="타이포_도담체 M" panose="02020503020101020101" pitchFamily="18" charset="-127"/>
                  <a:ea typeface="타이포_도담체 M" panose="02020503020101020101" pitchFamily="18" charset="-127"/>
                </a:rPr>
                <a:t>Shooter장르이고</a:t>
              </a:r>
              <a:r>
                <a:rPr lang="ko-KR" altLang="en-US" sz="1600" dirty="0">
                  <a:latin typeface="타이포_도담체 M" panose="02020503020101020101" pitchFamily="18" charset="-127"/>
                  <a:ea typeface="타이포_도담체 M" panose="02020503020101020101" pitchFamily="18" charset="-127"/>
                </a:rPr>
                <a:t> 플랫폼 X360, PS3+PS4인 </a:t>
              </a:r>
              <a:r>
                <a:rPr lang="ko-KR" altLang="en-US" sz="1600" dirty="0" err="1">
                  <a:latin typeface="타이포_도담체 M" panose="02020503020101020101" pitchFamily="18" charset="-127"/>
                  <a:ea typeface="타이포_도담체 M" panose="02020503020101020101" pitchFamily="18" charset="-127"/>
                </a:rPr>
                <a:t>Publisher별</a:t>
              </a:r>
              <a:r>
                <a:rPr lang="ko-KR" altLang="en-US" sz="1600" dirty="0">
                  <a:latin typeface="타이포_도담체 M" panose="02020503020101020101" pitchFamily="18" charset="-127"/>
                  <a:ea typeface="타이포_도담체 M" panose="02020503020101020101" pitchFamily="18" charset="-127"/>
                </a:rPr>
                <a:t> 성공확률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007C4CA7-F0C4-4BF9-8A6F-2D0AD6CBA494}"/>
              </a:ext>
            </a:extLst>
          </p:cNvPr>
          <p:cNvSpPr txBox="1"/>
          <p:nvPr/>
        </p:nvSpPr>
        <p:spPr>
          <a:xfrm>
            <a:off x="558018" y="1879857"/>
            <a:ext cx="9203201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-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최근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10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년간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Shooter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장르이고 플랫폼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PS3+PS4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인 게임에 대한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Publisher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별 판매량 순위</a:t>
            </a:r>
            <a:endParaRPr lang="en-US" altLang="ko-KR" sz="16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</a:t>
            </a:r>
          </a:p>
          <a:p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1) 'Take-Two Interactive’</a:t>
            </a:r>
          </a:p>
          <a:p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2)'Ubisoft'</a:t>
            </a:r>
            <a:endParaRPr kumimoji="0" i="0" u="none" strike="noStrike" kern="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Arial"/>
              <a:ea typeface="나눔스퀘어 ExtraBold" panose="020B0600000101010101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9BD9F-9FAE-448D-AFD0-5D87808242C1}"/>
              </a:ext>
            </a:extLst>
          </p:cNvPr>
          <p:cNvSpPr txBox="1"/>
          <p:nvPr/>
        </p:nvSpPr>
        <p:spPr>
          <a:xfrm>
            <a:off x="558018" y="4341280"/>
            <a:ext cx="114892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-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성공 확률</a:t>
            </a:r>
            <a:endParaRPr lang="en-US" altLang="ko-KR" sz="16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endParaRPr lang="en-US" altLang="ko-KR" sz="16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Shooter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장르이고 X360플랫폼인 </a:t>
            </a:r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Publisher:Ubisoft의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성공 확률:  0.5384615384615384</a:t>
            </a:r>
          </a:p>
          <a:p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Shooter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장르이고 X360플랫폼인 </a:t>
            </a:r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Publisher:Take-Two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</a:t>
            </a:r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Interactive의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성공 확률:  1.0 </a:t>
            </a:r>
            <a:r>
              <a:rPr lang="en-US" altLang="ko-KR" sz="1600" dirty="0">
                <a:solidFill>
                  <a:srgbClr val="C00000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&lt;-1</a:t>
            </a:r>
            <a:r>
              <a:rPr lang="ko-KR" altLang="en-US" sz="1600" dirty="0">
                <a:solidFill>
                  <a:srgbClr val="C00000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순위</a:t>
            </a:r>
          </a:p>
          <a:p>
            <a:endParaRPr lang="ko-KR" altLang="en-US" sz="16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Shooter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장르이고 PS3,PS4플랫폼인 </a:t>
            </a:r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Publisher:Ubisoft의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 성공 확률:  0.4583333333333333</a:t>
            </a:r>
          </a:p>
          <a:p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Shooter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장르이고 PS3,PS4플랫폼인 </a:t>
            </a:r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Publisher:Take-Two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</a:t>
            </a:r>
            <a:r>
              <a:rPr lang="ko-KR" altLang="en-US" sz="1600" dirty="0" err="1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Interactive의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  성공 확률:  1.0 </a:t>
            </a:r>
            <a:r>
              <a:rPr lang="en-US" altLang="ko-KR" sz="1600" dirty="0">
                <a:solidFill>
                  <a:srgbClr val="C00000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&lt;-2</a:t>
            </a:r>
            <a:r>
              <a:rPr lang="ko-KR" altLang="en-US" sz="1600" dirty="0">
                <a:solidFill>
                  <a:srgbClr val="C00000"/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순위</a:t>
            </a:r>
          </a:p>
        </p:txBody>
      </p:sp>
      <p:sp>
        <p:nvSpPr>
          <p:cNvPr id="11" name="Google Shape;123;p3">
            <a:extLst>
              <a:ext uri="{FF2B5EF4-FFF2-40B4-BE49-F238E27FC236}">
                <a16:creationId xmlns:a16="http://schemas.microsoft.com/office/drawing/2014/main" id="{49A97173-3FE9-4E7C-91FD-D0D084DC8A84}"/>
              </a:ext>
            </a:extLst>
          </p:cNvPr>
          <p:cNvSpPr txBox="1"/>
          <p:nvPr/>
        </p:nvSpPr>
        <p:spPr>
          <a:xfrm>
            <a:off x="558018" y="2924425"/>
            <a:ext cx="9203201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-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최근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10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년간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Shooter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장르이고 플랫폼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X360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인 게임에 대한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Publisher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별 판매량 순위</a:t>
            </a:r>
            <a:endParaRPr lang="en-US" altLang="ko-KR" sz="16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</a:t>
            </a:r>
          </a:p>
          <a:p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1) 'Take-Two Interactive’</a:t>
            </a:r>
          </a:p>
          <a:p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2)'Ubisoft'</a:t>
            </a:r>
            <a:endParaRPr kumimoji="0" i="0" u="none" strike="noStrike" kern="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Arial"/>
              <a:ea typeface="나눔스퀘어 ExtraBold" panose="020B0600000101010101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32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64694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07_</a:t>
            </a:r>
            <a:r>
              <a:rPr lang="ko-KR" altLang="en-US" sz="4400" b="1" kern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752328" y="1066141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다음 분기에 어떤 게임을 설계해야 할까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?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007C4CA7-F0C4-4BF9-8A6F-2D0AD6CBA494}"/>
              </a:ext>
            </a:extLst>
          </p:cNvPr>
          <p:cNvSpPr txBox="1"/>
          <p:nvPr/>
        </p:nvSpPr>
        <p:spPr>
          <a:xfrm>
            <a:off x="486953" y="1979524"/>
            <a:ext cx="9203201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최근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10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년간 </a:t>
            </a:r>
            <a:r>
              <a:rPr lang="en-US" altLang="ko-KR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100</a:t>
            </a:r>
            <a:r>
              <a:rPr lang="ko-KR" altLang="en-US" sz="1600" dirty="0">
                <a:latin typeface="타이포_도담체 M" panose="02020503020101020101" pitchFamily="18" charset="-127"/>
                <a:ea typeface="타이포_도담체 M" panose="02020503020101020101" pitchFamily="18" charset="-127"/>
              </a:rPr>
              <a:t>만장 이상 판매한 게임의 조합을 살펴본 결과</a:t>
            </a:r>
            <a:endParaRPr lang="en-US" altLang="ko-KR" sz="1600" dirty="0">
              <a:latin typeface="타이포_도담체 M" panose="02020503020101020101" pitchFamily="18" charset="-127"/>
              <a:ea typeface="타이포_도담체 M" panose="02020503020101020101" pitchFamily="18" charset="-127"/>
            </a:endParaRPr>
          </a:p>
          <a:p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Publisher:Take-Two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Interactive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Platform: X360(</a:t>
            </a:r>
            <a:r>
              <a: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마이크로소프트</a:t>
            </a: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,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Xbox)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Genre: Shooter</a:t>
            </a:r>
          </a:p>
          <a:p>
            <a:pPr algn="l"/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(0.2607594936708861*0.23809523809523808*1=0.06208559373</a:t>
            </a: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2F5597"/>
              </a:solidFill>
              <a:latin typeface="타이포_도담체 M" panose="02020503020101020101" pitchFamily="18" charset="-127"/>
              <a:ea typeface="타이포_도담체 M" panose="02020503020101020101" pitchFamily="18" charset="-127"/>
              <a:cs typeface="Arial"/>
              <a:sym typeface="Arial"/>
            </a:endParaRPr>
          </a:p>
          <a:p>
            <a:pPr algn="l"/>
            <a:r>
              <a:rPr kumimoji="0" lang="ko-KR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인 케이스가 </a:t>
            </a:r>
            <a:r>
              <a:rPr kumimoji="0" lang="ko-KR" altLang="en-US" sz="16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발매시</a:t>
            </a:r>
            <a:r>
              <a:rPr kumimoji="0" lang="ko-KR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약 </a:t>
            </a: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6.2%</a:t>
            </a:r>
            <a:r>
              <a:rPr kumimoji="0" lang="ko-KR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의 가장 높은 확률로 성공할 수 있다는 결론이 나왔다</a:t>
            </a: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9DDDB5D-EB91-446B-8954-2C4DAAED4F6D}"/>
              </a:ext>
            </a:extLst>
          </p:cNvPr>
          <p:cNvSpPr/>
          <p:nvPr/>
        </p:nvSpPr>
        <p:spPr>
          <a:xfrm>
            <a:off x="203757" y="4954970"/>
            <a:ext cx="1097142" cy="37638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7B393-BB46-443C-98A7-6244DEA78313}"/>
              </a:ext>
            </a:extLst>
          </p:cNvPr>
          <p:cNvSpPr txBox="1"/>
          <p:nvPr/>
        </p:nvSpPr>
        <p:spPr>
          <a:xfrm>
            <a:off x="1436328" y="4798900"/>
            <a:ext cx="6115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Genre: Shooter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Platform: X360(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마이크로소프트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,Xbox)</a:t>
            </a:r>
          </a:p>
          <a:p>
            <a:endParaRPr kumimoji="0" lang="en-US" altLang="ko-KR" sz="1800" i="0" u="none" strike="noStrike" kern="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타이포_도담체 M" panose="02020503020101020101" pitchFamily="18" charset="-127"/>
              <a:ea typeface="타이포_도담체 M" panose="02020503020101020101" pitchFamily="18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EAC0F-DEC1-49C1-9813-EA74EC299851}"/>
              </a:ext>
            </a:extLst>
          </p:cNvPr>
          <p:cNvSpPr txBox="1"/>
          <p:nvPr/>
        </p:nvSpPr>
        <p:spPr>
          <a:xfrm>
            <a:off x="1484648" y="5485457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인 게임을</a:t>
            </a:r>
            <a:r>
              <a:rPr lang="en-US" altLang="ko-KR" kern="0" dirty="0"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 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Take-Two Interactive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사와 협업하여 설계하자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타이포_도담체 M" panose="02020503020101020101" pitchFamily="18" charset="-127"/>
                <a:ea typeface="타이포_도담체 M" panose="02020503020101020101" pitchFamily="18" charset="-127"/>
                <a:cs typeface="Arial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247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 txBox="1"/>
          <p:nvPr/>
        </p:nvSpPr>
        <p:spPr>
          <a:xfrm>
            <a:off x="3582436" y="2833619"/>
            <a:ext cx="553296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D46"/>
              </a:buClr>
              <a:buSzPts val="6000"/>
              <a:buFont typeface="Arial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Thank You ☺</a:t>
            </a:r>
            <a:endParaRPr kumimoji="0" sz="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E3EC8C-654A-4972-85B3-52670B88F8EF}"/>
              </a:ext>
            </a:extLst>
          </p:cNvPr>
          <p:cNvSpPr/>
          <p:nvPr/>
        </p:nvSpPr>
        <p:spPr>
          <a:xfrm>
            <a:off x="0" y="3271922"/>
            <a:ext cx="3472774" cy="272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0C939-020D-4E35-A82F-9D9672FFAD72}"/>
              </a:ext>
            </a:extLst>
          </p:cNvPr>
          <p:cNvSpPr/>
          <p:nvPr/>
        </p:nvSpPr>
        <p:spPr>
          <a:xfrm>
            <a:off x="9115404" y="3271922"/>
            <a:ext cx="3076596" cy="272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-4960" y="0"/>
            <a:ext cx="12192000" cy="6858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A table of 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3249929" cy="523220"/>
            <a:chOff x="1191929" y="2733040"/>
            <a:chExt cx="324992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#1, 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프로젝트 소개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3222677" cy="523220"/>
            <a:chOff x="1191929" y="2733040"/>
            <a:chExt cx="3222677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#2, 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데이터 </a:t>
              </a:r>
              <a:r>
                <a:rPr lang="ko-KR" altLang="en-US" sz="2800" b="1" kern="0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전처리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4498667" cy="523220"/>
            <a:chOff x="1191929" y="2733040"/>
            <a:chExt cx="449866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#3, 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714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지역별 선호 장르 분석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4399281" cy="523220"/>
            <a:chOff x="1191929" y="2733040"/>
            <a:chExt cx="4399281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#4, 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연도별 게임의 트렌드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5791B0-9B55-4184-AF44-81618C5D51DC}"/>
              </a:ext>
            </a:extLst>
          </p:cNvPr>
          <p:cNvGrpSpPr/>
          <p:nvPr/>
        </p:nvGrpSpPr>
        <p:grpSpPr>
          <a:xfrm>
            <a:off x="6865019" y="2525186"/>
            <a:ext cx="4094711" cy="523220"/>
            <a:chOff x="1191929" y="2733040"/>
            <a:chExt cx="4094711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62E344-8657-4DD6-8CF7-11941750E6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#5, 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7F756-03ED-43C0-AEE6-41813DC574F9}"/>
                </a:ext>
              </a:extLst>
            </p:cNvPr>
            <p:cNvSpPr txBox="1"/>
            <p:nvPr/>
          </p:nvSpPr>
          <p:spPr>
            <a:xfrm>
              <a:off x="1976118" y="2733040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최고매출 게임 분석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3A0BCB7-5540-43CC-8DDD-CB4E7AAA9275}"/>
              </a:ext>
            </a:extLst>
          </p:cNvPr>
          <p:cNvGrpSpPr/>
          <p:nvPr/>
        </p:nvGrpSpPr>
        <p:grpSpPr>
          <a:xfrm>
            <a:off x="6865019" y="3429000"/>
            <a:ext cx="3376565" cy="523220"/>
            <a:chOff x="1191929" y="2733040"/>
            <a:chExt cx="3376565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CA09BD-60BC-45D9-992D-BEFE4DCC464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#6, 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9B625F-12F3-48EA-99D1-A6BE721CE6C3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성공 확률 분석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3CF75E-95AF-4A69-8343-8FF58AEDED3D}"/>
              </a:ext>
            </a:extLst>
          </p:cNvPr>
          <p:cNvGrpSpPr/>
          <p:nvPr/>
        </p:nvGrpSpPr>
        <p:grpSpPr>
          <a:xfrm>
            <a:off x="6865019" y="4429983"/>
            <a:ext cx="1687000" cy="523220"/>
            <a:chOff x="1191929" y="2733040"/>
            <a:chExt cx="1687000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44DDF-7DCF-49AA-A7B7-635011298182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#7, 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B07C5C-EE7F-4AC0-A4E7-DE996CF1BAD2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1F2E0FF1-4F13-4551-9EAD-2A9934CAC055}"/>
              </a:ext>
            </a:extLst>
          </p:cNvPr>
          <p:cNvSpPr/>
          <p:nvPr/>
        </p:nvSpPr>
        <p:spPr>
          <a:xfrm>
            <a:off x="8778240" y="3376432"/>
            <a:ext cx="3120149" cy="2413396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Google Shape;119;p3"/>
          <p:cNvSpPr txBox="1"/>
          <p:nvPr/>
        </p:nvSpPr>
        <p:spPr>
          <a:xfrm>
            <a:off x="216898" y="296700"/>
            <a:ext cx="64694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615169" y="2113237"/>
            <a:ext cx="10096874" cy="650237"/>
            <a:chOff x="686289" y="1659997"/>
            <a:chExt cx="10096874" cy="650237"/>
          </a:xfrm>
        </p:grpSpPr>
        <p:sp>
          <p:nvSpPr>
            <p:cNvPr id="121" name="Google Shape;121;p3"/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1410148" y="1659997"/>
              <a:ext cx="9373015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Object: 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rPr>
                <a:t>40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rPr>
                <a:t>년치의 게임 데이터를 분석하여 다음 분기에 어떤 장르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rPr>
                <a:t>, 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rPr>
                <a:t>플랫폼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rPr>
                <a:t>, 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rPr>
                <a:t>제작사를 갖는 게임을 설계해야 높은 판매량을 달성할 수 있을지 분석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615169" y="1524097"/>
            <a:ext cx="7931672" cy="650237"/>
            <a:chOff x="686289" y="1659997"/>
            <a:chExt cx="3704162" cy="65023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4338" y="1659997"/>
              <a:ext cx="336611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  <a:sym typeface="Arial"/>
                </a:rPr>
                <a:t>프로젝트명</a:t>
              </a: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: "</a:t>
              </a: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다음 분기에 어떤 게임을 설계해야 할까</a:t>
              </a: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"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C414580-29CE-4B1A-B129-57F65E8B6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1" y="3489542"/>
            <a:ext cx="6965393" cy="24133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B5FF98-BA72-4832-BADD-6A5575C0389E}"/>
              </a:ext>
            </a:extLst>
          </p:cNvPr>
          <p:cNvSpPr txBox="1"/>
          <p:nvPr/>
        </p:nvSpPr>
        <p:spPr>
          <a:xfrm>
            <a:off x="8791802" y="3982966"/>
            <a:ext cx="3025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최적의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장르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플랫폼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제작사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조합 찾아내기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16AE4D-C0EF-45E0-B99F-7D095BBF6DD2}"/>
              </a:ext>
            </a:extLst>
          </p:cNvPr>
          <p:cNvSpPr/>
          <p:nvPr/>
        </p:nvSpPr>
        <p:spPr>
          <a:xfrm>
            <a:off x="7367807" y="4417395"/>
            <a:ext cx="1301630" cy="3314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D359A-F536-4B44-B2FB-A8780F684213}"/>
              </a:ext>
            </a:extLst>
          </p:cNvPr>
          <p:cNvSpPr txBox="1"/>
          <p:nvPr/>
        </p:nvSpPr>
        <p:spPr>
          <a:xfrm>
            <a:off x="4937697" y="409847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92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64694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02_</a:t>
            </a:r>
            <a:r>
              <a:rPr lang="ko-KR" altLang="en-US" sz="4400" b="1" kern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4400" b="1" kern="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2010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년 이후 최고 매출을 기록한 게임 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15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개에 대해 분석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86E8D1-9537-447C-9464-90D64589DF9B}"/>
              </a:ext>
            </a:extLst>
          </p:cNvPr>
          <p:cNvSpPr txBox="1"/>
          <p:nvPr/>
        </p:nvSpPr>
        <p:spPr>
          <a:xfrm>
            <a:off x="900019" y="1571134"/>
            <a:ext cx="74754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Roboto"/>
                <a:ea typeface="나눔스퀘어 ExtraBold" panose="020B0600000101010101"/>
              </a:rPr>
              <a:t>1.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데이터 계산을 위해 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float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으로 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Sales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값 수정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('M'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단위로 통일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Roboto"/>
                <a:ea typeface="나눔스퀘어 ExtraBold" panose="020B0600000101010101"/>
              </a:rPr>
              <a:t>2.</a:t>
            </a:r>
            <a:r>
              <a:rPr lang="ko-KR" altLang="en-US" sz="1400" dirty="0" err="1">
                <a:latin typeface="Roboto"/>
                <a:ea typeface="나눔스퀘어 ExtraBold" panose="020B0600000101010101"/>
              </a:rPr>
              <a:t>전지역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 </a:t>
            </a:r>
            <a:r>
              <a:rPr lang="ko-KR" altLang="en-US" sz="1400" dirty="0" err="1">
                <a:latin typeface="Roboto"/>
                <a:ea typeface="나눔스퀘어 ExtraBold" panose="020B0600000101010101"/>
              </a:rPr>
              <a:t>판매값의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 합을 구하기 위해 새로운 변수 추가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(</a:t>
            </a:r>
            <a:r>
              <a:rPr lang="en-US" altLang="ko-KR" sz="1400" dirty="0" err="1">
                <a:latin typeface="Roboto"/>
                <a:ea typeface="나눔스퀘어 ExtraBold" panose="020B0600000101010101"/>
              </a:rPr>
              <a:t>t_Sales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Roboto"/>
                <a:ea typeface="나눔스퀘어 ExtraBold" panose="020B0600000101010101"/>
              </a:rPr>
              <a:t>3.Year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값 </a:t>
            </a:r>
            <a:r>
              <a:rPr lang="ko-KR" altLang="en-US" sz="1400" dirty="0" err="1">
                <a:latin typeface="Roboto"/>
                <a:ea typeface="나눔스퀘어 ExtraBold" panose="020B0600000101010101"/>
              </a:rPr>
              <a:t>전처리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(97-&gt;1997,15-&gt;2015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와 같이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Roboto"/>
                <a:ea typeface="나눔스퀘어 ExtraBold" panose="020B0600000101010101"/>
              </a:rPr>
              <a:t>4.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플랫폼을 각 회사별로 구분하기 위해 새로운 변수 추가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.(</a:t>
            </a:r>
            <a:r>
              <a:rPr lang="en-US" altLang="ko-KR" sz="1400" dirty="0" err="1">
                <a:latin typeface="Roboto"/>
                <a:ea typeface="나눔스퀘어 ExtraBold" panose="020B0600000101010101"/>
              </a:rPr>
              <a:t>P_Company</a:t>
            </a:r>
            <a:r>
              <a:rPr lang="en-US" altLang="ko-KR" sz="1400" dirty="0">
                <a:latin typeface="Roboto"/>
                <a:ea typeface="나눔스퀘어 ExtraBold" panose="020B0600000101010101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Roboto"/>
                <a:ea typeface="나눔스퀘어 ExtraBold" panose="020B0600000101010101"/>
              </a:rPr>
              <a:t>5.</a:t>
            </a:r>
            <a:r>
              <a:rPr lang="ko-KR" altLang="en-US" sz="1400" dirty="0" err="1">
                <a:latin typeface="Roboto"/>
                <a:ea typeface="나눔스퀘어 ExtraBold" panose="020B0600000101010101"/>
              </a:rPr>
              <a:t>중복값</a:t>
            </a:r>
            <a:r>
              <a:rPr lang="ko-KR" altLang="en-US" sz="1400" dirty="0">
                <a:latin typeface="Roboto"/>
                <a:ea typeface="나눔스퀘어 ExtraBold" panose="020B0600000101010101"/>
              </a:rPr>
              <a:t>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05650-B43D-4DC8-BC4C-AE69CDE7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" y="3122585"/>
            <a:ext cx="10549890" cy="324305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6C8FCE2-A6B4-4C90-BA9A-9FB074A44237}"/>
              </a:ext>
            </a:extLst>
          </p:cNvPr>
          <p:cNvSpPr/>
          <p:nvPr/>
        </p:nvSpPr>
        <p:spPr>
          <a:xfrm rot="5400000">
            <a:off x="902293" y="2778359"/>
            <a:ext cx="461665" cy="31442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72078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지역별 선호 장르 분석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지역에 따른 장르별 총 판매량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9706BC9-8199-4045-86F0-D69A3F32D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" y="1879857"/>
            <a:ext cx="5229225" cy="391477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9A4C15E1-2D11-4069-867C-345241CC4196}"/>
              </a:ext>
            </a:extLst>
          </p:cNvPr>
          <p:cNvSpPr/>
          <p:nvPr/>
        </p:nvSpPr>
        <p:spPr>
          <a:xfrm>
            <a:off x="7783830" y="2384394"/>
            <a:ext cx="3120149" cy="2413396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6811D-3F47-4B69-B0FE-CBCF891A212D}"/>
              </a:ext>
            </a:extLst>
          </p:cNvPr>
          <p:cNvSpPr txBox="1"/>
          <p:nvPr/>
        </p:nvSpPr>
        <p:spPr>
          <a:xfrm>
            <a:off x="8789906" y="33755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시각화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2AFCD09-84C1-48D9-831D-5C2417793AFA}"/>
              </a:ext>
            </a:extLst>
          </p:cNvPr>
          <p:cNvSpPr/>
          <p:nvPr/>
        </p:nvSpPr>
        <p:spPr>
          <a:xfrm>
            <a:off x="6190516" y="3425357"/>
            <a:ext cx="1301630" cy="3314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72078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지역별 선호 장르 분석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지역에 따른 장르별 총 판매량을 나타낸 그래프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2C3928-E195-499C-AD77-256B7533A2A7}"/>
              </a:ext>
            </a:extLst>
          </p:cNvPr>
          <p:cNvSpPr txBox="1"/>
          <p:nvPr/>
        </p:nvSpPr>
        <p:spPr>
          <a:xfrm>
            <a:off x="2973830" y="5709200"/>
            <a:ext cx="7537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분석 결과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: 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12121"/>
                </a:solidFill>
                <a:effectLst/>
                <a:latin typeface="Roboto"/>
              </a:rPr>
              <a:t>북미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/>
              </a:rPr>
              <a:t>,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/>
              </a:rPr>
              <a:t>유럽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/>
              </a:rPr>
              <a:t>,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/>
              </a:rPr>
              <a:t>기타지역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/>
              </a:rPr>
              <a:t>: 'Action', 'Sport', 'Shooter'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/>
              </a:rPr>
              <a:t>순으로 인기가 있다</a:t>
            </a:r>
            <a:endParaRPr lang="en-US" altLang="ko-KR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212121"/>
                </a:solidFill>
                <a:latin typeface="Roboto"/>
              </a:rPr>
              <a:t>일본</a:t>
            </a:r>
            <a:r>
              <a:rPr lang="en-US" altLang="ko-KR" b="1" dirty="0">
                <a:solidFill>
                  <a:srgbClr val="212121"/>
                </a:solidFill>
                <a:latin typeface="Roboto"/>
              </a:rPr>
              <a:t>:  'Role-Playing', 'Action', 'Sport' </a:t>
            </a:r>
            <a:r>
              <a:rPr lang="ko-KR" altLang="en-US" b="1" dirty="0">
                <a:solidFill>
                  <a:srgbClr val="212121"/>
                </a:solidFill>
                <a:latin typeface="Roboto"/>
              </a:rPr>
              <a:t>순으로 인기가 있다</a:t>
            </a:r>
            <a:endParaRPr lang="ko-KR" alt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C64B82-6E9F-475E-8CED-B8F502FD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98002"/>
            <a:ext cx="11201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994CADA-89B8-406C-918E-4C1B05317DA5}"/>
              </a:ext>
            </a:extLst>
          </p:cNvPr>
          <p:cNvSpPr/>
          <p:nvPr/>
        </p:nvSpPr>
        <p:spPr>
          <a:xfrm>
            <a:off x="1577933" y="5906814"/>
            <a:ext cx="1301630" cy="33147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1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72078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04_</a:t>
            </a:r>
            <a:r>
              <a:rPr lang="ko-KR" altLang="en-US" sz="4400" b="1" kern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연도별 게임의 트렌드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연도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(1980~2016)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별 각 장르의 판매량 비율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(2017,2020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데이터 제외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/>
                  <a:ea typeface="나눔스퀘어 ExtraBold" panose="020B0600000101010101"/>
                </a:rPr>
                <a:t>)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994CADA-89B8-406C-918E-4C1B05317DA5}"/>
              </a:ext>
            </a:extLst>
          </p:cNvPr>
          <p:cNvSpPr/>
          <p:nvPr/>
        </p:nvSpPr>
        <p:spPr>
          <a:xfrm rot="5400000">
            <a:off x="5865167" y="5749600"/>
            <a:ext cx="461665" cy="31442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EE1C14D-5902-490C-A462-E9C901E28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642024"/>
            <a:ext cx="10915650" cy="4095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3883B-8F9A-40C5-ABA0-D3658287778F}"/>
              </a:ext>
            </a:extLst>
          </p:cNvPr>
          <p:cNvSpPr txBox="1"/>
          <p:nvPr/>
        </p:nvSpPr>
        <p:spPr>
          <a:xfrm>
            <a:off x="5542001" y="61376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312244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72078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연도별 게임의 트렌드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연도별로 각 장르별 판매량을 합한 뒤 판매량별 비율을 시각화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2C3928-E195-499C-AD77-256B7533A2A7}"/>
              </a:ext>
            </a:extLst>
          </p:cNvPr>
          <p:cNvSpPr txBox="1"/>
          <p:nvPr/>
        </p:nvSpPr>
        <p:spPr>
          <a:xfrm>
            <a:off x="3820702" y="5327125"/>
            <a:ext cx="51699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496B0">
                    <a:lumMod val="50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분석 결과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8496B0">
                    <a:lumMod val="50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: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12121"/>
                </a:solidFill>
                <a:effectLst/>
                <a:latin typeface="Roboto"/>
              </a:rPr>
              <a:t>1980~1990: </a:t>
            </a:r>
            <a:r>
              <a:rPr lang="en-US" altLang="ko-KR" sz="1600" b="1" i="0" dirty="0" err="1">
                <a:solidFill>
                  <a:srgbClr val="212121"/>
                </a:solidFill>
                <a:effectLst/>
                <a:latin typeface="Roboto"/>
              </a:rPr>
              <a:t>Action,Shooter,Platform,Puzzle</a:t>
            </a:r>
            <a:endParaRPr lang="en-US" altLang="ko-KR" sz="1600" b="1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12121"/>
                </a:solidFill>
                <a:effectLst/>
                <a:latin typeface="Roboto"/>
              </a:rPr>
              <a:t>1990~2000: </a:t>
            </a:r>
            <a:r>
              <a:rPr lang="en-US" altLang="ko-KR" sz="1600" b="1" i="0" dirty="0" err="1">
                <a:solidFill>
                  <a:srgbClr val="212121"/>
                </a:solidFill>
                <a:effectLst/>
                <a:latin typeface="Roboto"/>
              </a:rPr>
              <a:t>Platfome,Puzzle</a:t>
            </a:r>
            <a:r>
              <a:rPr lang="en-US" altLang="ko-KR" sz="1600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12121"/>
                </a:solidFill>
                <a:effectLst/>
                <a:latin typeface="Roboto"/>
              </a:rPr>
              <a:t>2000~2010: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Roboto"/>
              </a:rPr>
              <a:t> 대체적으로 장르별 인기도가 </a:t>
            </a:r>
            <a:r>
              <a:rPr lang="ko-KR" altLang="en-US" sz="1600" b="1" i="0" dirty="0" err="1">
                <a:solidFill>
                  <a:srgbClr val="212121"/>
                </a:solidFill>
                <a:effectLst/>
                <a:latin typeface="Roboto"/>
              </a:rPr>
              <a:t>비슷</a:t>
            </a:r>
            <a:endParaRPr lang="en-US" altLang="ko-KR" sz="1600" b="1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12121"/>
                </a:solidFill>
                <a:effectLst/>
                <a:latin typeface="Roboto"/>
              </a:rPr>
              <a:t>2010~ :Action, Shooter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994CADA-89B8-406C-918E-4C1B05317DA5}"/>
              </a:ext>
            </a:extLst>
          </p:cNvPr>
          <p:cNvSpPr/>
          <p:nvPr/>
        </p:nvSpPr>
        <p:spPr>
          <a:xfrm>
            <a:off x="2519072" y="5823110"/>
            <a:ext cx="1301630" cy="33147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BB6040-2EEB-44CD-8837-AAF2907C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67" y="1598002"/>
            <a:ext cx="9322466" cy="389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9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216898" y="296700"/>
            <a:ext cx="72078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04_</a:t>
            </a:r>
            <a:r>
              <a: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연도별 게임의 트렌드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20;p3">
            <a:extLst>
              <a:ext uri="{FF2B5EF4-FFF2-40B4-BE49-F238E27FC236}">
                <a16:creationId xmlns:a16="http://schemas.microsoft.com/office/drawing/2014/main" id="{0DCF5902-565E-41A4-8F97-3A3BEDC485E9}"/>
              </a:ext>
            </a:extLst>
          </p:cNvPr>
          <p:cNvGrpSpPr/>
          <p:nvPr/>
        </p:nvGrpSpPr>
        <p:grpSpPr>
          <a:xfrm>
            <a:off x="558019" y="1134470"/>
            <a:ext cx="7940132" cy="533017"/>
            <a:chOff x="686289" y="1696287"/>
            <a:chExt cx="3708113" cy="613947"/>
          </a:xfrm>
        </p:grpSpPr>
        <p:sp>
          <p:nvSpPr>
            <p:cNvPr id="21" name="Google Shape;121;p3">
              <a:extLst>
                <a:ext uri="{FF2B5EF4-FFF2-40B4-BE49-F238E27FC236}">
                  <a16:creationId xmlns:a16="http://schemas.microsoft.com/office/drawing/2014/main" id="{36833134-022B-4C29-9B8F-C2DDA4371D8D}"/>
                </a:ext>
              </a:extLst>
            </p:cNvPr>
            <p:cNvSpPr/>
            <p:nvPr/>
          </p:nvSpPr>
          <p:spPr>
            <a:xfrm>
              <a:off x="686289" y="1796902"/>
              <a:ext cx="319434" cy="14400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22;p3">
              <a:extLst>
                <a:ext uri="{FF2B5EF4-FFF2-40B4-BE49-F238E27FC236}">
                  <a16:creationId xmlns:a16="http://schemas.microsoft.com/office/drawing/2014/main" id="{65214737-DF67-4A41-9349-A262F6ACDC89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23;p3">
              <a:extLst>
                <a:ext uri="{FF2B5EF4-FFF2-40B4-BE49-F238E27FC236}">
                  <a16:creationId xmlns:a16="http://schemas.microsoft.com/office/drawing/2014/main" id="{46FC5A29-5B7B-4F1A-92DB-44EC86F4DCCB}"/>
                </a:ext>
              </a:extLst>
            </p:cNvPr>
            <p:cNvSpPr txBox="1"/>
            <p:nvPr/>
          </p:nvSpPr>
          <p:spPr>
            <a:xfrm>
              <a:off x="1028289" y="1696287"/>
              <a:ext cx="3366113" cy="38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"/>
                  <a:ea typeface="나눔스퀘어 ExtraBold" panose="020B0600000101010101"/>
                  <a:cs typeface="+mn-cs"/>
                </a:rPr>
                <a:t> 각 연도별 게임 제작사 선호도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 Extra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2C3928-E195-499C-AD77-256B7533A2A7}"/>
              </a:ext>
            </a:extLst>
          </p:cNvPr>
          <p:cNvSpPr txBox="1"/>
          <p:nvPr/>
        </p:nvSpPr>
        <p:spPr>
          <a:xfrm>
            <a:off x="1859649" y="5069326"/>
            <a:ext cx="93152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496B0">
                    <a:lumMod val="50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/>
              </a:rPr>
              <a:t>분석 결과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8496B0">
                    <a:lumMod val="50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/>
              </a:rPr>
              <a:t>: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1980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년대 초반에는 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Atari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회사의 플랫폼이 매출을 독점하였으나 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Nintendo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사가 들어오면서 급격히 하락하였다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NES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가 출시된 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1983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년 이후 </a:t>
            </a:r>
            <a:r>
              <a:rPr lang="ko-KR" altLang="en-US" sz="1400" b="1" i="0" dirty="0" err="1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닌텐도사가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 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10</a:t>
            </a:r>
            <a:r>
              <a:rPr lang="ko-KR" altLang="en-US" sz="1400" b="1" i="0" dirty="0" err="1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년동안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 플랫폼을 거의 독점하였다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1994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년 소니에서 플레이스테이션이 출시된 이후 소니가 </a:t>
            </a:r>
            <a:r>
              <a:rPr lang="ko-KR" altLang="en-US" sz="1400" b="1" i="0" dirty="0" err="1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닌텐도사를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 앞질렀다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2001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년도 마이크로소프트에서 </a:t>
            </a:r>
            <a:r>
              <a:rPr lang="en-US" altLang="ko-KR" sz="1400" b="1" i="0" dirty="0" err="1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XBox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를 출시하여 조금씩 파이를 늘려가 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2010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년에는 닌텐도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,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소니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,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마이크로소프트 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3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사가 비슷한 매출을 기록하였다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2010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년 이후에는 다시 </a:t>
            </a:r>
            <a:r>
              <a:rPr lang="ko-KR" altLang="en-US" sz="1400" b="1" i="0" dirty="0">
                <a:solidFill>
                  <a:srgbClr val="C00000"/>
                </a:solidFill>
                <a:effectLst/>
                <a:latin typeface="Roboto"/>
                <a:ea typeface="나눔스퀘어 ExtraBold" panose="020B0600000101010101"/>
              </a:rPr>
              <a:t>소니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가 앞서고 있고 그 뒤를 </a:t>
            </a:r>
            <a:r>
              <a:rPr lang="ko-KR" altLang="en-US" sz="1400" b="1" i="0" dirty="0">
                <a:solidFill>
                  <a:srgbClr val="C00000"/>
                </a:solidFill>
                <a:effectLst/>
                <a:latin typeface="Roboto"/>
                <a:ea typeface="나눔스퀘어 ExtraBold" panose="020B0600000101010101"/>
              </a:rPr>
              <a:t>마이크로소프트</a:t>
            </a:r>
            <a:r>
              <a:rPr lang="ko-KR" altLang="en-US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가 따라가고있다</a:t>
            </a:r>
            <a:r>
              <a:rPr lang="en-US" altLang="ko-KR" sz="1400" b="1" i="0" dirty="0">
                <a:solidFill>
                  <a:srgbClr val="212121"/>
                </a:solidFill>
                <a:effectLst/>
                <a:latin typeface="Roboto"/>
                <a:ea typeface="나눔스퀘어 ExtraBold" panose="020B0600000101010101"/>
              </a:rPr>
              <a:t>.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994CADA-89B8-406C-918E-4C1B05317DA5}"/>
              </a:ext>
            </a:extLst>
          </p:cNvPr>
          <p:cNvSpPr/>
          <p:nvPr/>
        </p:nvSpPr>
        <p:spPr>
          <a:xfrm>
            <a:off x="558019" y="5584614"/>
            <a:ext cx="1301630" cy="33147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02F0C4E-D772-4B21-BAF0-C5276020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23" y="1541353"/>
            <a:ext cx="84582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399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20190505">
      <a:dk1>
        <a:srgbClr val="000000"/>
      </a:dk1>
      <a:lt1>
        <a:srgbClr val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833</Words>
  <Application>Microsoft Office PowerPoint</Application>
  <PresentationFormat>와이드스크린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 Unicode MS</vt:lpstr>
      <vt:lpstr>Roboto</vt:lpstr>
      <vt:lpstr>나눔스퀘어 ExtraBold</vt:lpstr>
      <vt:lpstr>맑은 고딕</vt:lpstr>
      <vt:lpstr>타이포_도담체 M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지혜</dc:creator>
  <cp:lastModifiedBy>김 지혜</cp:lastModifiedBy>
  <cp:revision>44</cp:revision>
  <dcterms:created xsi:type="dcterms:W3CDTF">2021-03-28T03:22:45Z</dcterms:created>
  <dcterms:modified xsi:type="dcterms:W3CDTF">2021-03-28T15:39:51Z</dcterms:modified>
</cp:coreProperties>
</file>