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74" r:id="rId4"/>
    <p:sldId id="275" r:id="rId5"/>
    <p:sldId id="276" r:id="rId6"/>
    <p:sldId id="277" r:id="rId7"/>
    <p:sldId id="278" r:id="rId8"/>
    <p:sldId id="282" r:id="rId9"/>
    <p:sldId id="279" r:id="rId10"/>
    <p:sldId id="281" r:id="rId11"/>
    <p:sldId id="284" r:id="rId12"/>
    <p:sldId id="280" r:id="rId13"/>
    <p:sldId id="271" r:id="rId14"/>
    <p:sldId id="285" r:id="rId15"/>
    <p:sldId id="287" r:id="rId16"/>
    <p:sldId id="283" r:id="rId17"/>
    <p:sldId id="286" r:id="rId18"/>
    <p:sldId id="288" r:id="rId19"/>
    <p:sldId id="289" r:id="rId20"/>
    <p:sldId id="266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052"/>
    <a:srgbClr val="C26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6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418007" y="8028812"/>
            <a:ext cx="3161584" cy="2328932"/>
            <a:chOff x="15418007" y="8028812"/>
            <a:chExt cx="3161584" cy="23289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18007" y="8028812"/>
              <a:ext cx="3161584" cy="2328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418007" y="-72029"/>
            <a:ext cx="2988715" cy="8177671"/>
            <a:chOff x="15418007" y="-72029"/>
            <a:chExt cx="2988715" cy="81776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8007" y="-72029"/>
              <a:ext cx="2988715" cy="81776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59135" y="8545582"/>
            <a:ext cx="2429545" cy="2429545"/>
            <a:chOff x="16659135" y="8545582"/>
            <a:chExt cx="2429545" cy="24295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9135" y="8545582"/>
              <a:ext cx="2429545" cy="24295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5526" y="3672197"/>
            <a:ext cx="1643809" cy="131505"/>
            <a:chOff x="1215526" y="3672197"/>
            <a:chExt cx="1643809" cy="131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738228-FF45-4D60-B671-789F0CC974DD}"/>
              </a:ext>
            </a:extLst>
          </p:cNvPr>
          <p:cNvSpPr txBox="1"/>
          <p:nvPr/>
        </p:nvSpPr>
        <p:spPr>
          <a:xfrm>
            <a:off x="1188312" y="4198276"/>
            <a:ext cx="135426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신용카드 사용자 연체</a:t>
            </a:r>
            <a:endParaRPr kumimoji="0" lang="en-US" altLang="ko-KR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600" b="1" dirty="0">
                <a:solidFill>
                  <a:prstClr val="white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예측 모델</a:t>
            </a:r>
            <a:endParaRPr kumimoji="0" lang="en-US" altLang="ko-KR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CF8D67-9F82-4DD9-A679-BCC0D7207D4A}"/>
              </a:ext>
            </a:extLst>
          </p:cNvPr>
          <p:cNvSpPr txBox="1"/>
          <p:nvPr/>
        </p:nvSpPr>
        <p:spPr>
          <a:xfrm>
            <a:off x="1248141" y="7239821"/>
            <a:ext cx="10858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with Credit Card User Data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82E883-5ED7-48CE-9495-A9AABDBEC178}"/>
              </a:ext>
            </a:extLst>
          </p:cNvPr>
          <p:cNvSpPr txBox="1"/>
          <p:nvPr/>
        </p:nvSpPr>
        <p:spPr>
          <a:xfrm>
            <a:off x="1188312" y="647700"/>
            <a:ext cx="9544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Section 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Codestates_AI_02_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김지혜</a:t>
            </a:r>
          </a:p>
        </p:txBody>
      </p:sp>
    </p:spTree>
    <p:extLst>
      <p:ext uri="{BB962C8B-B14F-4D97-AF65-F5344CB8AC3E}">
        <p14:creationId xmlns:p14="http://schemas.microsoft.com/office/powerpoint/2010/main" val="364259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88CCCC00-2BB7-4F8C-A24C-198F7DB04F1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68759037-F1D5-4326-ACC0-4DC74F0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ABB96EB-50C2-4137-8725-0690109B9071}"/>
              </a:ext>
            </a:extLst>
          </p:cNvPr>
          <p:cNvSpPr txBox="1"/>
          <p:nvPr/>
        </p:nvSpPr>
        <p:spPr>
          <a:xfrm>
            <a:off x="6324600" y="1078758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신용등급 별 업무 연차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(EMPLOYED) 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분포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E397CB-A786-4C14-8B2C-C86BAB7DF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94" y="1786415"/>
            <a:ext cx="14959012" cy="608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5E115A-7B5E-46A2-A63E-81470828732A}"/>
              </a:ext>
            </a:extLst>
          </p:cNvPr>
          <p:cNvSpPr txBox="1"/>
          <p:nvPr/>
        </p:nvSpPr>
        <p:spPr>
          <a:xfrm>
            <a:off x="-304800" y="432427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탐색 및 </a:t>
            </a:r>
            <a:r>
              <a:rPr lang="ko-KR" altLang="en-US" sz="3600" b="1" dirty="0" err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전처리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D4924-8781-4D85-A18C-301E1477628C}"/>
              </a:ext>
            </a:extLst>
          </p:cNvPr>
          <p:cNvSpPr txBox="1"/>
          <p:nvPr/>
        </p:nvSpPr>
        <p:spPr>
          <a:xfrm>
            <a:off x="2324100" y="7875023"/>
            <a:ext cx="13639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기존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DAYS_EMPLOYED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 수집 당시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(0)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부터 역으로 셈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즉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-1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은 데이터 수집일 하루 전부터 일을 시작함을 의미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양수인 무직은 모두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으로 처리하고 나머지 값은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/(-365)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하여 업무 연차는 나타내는 데이터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"EMPLOYED"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=&gt;</a:t>
            </a:r>
            <a:r>
              <a:rPr lang="ko-KR" altLang="en-US" sz="2400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대체적으로 무직인 사람이 많음</a:t>
            </a:r>
            <a:r>
              <a:rPr lang="en-US" altLang="ko-KR" sz="2400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57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88CCCC00-2BB7-4F8C-A24C-198F7DB04F1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68759037-F1D5-4326-ACC0-4DC74F0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ABB96EB-50C2-4137-8725-0690109B9071}"/>
              </a:ext>
            </a:extLst>
          </p:cNvPr>
          <p:cNvSpPr txBox="1"/>
          <p:nvPr/>
        </p:nvSpPr>
        <p:spPr>
          <a:xfrm>
            <a:off x="7467600" y="732523"/>
            <a:ext cx="647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신용등급 별 나이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(age) 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분포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69890E-E314-466D-9B3E-661ACFB28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32727"/>
            <a:ext cx="16764000" cy="676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54F92-37B5-4FCE-BF24-146CA22779CE}"/>
              </a:ext>
            </a:extLst>
          </p:cNvPr>
          <p:cNvSpPr txBox="1"/>
          <p:nvPr/>
        </p:nvSpPr>
        <p:spPr>
          <a:xfrm>
            <a:off x="-304800" y="432427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탐색 및 </a:t>
            </a:r>
            <a:r>
              <a:rPr lang="ko-KR" altLang="en-US" sz="3600" b="1" dirty="0" err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전처리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10AA5-3CFE-4165-9E55-2B96EA73DC36}"/>
              </a:ext>
            </a:extLst>
          </p:cNvPr>
          <p:cNvSpPr txBox="1"/>
          <p:nvPr/>
        </p:nvSpPr>
        <p:spPr>
          <a:xfrm>
            <a:off x="3048000" y="8164256"/>
            <a:ext cx="1363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기존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DAYS_BIRTH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 수집 당시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(0)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부터 역으로 셈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즉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-1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은 데이터 수집일 하루 전에 태어났음을 의미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-&gt;’-365’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로 나눠서 </a:t>
            </a:r>
            <a:r>
              <a:rPr lang="ko-KR" altLang="en-US" sz="24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나이값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‘age’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=&gt;</a:t>
            </a:r>
            <a:r>
              <a:rPr lang="ko-KR" altLang="en-US" sz="2400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대체적으로 무직인 사람이 많음</a:t>
            </a:r>
            <a:r>
              <a:rPr lang="en-US" altLang="ko-KR" sz="2400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15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88CCCC00-2BB7-4F8C-A24C-198F7DB04F1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68759037-F1D5-4326-ACC0-4DC74F0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ABB96EB-50C2-4137-8725-0690109B9071}"/>
              </a:ext>
            </a:extLst>
          </p:cNvPr>
          <p:cNvSpPr txBox="1"/>
          <p:nvPr/>
        </p:nvSpPr>
        <p:spPr>
          <a:xfrm>
            <a:off x="5410200" y="1411925"/>
            <a:ext cx="647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신용등급 별 직업유형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en-US" altLang="ko-KR" sz="2800" dirty="0" err="1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occyp_type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 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분포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54F92-37B5-4FCE-BF24-146CA22779CE}"/>
              </a:ext>
            </a:extLst>
          </p:cNvPr>
          <p:cNvSpPr txBox="1"/>
          <p:nvPr/>
        </p:nvSpPr>
        <p:spPr>
          <a:xfrm>
            <a:off x="-304800" y="432427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탐색 및 </a:t>
            </a:r>
            <a:r>
              <a:rPr lang="ko-KR" altLang="en-US" sz="3600" b="1" dirty="0" err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전처리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10AA5-3CFE-4165-9E55-2B96EA73DC36}"/>
              </a:ext>
            </a:extLst>
          </p:cNvPr>
          <p:cNvSpPr txBox="1"/>
          <p:nvPr/>
        </p:nvSpPr>
        <p:spPr>
          <a:xfrm>
            <a:off x="3048000" y="8164256"/>
            <a:ext cx="1363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직업유형 데이터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:18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개의 라벨로 구분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전체 데이터 중 </a:t>
            </a:r>
            <a:r>
              <a:rPr lang="ko-KR" altLang="en-US" sz="24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결측값을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갖고 있는 유일한 특성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.-&gt;30%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의 데이터가 </a:t>
            </a:r>
            <a:r>
              <a:rPr lang="ko-KR" altLang="en-US" sz="24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결측값을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갖고 있으므로 삭제하지 않고 </a:t>
            </a:r>
            <a:r>
              <a:rPr lang="en-US" altLang="ko-KR" sz="2400" dirty="0" err="1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SimpleImputer</a:t>
            </a:r>
            <a:r>
              <a:rPr lang="ko-KR" altLang="en-US" sz="24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를 통해 </a:t>
            </a:r>
            <a:r>
              <a:rPr lang="ko-KR" altLang="en-US" sz="2400" dirty="0" err="1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결측치를</a:t>
            </a:r>
            <a:r>
              <a:rPr lang="ko-KR" altLang="en-US" sz="24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채움</a:t>
            </a:r>
            <a:r>
              <a:rPr lang="en-US" altLang="ko-KR" sz="24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=&gt;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각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credit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등급 별로 미세한 직업유형 분포의 차이가 있음을 확인할 수 있음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76FC3F0-C0C6-4C9B-A397-ABA6D642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27525"/>
            <a:ext cx="17221200" cy="617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12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2FC04F9D-57C8-42E3-9E38-5D5AD23B99B8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268A3166-2BED-4E2E-B4F7-B1034A214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7AAA86A-0A05-4F8F-B22F-DDC3279655F3}"/>
              </a:ext>
            </a:extLst>
          </p:cNvPr>
          <p:cNvSpPr txBox="1"/>
          <p:nvPr/>
        </p:nvSpPr>
        <p:spPr>
          <a:xfrm>
            <a:off x="-304800" y="432427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선정 과정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F8117773-AFCB-4736-A891-CF1BE5D37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05655"/>
              </p:ext>
            </p:extLst>
          </p:nvPr>
        </p:nvGraphicFramePr>
        <p:xfrm>
          <a:off x="914400" y="2225281"/>
          <a:ext cx="9260840" cy="24688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315210">
                  <a:extLst>
                    <a:ext uri="{9D8B030D-6E8A-4147-A177-3AD203B41FA5}">
                      <a16:colId xmlns:a16="http://schemas.microsoft.com/office/drawing/2014/main" val="1640497844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547819525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449795181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1353927528"/>
                    </a:ext>
                  </a:extLst>
                </a:gridCol>
              </a:tblGrid>
              <a:tr h="80769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Baseline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RandomForest</a:t>
                      </a:r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Classfier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LGBM </a:t>
                      </a:r>
                      <a:r>
                        <a:rPr lang="en-US" altLang="ko-KR" sz="24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Classfier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07300"/>
                  </a:ext>
                </a:extLst>
              </a:tr>
              <a:tr h="559173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AUC score(</a:t>
                      </a:r>
                      <a:r>
                        <a:rPr lang="en-US" altLang="ko-KR" sz="24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val</a:t>
                      </a:r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)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0.6413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0.6777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0.6786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45210"/>
                  </a:ext>
                </a:extLst>
              </a:tr>
              <a:tr h="398912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F1_score(</a:t>
                      </a:r>
                      <a:r>
                        <a:rPr lang="en-US" altLang="ko-KR" sz="24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val</a:t>
                      </a:r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)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0.6801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0.5984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3932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6532E6-5749-4D38-BE00-E7B14D04AF4C}"/>
              </a:ext>
            </a:extLst>
          </p:cNvPr>
          <p:cNvSpPr txBox="1"/>
          <p:nvPr/>
        </p:nvSpPr>
        <p:spPr>
          <a:xfrm>
            <a:off x="685800" y="1523843"/>
            <a:ext cx="266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1.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최초 모델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CDA7B-63F9-4BFC-A097-4F7657AD9F70}"/>
              </a:ext>
            </a:extLst>
          </p:cNvPr>
          <p:cNvSpPr txBox="1"/>
          <p:nvPr/>
        </p:nvSpPr>
        <p:spPr>
          <a:xfrm>
            <a:off x="685800" y="5143500"/>
            <a:ext cx="108204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2.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교차 검증을 통한 성능 개선 모델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en-US" altLang="ko-KR" sz="2800" b="0" i="0" dirty="0" err="1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RandomSearchCV</a:t>
            </a:r>
            <a:r>
              <a:rPr lang="en-US" altLang="ko-KR" sz="28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+ </a:t>
            </a:r>
            <a:r>
              <a:rPr lang="en-US" altLang="ko-KR" sz="2800" b="0" i="0" dirty="0" err="1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GridsearchCV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lang="en-US" altLang="ko-KR" sz="2800" b="0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l"/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7203DC97-626B-45FD-998C-89570F62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67364"/>
              </p:ext>
            </p:extLst>
          </p:nvPr>
        </p:nvGraphicFramePr>
        <p:xfrm>
          <a:off x="914400" y="5994760"/>
          <a:ext cx="9260840" cy="24688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315210">
                  <a:extLst>
                    <a:ext uri="{9D8B030D-6E8A-4147-A177-3AD203B41FA5}">
                      <a16:colId xmlns:a16="http://schemas.microsoft.com/office/drawing/2014/main" val="1640497844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547819525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449795181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1353927528"/>
                    </a:ext>
                  </a:extLst>
                </a:gridCol>
              </a:tblGrid>
              <a:tr h="80769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Baseline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RandomForest</a:t>
                      </a:r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Classfier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LGBM </a:t>
                      </a:r>
                      <a:r>
                        <a:rPr lang="en-US" altLang="ko-KR" sz="24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Classfier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07300"/>
                  </a:ext>
                </a:extLst>
              </a:tr>
              <a:tr h="559173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AUC score(</a:t>
                      </a:r>
                      <a:r>
                        <a:rPr lang="en-US" altLang="ko-KR" sz="24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val</a:t>
                      </a:r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)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0.6413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0.7118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0.6917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45210"/>
                  </a:ext>
                </a:extLst>
              </a:tr>
              <a:tr h="398912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F1_score(</a:t>
                      </a:r>
                      <a:r>
                        <a:rPr lang="en-US" altLang="ko-KR" sz="24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val</a:t>
                      </a:r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)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0.7036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0.6393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39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9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2FC04F9D-57C8-42E3-9E38-5D5AD23B99B8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268A3166-2BED-4E2E-B4F7-B1034A214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7AAA86A-0A05-4F8F-B22F-DDC3279655F3}"/>
              </a:ext>
            </a:extLst>
          </p:cNvPr>
          <p:cNvSpPr txBox="1"/>
          <p:nvPr/>
        </p:nvSpPr>
        <p:spPr>
          <a:xfrm>
            <a:off x="-304800" y="432427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최종 모델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F8117773-AFCB-4736-A891-CF1BE5D37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03841"/>
              </p:ext>
            </p:extLst>
          </p:nvPr>
        </p:nvGraphicFramePr>
        <p:xfrm>
          <a:off x="1242487" y="6141513"/>
          <a:ext cx="14473975" cy="33375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894795">
                  <a:extLst>
                    <a:ext uri="{9D8B030D-6E8A-4147-A177-3AD203B41FA5}">
                      <a16:colId xmlns:a16="http://schemas.microsoft.com/office/drawing/2014/main" val="1640497844"/>
                    </a:ext>
                  </a:extLst>
                </a:gridCol>
                <a:gridCol w="2894795">
                  <a:extLst>
                    <a:ext uri="{9D8B030D-6E8A-4147-A177-3AD203B41FA5}">
                      <a16:colId xmlns:a16="http://schemas.microsoft.com/office/drawing/2014/main" val="547819525"/>
                    </a:ext>
                  </a:extLst>
                </a:gridCol>
                <a:gridCol w="2894795">
                  <a:extLst>
                    <a:ext uri="{9D8B030D-6E8A-4147-A177-3AD203B41FA5}">
                      <a16:colId xmlns:a16="http://schemas.microsoft.com/office/drawing/2014/main" val="449795181"/>
                    </a:ext>
                  </a:extLst>
                </a:gridCol>
                <a:gridCol w="2894795">
                  <a:extLst>
                    <a:ext uri="{9D8B030D-6E8A-4147-A177-3AD203B41FA5}">
                      <a16:colId xmlns:a16="http://schemas.microsoft.com/office/drawing/2014/main" val="1353927528"/>
                    </a:ext>
                  </a:extLst>
                </a:gridCol>
                <a:gridCol w="2894795">
                  <a:extLst>
                    <a:ext uri="{9D8B030D-6E8A-4147-A177-3AD203B41FA5}">
                      <a16:colId xmlns:a16="http://schemas.microsoft.com/office/drawing/2014/main" val="368812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Baseline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Train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Validation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Test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07300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AUC score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0.6413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0.9963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0.7118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0.7103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45210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F1_score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0.9652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0.7036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0.6948</a:t>
                      </a:r>
                      <a:endParaRPr lang="ko-KR" altLang="en-US" sz="2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3932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26347D-0495-48A6-9316-3F8E0C23B2C5}"/>
              </a:ext>
            </a:extLst>
          </p:cNvPr>
          <p:cNvSpPr txBox="1"/>
          <p:nvPr/>
        </p:nvSpPr>
        <p:spPr>
          <a:xfrm>
            <a:off x="701040" y="1673393"/>
            <a:ext cx="6918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-  </a:t>
            </a:r>
            <a:r>
              <a:rPr kumimoji="0" lang="en-US" altLang="ko-KR" sz="3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TargetEncoder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0A641-473F-4D39-83BF-C75CF2084A53}"/>
              </a:ext>
            </a:extLst>
          </p:cNvPr>
          <p:cNvSpPr txBox="1"/>
          <p:nvPr/>
        </p:nvSpPr>
        <p:spPr>
          <a:xfrm>
            <a:off x="706120" y="3285934"/>
            <a:ext cx="6395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- </a:t>
            </a:r>
            <a:r>
              <a:rPr kumimoji="0" lang="en-US" altLang="ko-KR" sz="3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SimpleImputer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D9A20-ABFA-42E3-9180-B854982E67CF}"/>
              </a:ext>
            </a:extLst>
          </p:cNvPr>
          <p:cNvSpPr txBox="1"/>
          <p:nvPr/>
        </p:nvSpPr>
        <p:spPr>
          <a:xfrm>
            <a:off x="6705600" y="1711864"/>
            <a:ext cx="6395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- </a:t>
            </a:r>
            <a:r>
              <a:rPr kumimoji="0" lang="en-US" altLang="ko-KR" sz="3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RandomForestClassifier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BC8D5-7261-4E23-96A4-215C0EA4E7EB}"/>
              </a:ext>
            </a:extLst>
          </p:cNvPr>
          <p:cNvSpPr txBox="1"/>
          <p:nvPr/>
        </p:nvSpPr>
        <p:spPr>
          <a:xfrm>
            <a:off x="1295400" y="2399764"/>
            <a:ext cx="108204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Smoothing=1.0</a:t>
            </a:r>
            <a:endParaRPr lang="en-US" altLang="ko-KR" sz="2800" b="0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l"/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16256-2449-4705-A2C7-7B842D3B993E}"/>
              </a:ext>
            </a:extLst>
          </p:cNvPr>
          <p:cNvSpPr txBox="1"/>
          <p:nvPr/>
        </p:nvSpPr>
        <p:spPr>
          <a:xfrm>
            <a:off x="1295400" y="4149566"/>
            <a:ext cx="108204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Strategy=‘mean’</a:t>
            </a:r>
            <a:endParaRPr lang="en-US" altLang="ko-KR" sz="2800" b="0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l"/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E6C70-2AE1-4546-BDD2-F9C0D43974CB}"/>
              </a:ext>
            </a:extLst>
          </p:cNvPr>
          <p:cNvSpPr txBox="1"/>
          <p:nvPr/>
        </p:nvSpPr>
        <p:spPr>
          <a:xfrm>
            <a:off x="7217624" y="2476707"/>
            <a:ext cx="48981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max_depth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= 20</a:t>
            </a:r>
          </a:p>
          <a:p>
            <a:r>
              <a:rPr lang="en-US" altLang="ko-KR" sz="2800" dirty="0" err="1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n_estimators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= 500</a:t>
            </a:r>
          </a:p>
          <a:p>
            <a:r>
              <a:rPr lang="en-US" altLang="ko-KR" sz="2800" dirty="0" err="1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class_weight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= 'balanced'</a:t>
            </a:r>
          </a:p>
          <a:p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criterion = 'entropy'</a:t>
            </a:r>
          </a:p>
          <a:p>
            <a:r>
              <a:rPr lang="en-US" altLang="ko-KR" sz="2800" dirty="0" err="1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max_features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=0.3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AEF86-D2D9-4830-8E58-405FC1A370E2}"/>
              </a:ext>
            </a:extLst>
          </p:cNvPr>
          <p:cNvSpPr txBox="1"/>
          <p:nvPr/>
        </p:nvSpPr>
        <p:spPr>
          <a:xfrm>
            <a:off x="1242487" y="5499258"/>
            <a:ext cx="108204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=&gt;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결과값</a:t>
            </a:r>
            <a:endParaRPr lang="en-US" altLang="ko-KR" sz="2800" b="0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l"/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5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6C705-6E7D-4D2B-AC4F-A185B5AFC2BF}"/>
              </a:ext>
            </a:extLst>
          </p:cNvPr>
          <p:cNvSpPr txBox="1"/>
          <p:nvPr/>
        </p:nvSpPr>
        <p:spPr>
          <a:xfrm>
            <a:off x="-304800" y="432427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해석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CBE662E8-1FD1-434D-A17C-48B0E1146CD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E8F62269-EC33-4974-B600-9F33AC982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1543D3-E417-44FB-A73F-8456411F1438}"/>
              </a:ext>
            </a:extLst>
          </p:cNvPr>
          <p:cNvSpPr txBox="1"/>
          <p:nvPr/>
        </p:nvSpPr>
        <p:spPr>
          <a:xfrm>
            <a:off x="320040" y="1345625"/>
            <a:ext cx="6004560" cy="368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Permutation Importance(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변수 중요도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E868A-35D3-4FBE-A67D-3D329A86BC86}"/>
              </a:ext>
            </a:extLst>
          </p:cNvPr>
          <p:cNvSpPr txBox="1"/>
          <p:nvPr/>
        </p:nvSpPr>
        <p:spPr>
          <a:xfrm>
            <a:off x="6781800" y="9066561"/>
            <a:ext cx="10896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Top3: </a:t>
            </a:r>
            <a:r>
              <a:rPr lang="en-US" altLang="ko-KR" sz="2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begin_month,income_total,age</a:t>
            </a:r>
            <a:endParaRPr lang="ko-KR" altLang="en-US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C2452A77-97EE-4DF9-A0F8-4E7751EDCF3F}"/>
              </a:ext>
            </a:extLst>
          </p:cNvPr>
          <p:cNvSpPr/>
          <p:nvPr/>
        </p:nvSpPr>
        <p:spPr>
          <a:xfrm>
            <a:off x="5372100" y="8885707"/>
            <a:ext cx="1409700" cy="838200"/>
          </a:xfrm>
          <a:prstGeom prst="notchedRightArrow">
            <a:avLst/>
          </a:prstGeom>
          <a:solidFill>
            <a:srgbClr val="48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57748-88C7-4C43-9205-A79DAAE8E581}"/>
              </a:ext>
            </a:extLst>
          </p:cNvPr>
          <p:cNvSpPr txBox="1"/>
          <p:nvPr/>
        </p:nvSpPr>
        <p:spPr>
          <a:xfrm>
            <a:off x="7772400" y="2138679"/>
            <a:ext cx="862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변수 중요도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8044824-65F0-489A-BF99-15F25BF0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16839"/>
            <a:ext cx="9805987" cy="57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4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6C705-6E7D-4D2B-AC4F-A185B5AFC2BF}"/>
              </a:ext>
            </a:extLst>
          </p:cNvPr>
          <p:cNvSpPr txBox="1"/>
          <p:nvPr/>
        </p:nvSpPr>
        <p:spPr>
          <a:xfrm>
            <a:off x="-304800" y="432427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해석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CBE662E8-1FD1-434D-A17C-48B0E1146CD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E8F62269-EC33-4974-B600-9F33AC982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937A8D3A-1322-46B8-9F10-5951B38FD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81"/>
          <a:stretch/>
        </p:blipFill>
        <p:spPr bwMode="auto">
          <a:xfrm>
            <a:off x="762000" y="2324100"/>
            <a:ext cx="1055052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1543D3-E417-44FB-A73F-8456411F1438}"/>
              </a:ext>
            </a:extLst>
          </p:cNvPr>
          <p:cNvSpPr txBox="1"/>
          <p:nvPr/>
        </p:nvSpPr>
        <p:spPr>
          <a:xfrm>
            <a:off x="320040" y="1345625"/>
            <a:ext cx="6004560" cy="368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PDP: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해당 특성이 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target</a:t>
            </a:r>
            <a:r>
              <a:rPr lang="ko-KR" altLang="en-US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어떻게 영향을 주는지 확인 가능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17414DC-E3C6-4AA7-91D1-72E1C3140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19" r="47614"/>
          <a:stretch/>
        </p:blipFill>
        <p:spPr bwMode="auto">
          <a:xfrm>
            <a:off x="11734800" y="3848100"/>
            <a:ext cx="552704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FE868A-35D3-4FBE-A67D-3D329A86BC86}"/>
              </a:ext>
            </a:extLst>
          </p:cNvPr>
          <p:cNvSpPr txBox="1"/>
          <p:nvPr/>
        </p:nvSpPr>
        <p:spPr>
          <a:xfrm>
            <a:off x="3322320" y="8941375"/>
            <a:ext cx="10896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신용카드를 발급 받은 지 오래 지날수록 신용등급이 떨어질 확률이 높아진다는 것을 확인할 수 있다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이는 데이터 탐색 과정에 추론한 가설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신용카드를 최근에 </a:t>
            </a:r>
            <a:r>
              <a:rPr lang="ko-KR" altLang="en-US" sz="2000" dirty="0" err="1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받급받았을수록</a:t>
            </a:r>
            <a:r>
              <a:rPr lang="ko-KR" altLang="en-US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신용등급이 높다</a:t>
            </a:r>
            <a:r>
              <a:rPr lang="en-US" altLang="ko-KR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과 동일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  <a:endParaRPr lang="ko-KR" altLang="en-US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C2452A77-97EE-4DF9-A0F8-4E7751EDCF3F}"/>
              </a:ext>
            </a:extLst>
          </p:cNvPr>
          <p:cNvSpPr/>
          <p:nvPr/>
        </p:nvSpPr>
        <p:spPr>
          <a:xfrm>
            <a:off x="1879963" y="8686800"/>
            <a:ext cx="1409700" cy="838200"/>
          </a:xfrm>
          <a:prstGeom prst="notchedRightArrow">
            <a:avLst/>
          </a:prstGeom>
          <a:solidFill>
            <a:srgbClr val="48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57748-88C7-4C43-9205-A79DAAE8E581}"/>
              </a:ext>
            </a:extLst>
          </p:cNvPr>
          <p:cNvSpPr txBox="1"/>
          <p:nvPr/>
        </p:nvSpPr>
        <p:spPr>
          <a:xfrm>
            <a:off x="914400" y="2138680"/>
            <a:ext cx="862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 발급 월 데이터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en-US" altLang="ko-KR" sz="2800" dirty="0" err="1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begin_moth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 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대한 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PDP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086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6C705-6E7D-4D2B-AC4F-A185B5AFC2BF}"/>
              </a:ext>
            </a:extLst>
          </p:cNvPr>
          <p:cNvSpPr txBox="1"/>
          <p:nvPr/>
        </p:nvSpPr>
        <p:spPr>
          <a:xfrm>
            <a:off x="-304800" y="432427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해석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CBE662E8-1FD1-434D-A17C-48B0E1146CD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E8F62269-EC33-4974-B600-9F33AC982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1543D3-E417-44FB-A73F-8456411F1438}"/>
              </a:ext>
            </a:extLst>
          </p:cNvPr>
          <p:cNvSpPr txBox="1"/>
          <p:nvPr/>
        </p:nvSpPr>
        <p:spPr>
          <a:xfrm>
            <a:off x="320040" y="1345625"/>
            <a:ext cx="6004560" cy="368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PDP: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해당 특성이 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target</a:t>
            </a:r>
            <a:r>
              <a:rPr lang="ko-KR" altLang="en-US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어떻게 영향을 주는지 확인 가능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E868A-35D3-4FBE-A67D-3D329A86BC86}"/>
              </a:ext>
            </a:extLst>
          </p:cNvPr>
          <p:cNvSpPr txBox="1"/>
          <p:nvPr/>
        </p:nvSpPr>
        <p:spPr>
          <a:xfrm>
            <a:off x="3322320" y="8941375"/>
            <a:ext cx="1466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 분포가 </a:t>
            </a:r>
            <a:r>
              <a:rPr lang="ko-KR" altLang="en-US" sz="2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고른편인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부터 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20000 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사이를 분석한 결과 연간 소득이 많을수록 신용등급이 높을 확률이 높아진다는 것을 확인할 수 있음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  <a:endParaRPr lang="ko-KR" altLang="en-US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C2452A77-97EE-4DF9-A0F8-4E7751EDCF3F}"/>
              </a:ext>
            </a:extLst>
          </p:cNvPr>
          <p:cNvSpPr/>
          <p:nvPr/>
        </p:nvSpPr>
        <p:spPr>
          <a:xfrm>
            <a:off x="1879963" y="8686800"/>
            <a:ext cx="1409700" cy="838200"/>
          </a:xfrm>
          <a:prstGeom prst="notchedRightArrow">
            <a:avLst/>
          </a:prstGeom>
          <a:solidFill>
            <a:srgbClr val="48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57748-88C7-4C43-9205-A79DAAE8E581}"/>
              </a:ext>
            </a:extLst>
          </p:cNvPr>
          <p:cNvSpPr txBox="1"/>
          <p:nvPr/>
        </p:nvSpPr>
        <p:spPr>
          <a:xfrm>
            <a:off x="914400" y="2138680"/>
            <a:ext cx="862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연간 수입 데이터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en-US" altLang="ko-KR" sz="2800" dirty="0" err="1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income_total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 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대한 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PDP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86A9641-A897-47B9-8DAC-055FC2899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35"/>
          <a:stretch/>
        </p:blipFill>
        <p:spPr bwMode="auto">
          <a:xfrm>
            <a:off x="781843" y="2400290"/>
            <a:ext cx="10628313" cy="59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8FF7CB4-2370-4D52-990B-FB2E36D9E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30" r="47849"/>
          <a:stretch/>
        </p:blipFill>
        <p:spPr bwMode="auto">
          <a:xfrm>
            <a:off x="11447542" y="4128029"/>
            <a:ext cx="5542756" cy="42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F193C03-96F1-4A70-94F1-2F1D94BBE7B7}"/>
              </a:ext>
            </a:extLst>
          </p:cNvPr>
          <p:cNvSpPr/>
          <p:nvPr/>
        </p:nvSpPr>
        <p:spPr>
          <a:xfrm>
            <a:off x="1295400" y="5600700"/>
            <a:ext cx="12954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5E06B7-919F-4429-9425-5C15161C38B5}"/>
              </a:ext>
            </a:extLst>
          </p:cNvPr>
          <p:cNvSpPr/>
          <p:nvPr/>
        </p:nvSpPr>
        <p:spPr>
          <a:xfrm>
            <a:off x="6553200" y="5143500"/>
            <a:ext cx="12954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14DC84-98E5-4881-A4BB-1823DE5899A4}"/>
              </a:ext>
            </a:extLst>
          </p:cNvPr>
          <p:cNvSpPr/>
          <p:nvPr/>
        </p:nvSpPr>
        <p:spPr>
          <a:xfrm>
            <a:off x="11963400" y="6515100"/>
            <a:ext cx="12954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0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6C705-6E7D-4D2B-AC4F-A185B5AFC2BF}"/>
              </a:ext>
            </a:extLst>
          </p:cNvPr>
          <p:cNvSpPr txBox="1"/>
          <p:nvPr/>
        </p:nvSpPr>
        <p:spPr>
          <a:xfrm>
            <a:off x="-304800" y="432427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해석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CBE662E8-1FD1-434D-A17C-48B0E1146CD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E8F62269-EC33-4974-B600-9F33AC982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1543D3-E417-44FB-A73F-8456411F1438}"/>
              </a:ext>
            </a:extLst>
          </p:cNvPr>
          <p:cNvSpPr txBox="1"/>
          <p:nvPr/>
        </p:nvSpPr>
        <p:spPr>
          <a:xfrm>
            <a:off x="320040" y="1345625"/>
            <a:ext cx="6004560" cy="368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PDP: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해당 특성이 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target</a:t>
            </a:r>
            <a:r>
              <a:rPr lang="ko-KR" altLang="en-US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어떻게 영향을 주는지 확인 가능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E868A-35D3-4FBE-A67D-3D329A86BC86}"/>
              </a:ext>
            </a:extLst>
          </p:cNvPr>
          <p:cNvSpPr txBox="1"/>
          <p:nvPr/>
        </p:nvSpPr>
        <p:spPr>
          <a:xfrm>
            <a:off x="2743200" y="8911288"/>
            <a:ext cx="1466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분석한결과 나이가 많을수록 신용등급이 높을 확률이 높아진다는 것을 확인할 수 있음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  <a:endParaRPr lang="ko-KR" altLang="en-US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C2452A77-97EE-4DF9-A0F8-4E7751EDCF3F}"/>
              </a:ext>
            </a:extLst>
          </p:cNvPr>
          <p:cNvSpPr/>
          <p:nvPr/>
        </p:nvSpPr>
        <p:spPr>
          <a:xfrm>
            <a:off x="1163548" y="8686800"/>
            <a:ext cx="1409700" cy="838200"/>
          </a:xfrm>
          <a:prstGeom prst="notchedRightArrow">
            <a:avLst/>
          </a:prstGeom>
          <a:solidFill>
            <a:srgbClr val="48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57748-88C7-4C43-9205-A79DAAE8E581}"/>
              </a:ext>
            </a:extLst>
          </p:cNvPr>
          <p:cNvSpPr txBox="1"/>
          <p:nvPr/>
        </p:nvSpPr>
        <p:spPr>
          <a:xfrm>
            <a:off x="914400" y="2138680"/>
            <a:ext cx="862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나이 데이터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(age) 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대한 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PDP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86DBBFC-D8C4-4F21-99E8-E3B6FB41F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44"/>
          <a:stretch/>
        </p:blipFill>
        <p:spPr bwMode="auto">
          <a:xfrm>
            <a:off x="1125992" y="2673418"/>
            <a:ext cx="10663237" cy="60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51818BC-511E-4D6C-8E65-69E8DD0CB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70" r="47834"/>
          <a:stretch/>
        </p:blipFill>
        <p:spPr bwMode="auto">
          <a:xfrm>
            <a:off x="11599408" y="4211003"/>
            <a:ext cx="5562600" cy="437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1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6C705-6E7D-4D2B-AC4F-A185B5AFC2BF}"/>
              </a:ext>
            </a:extLst>
          </p:cNvPr>
          <p:cNvSpPr txBox="1"/>
          <p:nvPr/>
        </p:nvSpPr>
        <p:spPr>
          <a:xfrm>
            <a:off x="-304800" y="432427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결론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CBE662E8-1FD1-434D-A17C-48B0E1146CD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E8F62269-EC33-4974-B600-9F33AC982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FE868A-35D3-4FBE-A67D-3D329A86BC86}"/>
              </a:ext>
            </a:extLst>
          </p:cNvPr>
          <p:cNvSpPr txBox="1"/>
          <p:nvPr/>
        </p:nvSpPr>
        <p:spPr>
          <a:xfrm>
            <a:off x="2447243" y="8798994"/>
            <a:ext cx="14660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최종 모델에 가장 크게 영향을 주는 특성은 </a:t>
            </a:r>
            <a:r>
              <a:rPr lang="en-US" altLang="ko-KR" sz="2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begin_month,age,income_total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.(feature </a:t>
            </a:r>
            <a:r>
              <a:rPr lang="en-US" altLang="ko-KR" sz="2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importace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와 유사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수입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나이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첫 신용카드 개설일을 기준으로 신용카드 발급 여부를 판단한다면 발급 기준의 정확도를 더 향상시킬 수 있을 것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endParaRPr lang="en-US" altLang="ko-KR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C2452A77-97EE-4DF9-A0F8-4E7751EDCF3F}"/>
              </a:ext>
            </a:extLst>
          </p:cNvPr>
          <p:cNvSpPr/>
          <p:nvPr/>
        </p:nvSpPr>
        <p:spPr>
          <a:xfrm>
            <a:off x="1163548" y="8686800"/>
            <a:ext cx="1409700" cy="838200"/>
          </a:xfrm>
          <a:prstGeom prst="notchedRightArrow">
            <a:avLst/>
          </a:prstGeom>
          <a:solidFill>
            <a:srgbClr val="48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08DA699-CD65-485D-B275-F2AFE41E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9596"/>
            <a:ext cx="7026696" cy="635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2642F7E-B3A2-4314-B21E-03E795B3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95500"/>
            <a:ext cx="7770557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9F69D4A-2364-4904-B1F7-D4937BE20D24}"/>
              </a:ext>
            </a:extLst>
          </p:cNvPr>
          <p:cNvSpPr/>
          <p:nvPr/>
        </p:nvSpPr>
        <p:spPr>
          <a:xfrm>
            <a:off x="990600" y="1943100"/>
            <a:ext cx="7232301" cy="1219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6602F8-5396-41CD-9CD1-21DABF459AF6}"/>
              </a:ext>
            </a:extLst>
          </p:cNvPr>
          <p:cNvSpPr/>
          <p:nvPr/>
        </p:nvSpPr>
        <p:spPr>
          <a:xfrm>
            <a:off x="8915400" y="1948562"/>
            <a:ext cx="8001000" cy="1219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BECB8-2E8E-4F0D-8626-F6B5E2322220}"/>
              </a:ext>
            </a:extLst>
          </p:cNvPr>
          <p:cNvSpPr txBox="1"/>
          <p:nvPr/>
        </p:nvSpPr>
        <p:spPr>
          <a:xfrm>
            <a:off x="12385766" y="1473503"/>
            <a:ext cx="6004560" cy="368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Permutation Importance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2438A-AEAA-4BE4-9582-1343E589EC30}"/>
              </a:ext>
            </a:extLst>
          </p:cNvPr>
          <p:cNvSpPr txBox="1"/>
          <p:nvPr/>
        </p:nvSpPr>
        <p:spPr>
          <a:xfrm>
            <a:off x="3733800" y="1574225"/>
            <a:ext cx="6004560" cy="368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Feature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30304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6A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446" y="7055238"/>
            <a:ext cx="6805874" cy="3814600"/>
            <a:chOff x="-514446" y="7055238"/>
            <a:chExt cx="6805874" cy="38146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446" y="7055238"/>
              <a:ext cx="6805874" cy="38146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526" y="3672197"/>
            <a:ext cx="1643809" cy="131505"/>
            <a:chOff x="1215526" y="3672197"/>
            <a:chExt cx="1643809" cy="131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05621" y="9550935"/>
            <a:ext cx="537815" cy="537815"/>
            <a:chOff x="17505621" y="9550935"/>
            <a:chExt cx="537815" cy="53781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5621" y="9550935"/>
              <a:ext cx="537815" cy="537815"/>
              <a:chOff x="17505621" y="9550935"/>
              <a:chExt cx="537815" cy="5378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05621" y="9550935"/>
                <a:ext cx="537815" cy="537815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5070" y="9669370"/>
              <a:ext cx="494215" cy="34284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EA200C-94E4-45A5-8B16-01F8545B0D8D}"/>
              </a:ext>
            </a:extLst>
          </p:cNvPr>
          <p:cNvSpPr txBox="1"/>
          <p:nvPr/>
        </p:nvSpPr>
        <p:spPr>
          <a:xfrm>
            <a:off x="7179567" y="1943100"/>
            <a:ext cx="9405256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altLang="ko-KR" sz="3200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</a:t>
            </a:r>
            <a:r>
              <a:rPr lang="ko-KR" altLang="en-US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 배경 및 목표</a:t>
            </a:r>
            <a:endParaRPr lang="en-US" altLang="ko-KR" sz="4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endParaRPr lang="en-US" altLang="ko-KR" sz="4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</a:t>
            </a:r>
            <a:r>
              <a:rPr lang="ko-KR" altLang="en-US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탐색 및 </a:t>
            </a:r>
            <a:r>
              <a:rPr lang="ko-KR" altLang="en-US" sz="4400" b="1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전처리</a:t>
            </a:r>
            <a:endParaRPr lang="en-US" altLang="ko-KR" sz="4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endParaRPr lang="en-US" altLang="ko-KR" sz="4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</a:t>
            </a:r>
            <a:r>
              <a:rPr lang="ko-KR" altLang="en-US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선정 과정</a:t>
            </a:r>
            <a:endParaRPr lang="en-US" altLang="ko-KR" sz="4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endParaRPr lang="en-US" altLang="ko-KR" sz="4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</a:t>
            </a:r>
            <a:r>
              <a:rPr lang="ko-KR" altLang="en-US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최종 모델</a:t>
            </a:r>
            <a:endParaRPr lang="en-US" altLang="ko-KR" sz="4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endParaRPr lang="en-US" altLang="ko-KR" sz="4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</a:t>
            </a:r>
            <a:r>
              <a:rPr lang="ko-KR" altLang="en-US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해석</a:t>
            </a:r>
            <a:endParaRPr lang="en-US" altLang="ko-KR" sz="4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endParaRPr lang="en-US" altLang="ko-KR" sz="4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6.</a:t>
            </a:r>
            <a:r>
              <a:rPr lang="ko-KR" altLang="en-US" sz="4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</a:t>
            </a:r>
            <a:endParaRPr lang="ko-KR" altLang="en-US" sz="4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1BB67-C206-4D2D-8770-0418EAD5B11E}"/>
              </a:ext>
            </a:extLst>
          </p:cNvPr>
          <p:cNvSpPr txBox="1"/>
          <p:nvPr/>
        </p:nvSpPr>
        <p:spPr>
          <a:xfrm flipH="1">
            <a:off x="1215526" y="2123766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 table of Contents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27971" y="-19208"/>
            <a:ext cx="4982513" cy="10331813"/>
            <a:chOff x="13527971" y="-19208"/>
            <a:chExt cx="4982513" cy="103318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7971" y="-19208"/>
              <a:ext cx="4982513" cy="1033181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54C3CFC-E3C1-41DB-A99F-AAB94D135E4B}"/>
              </a:ext>
            </a:extLst>
          </p:cNvPr>
          <p:cNvSpPr txBox="1"/>
          <p:nvPr/>
        </p:nvSpPr>
        <p:spPr>
          <a:xfrm>
            <a:off x="762000" y="8191500"/>
            <a:ext cx="135426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88CCCC00-2BB7-4F8C-A24C-198F7DB04F1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68759037-F1D5-4326-ACC0-4DC74F0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4D34FA-0212-4E60-80B3-83E36FAC8101}"/>
              </a:ext>
            </a:extLst>
          </p:cNvPr>
          <p:cNvSpPr txBox="1"/>
          <p:nvPr/>
        </p:nvSpPr>
        <p:spPr>
          <a:xfrm>
            <a:off x="2672509" y="2626722"/>
            <a:ext cx="1363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코로나가 장기화되며 은행들이 손해를 최소화하기위해 신용등급 평가 기준을 재조정하며 신용카드 발급 기준을 향상시키고 있다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발급 기준의 정확도를 향상시켜 더 정확한 신용카드 발급 기준을 완성시키고자 한다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2C93C5-B103-4422-B674-D52C075EFB65}"/>
              </a:ext>
            </a:extLst>
          </p:cNvPr>
          <p:cNvGrpSpPr/>
          <p:nvPr/>
        </p:nvGrpSpPr>
        <p:grpSpPr>
          <a:xfrm>
            <a:off x="2247900" y="1840604"/>
            <a:ext cx="13792200" cy="2590800"/>
            <a:chOff x="2247900" y="5600700"/>
            <a:chExt cx="13792200" cy="362188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2086B04-3AF3-401B-B21D-DB49146C865A}"/>
                </a:ext>
              </a:extLst>
            </p:cNvPr>
            <p:cNvSpPr/>
            <p:nvPr/>
          </p:nvSpPr>
          <p:spPr>
            <a:xfrm>
              <a:off x="2247900" y="5869789"/>
              <a:ext cx="13792200" cy="3352800"/>
            </a:xfrm>
            <a:prstGeom prst="roundRect">
              <a:avLst/>
            </a:prstGeom>
            <a:noFill/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D2D977-DB8D-441B-AF17-306BA8FB9CD5}"/>
                </a:ext>
              </a:extLst>
            </p:cNvPr>
            <p:cNvSpPr/>
            <p:nvPr/>
          </p:nvSpPr>
          <p:spPr>
            <a:xfrm>
              <a:off x="3276600" y="5600700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C83B89-2E7F-4853-BE3E-F59579615662}"/>
              </a:ext>
            </a:extLst>
          </p:cNvPr>
          <p:cNvSpPr txBox="1"/>
          <p:nvPr/>
        </p:nvSpPr>
        <p:spPr>
          <a:xfrm>
            <a:off x="3276600" y="1827536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kumimoji="0" lang="ko-KR" alt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974DF-2EBB-4D35-B646-D78EDE9D74E2}"/>
              </a:ext>
            </a:extLst>
          </p:cNvPr>
          <p:cNvSpPr txBox="1"/>
          <p:nvPr/>
        </p:nvSpPr>
        <p:spPr>
          <a:xfrm>
            <a:off x="2672509" y="5546135"/>
            <a:ext cx="1363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 사용자 데이터 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26457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중국 기관 조사 데이터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 신청자가 제출한 개인 신상정보와 그에 따른 신용 등급으로 이루어짐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endParaRPr lang="ko-KR" altLang="en-US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034015-8F05-48FD-B233-57C1411A19C8}"/>
              </a:ext>
            </a:extLst>
          </p:cNvPr>
          <p:cNvGrpSpPr/>
          <p:nvPr/>
        </p:nvGrpSpPr>
        <p:grpSpPr>
          <a:xfrm>
            <a:off x="2247900" y="4808038"/>
            <a:ext cx="13792200" cy="2057400"/>
            <a:chOff x="2247900" y="5600700"/>
            <a:chExt cx="13792200" cy="362188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E3458B5-7DA9-4350-83A1-D9ACAA7761ED}"/>
                </a:ext>
              </a:extLst>
            </p:cNvPr>
            <p:cNvSpPr/>
            <p:nvPr/>
          </p:nvSpPr>
          <p:spPr>
            <a:xfrm>
              <a:off x="2247900" y="5869789"/>
              <a:ext cx="13792200" cy="3352800"/>
            </a:xfrm>
            <a:prstGeom prst="roundRect">
              <a:avLst/>
            </a:prstGeom>
            <a:noFill/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348EFC-2508-4A52-B10B-BEA14DEEEC3E}"/>
                </a:ext>
              </a:extLst>
            </p:cNvPr>
            <p:cNvSpPr/>
            <p:nvPr/>
          </p:nvSpPr>
          <p:spPr>
            <a:xfrm>
              <a:off x="3276600" y="5600700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789BD41-AE58-413F-BDA5-DD00F68FB550}"/>
              </a:ext>
            </a:extLst>
          </p:cNvPr>
          <p:cNvSpPr txBox="1"/>
          <p:nvPr/>
        </p:nvSpPr>
        <p:spPr>
          <a:xfrm>
            <a:off x="3276600" y="4794970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r>
              <a:rPr lang="ko-KR" altLang="en-US" sz="3600" dirty="0">
                <a:solidFill>
                  <a:prstClr val="black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데이터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152A2-246E-4273-A7B3-AAFE5E7AB26F}"/>
              </a:ext>
            </a:extLst>
          </p:cNvPr>
          <p:cNvSpPr txBox="1"/>
          <p:nvPr/>
        </p:nvSpPr>
        <p:spPr>
          <a:xfrm>
            <a:off x="-304800" y="432427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 배경 및 목표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16EB8-2609-47AE-8C60-670926437A38}"/>
              </a:ext>
            </a:extLst>
          </p:cNvPr>
          <p:cNvSpPr txBox="1"/>
          <p:nvPr/>
        </p:nvSpPr>
        <p:spPr>
          <a:xfrm>
            <a:off x="2618080" y="8028354"/>
            <a:ext cx="1363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 사용자들의 개인 신상정보를 사용해 사용자의 </a:t>
            </a:r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신용등급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예측할 수 있는 인공지능 알고리즘을 개발하고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이를 이용하여 신용등급이 낮을 것이라고 예측되는 고객에게는 신용카드를 발급하지 못하도록 하자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55B2F52-3EC9-4BB3-A8A7-DD9D5748074A}"/>
              </a:ext>
            </a:extLst>
          </p:cNvPr>
          <p:cNvGrpSpPr/>
          <p:nvPr/>
        </p:nvGrpSpPr>
        <p:grpSpPr>
          <a:xfrm>
            <a:off x="2247900" y="7358119"/>
            <a:ext cx="13792200" cy="2057400"/>
            <a:chOff x="2247900" y="5600700"/>
            <a:chExt cx="13792200" cy="3621889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9A178B7-1A10-4C47-B4A5-9AC909427C3E}"/>
                </a:ext>
              </a:extLst>
            </p:cNvPr>
            <p:cNvSpPr/>
            <p:nvPr/>
          </p:nvSpPr>
          <p:spPr>
            <a:xfrm>
              <a:off x="2247900" y="5869789"/>
              <a:ext cx="13792200" cy="3352800"/>
            </a:xfrm>
            <a:prstGeom prst="roundRect">
              <a:avLst/>
            </a:prstGeom>
            <a:noFill/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3CD76C-996F-4397-80EA-0EF1F0EB4B10}"/>
                </a:ext>
              </a:extLst>
            </p:cNvPr>
            <p:cNvSpPr/>
            <p:nvPr/>
          </p:nvSpPr>
          <p:spPr>
            <a:xfrm>
              <a:off x="3276600" y="5600700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11960F-2F4F-4C32-9ACE-ABA49709C44E}"/>
              </a:ext>
            </a:extLst>
          </p:cNvPr>
          <p:cNvSpPr txBox="1"/>
          <p:nvPr/>
        </p:nvSpPr>
        <p:spPr>
          <a:xfrm>
            <a:off x="3276600" y="7345051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dirty="0">
                <a:solidFill>
                  <a:prstClr val="black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목표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78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88CCCC00-2BB7-4F8C-A24C-198F7DB04F1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68759037-F1D5-4326-ACC0-4DC74F0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1152A2-246E-4273-A7B3-AAFE5E7AB26F}"/>
              </a:ext>
            </a:extLst>
          </p:cNvPr>
          <p:cNvSpPr txBox="1"/>
          <p:nvPr/>
        </p:nvSpPr>
        <p:spPr>
          <a:xfrm>
            <a:off x="-304800" y="432427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 데이터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00C42-C54B-4AC8-B00A-D21DF4B4654A}"/>
              </a:ext>
            </a:extLst>
          </p:cNvPr>
          <p:cNvSpPr txBox="1"/>
          <p:nvPr/>
        </p:nvSpPr>
        <p:spPr>
          <a:xfrm>
            <a:off x="266699" y="1366049"/>
            <a:ext cx="10643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 사용자 데이터 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26457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중국 기관 조사 데이터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lang="ko-KR" altLang="en-US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A66EB4-A0A1-486F-9C8B-589AA572E043}"/>
              </a:ext>
            </a:extLst>
          </p:cNvPr>
          <p:cNvGrpSpPr/>
          <p:nvPr/>
        </p:nvGrpSpPr>
        <p:grpSpPr>
          <a:xfrm>
            <a:off x="990600" y="2400300"/>
            <a:ext cx="2895600" cy="1457236"/>
            <a:chOff x="990600" y="2400300"/>
            <a:chExt cx="2895600" cy="1457236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id="{BF4D351D-6358-4C0F-8BF8-AFA38A9A4A16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21" name="Object 5">
                <a:extLst>
                  <a:ext uri="{FF2B5EF4-FFF2-40B4-BE49-F238E27FC236}">
                    <a16:creationId xmlns:a16="http://schemas.microsoft.com/office/drawing/2014/main" id="{69286072-306D-40AA-A703-A90B5B3F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37103A-1423-4CC9-A136-D999234871C2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Index</a:t>
              </a: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데이터 번호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97859A-A6F8-491B-90CB-E33DF5B76544}"/>
              </a:ext>
            </a:extLst>
          </p:cNvPr>
          <p:cNvGrpSpPr/>
          <p:nvPr/>
        </p:nvGrpSpPr>
        <p:grpSpPr>
          <a:xfrm>
            <a:off x="987879" y="4095571"/>
            <a:ext cx="2895600" cy="1457236"/>
            <a:chOff x="990600" y="2400300"/>
            <a:chExt cx="2895600" cy="1457236"/>
          </a:xfrm>
        </p:grpSpPr>
        <p:grpSp>
          <p:nvGrpSpPr>
            <p:cNvPr id="24" name="그룹 1002">
              <a:extLst>
                <a:ext uri="{FF2B5EF4-FFF2-40B4-BE49-F238E27FC236}">
                  <a16:creationId xmlns:a16="http://schemas.microsoft.com/office/drawing/2014/main" id="{31DEAE36-AE0E-4E04-934C-BF19E86F7A03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26" name="Object 5">
                <a:extLst>
                  <a:ext uri="{FF2B5EF4-FFF2-40B4-BE49-F238E27FC236}">
                    <a16:creationId xmlns:a16="http://schemas.microsoft.com/office/drawing/2014/main" id="{810D8E7F-71EC-40E7-A23C-65D4171AA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B91E77-667F-4332-AC3E-E7827180F2BD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income_type</a:t>
              </a:r>
              <a:endPara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소득 분류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49521CA-367F-4FE9-817E-058027916BAC}"/>
              </a:ext>
            </a:extLst>
          </p:cNvPr>
          <p:cNvGrpSpPr/>
          <p:nvPr/>
        </p:nvGrpSpPr>
        <p:grpSpPr>
          <a:xfrm>
            <a:off x="955222" y="5790842"/>
            <a:ext cx="2944586" cy="1457236"/>
            <a:chOff x="974272" y="2400300"/>
            <a:chExt cx="2944586" cy="1457236"/>
          </a:xfrm>
        </p:grpSpPr>
        <p:grpSp>
          <p:nvGrpSpPr>
            <p:cNvPr id="28" name="그룹 1002">
              <a:extLst>
                <a:ext uri="{FF2B5EF4-FFF2-40B4-BE49-F238E27FC236}">
                  <a16:creationId xmlns:a16="http://schemas.microsoft.com/office/drawing/2014/main" id="{7A7A2195-AE7B-40D9-943D-752CE7EC34F6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30" name="Object 5">
                <a:extLst>
                  <a:ext uri="{FF2B5EF4-FFF2-40B4-BE49-F238E27FC236}">
                    <a16:creationId xmlns:a16="http://schemas.microsoft.com/office/drawing/2014/main" id="{520077E8-8653-4A6E-AA76-668CDA76A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535113-3ED3-4369-856B-4F5988E03B15}"/>
                </a:ext>
              </a:extLst>
            </p:cNvPr>
            <p:cNvSpPr txBox="1"/>
            <p:nvPr/>
          </p:nvSpPr>
          <p:spPr>
            <a:xfrm>
              <a:off x="974272" y="2638335"/>
              <a:ext cx="294458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DAYS_EMPLOYED</a:t>
              </a: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업무 시작일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CEFDD0C-2894-4E34-A888-A4F15B930093}"/>
              </a:ext>
            </a:extLst>
          </p:cNvPr>
          <p:cNvGrpSpPr/>
          <p:nvPr/>
        </p:nvGrpSpPr>
        <p:grpSpPr>
          <a:xfrm>
            <a:off x="955221" y="7486113"/>
            <a:ext cx="2895600" cy="1457236"/>
            <a:chOff x="990600" y="2400300"/>
            <a:chExt cx="2895600" cy="1457236"/>
          </a:xfrm>
        </p:grpSpPr>
        <p:grpSp>
          <p:nvGrpSpPr>
            <p:cNvPr id="32" name="그룹 1002">
              <a:extLst>
                <a:ext uri="{FF2B5EF4-FFF2-40B4-BE49-F238E27FC236}">
                  <a16:creationId xmlns:a16="http://schemas.microsoft.com/office/drawing/2014/main" id="{59F62D94-8BB9-4F33-B944-7842B4AC0CB8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34" name="Object 5">
                <a:extLst>
                  <a:ext uri="{FF2B5EF4-FFF2-40B4-BE49-F238E27FC236}">
                    <a16:creationId xmlns:a16="http://schemas.microsoft.com/office/drawing/2014/main" id="{CB8C733D-475A-4D98-9C06-5E4521979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754E92-0BC7-4D3C-A221-856BF7EB359E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occyp_type</a:t>
              </a:r>
              <a:endPara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직업 유형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CD206C-560C-4833-AF01-E4CA885C32B1}"/>
              </a:ext>
            </a:extLst>
          </p:cNvPr>
          <p:cNvGrpSpPr/>
          <p:nvPr/>
        </p:nvGrpSpPr>
        <p:grpSpPr>
          <a:xfrm>
            <a:off x="4188279" y="7505829"/>
            <a:ext cx="2895600" cy="1457236"/>
            <a:chOff x="990600" y="2400300"/>
            <a:chExt cx="2895600" cy="1457236"/>
          </a:xfrm>
        </p:grpSpPr>
        <p:grpSp>
          <p:nvGrpSpPr>
            <p:cNvPr id="44" name="그룹 1002">
              <a:extLst>
                <a:ext uri="{FF2B5EF4-FFF2-40B4-BE49-F238E27FC236}">
                  <a16:creationId xmlns:a16="http://schemas.microsoft.com/office/drawing/2014/main" id="{5199ACA8-41AD-402B-945B-7062C6169A34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46" name="Object 5">
                <a:extLst>
                  <a:ext uri="{FF2B5EF4-FFF2-40B4-BE49-F238E27FC236}">
                    <a16:creationId xmlns:a16="http://schemas.microsoft.com/office/drawing/2014/main" id="{9E85E1D4-AF6E-4602-963F-3FDF39C15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B69732-A398-41B6-B16D-8D2F5C709EC5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family_size</a:t>
              </a:r>
              <a:endPara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가족 규모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A7D7A93-D584-44AD-83DE-C364A902A197}"/>
              </a:ext>
            </a:extLst>
          </p:cNvPr>
          <p:cNvGrpSpPr/>
          <p:nvPr/>
        </p:nvGrpSpPr>
        <p:grpSpPr>
          <a:xfrm>
            <a:off x="7391401" y="7505829"/>
            <a:ext cx="2895600" cy="1457236"/>
            <a:chOff x="990600" y="2400300"/>
            <a:chExt cx="2895600" cy="1457236"/>
          </a:xfrm>
        </p:grpSpPr>
        <p:grpSp>
          <p:nvGrpSpPr>
            <p:cNvPr id="48" name="그룹 1002">
              <a:extLst>
                <a:ext uri="{FF2B5EF4-FFF2-40B4-BE49-F238E27FC236}">
                  <a16:creationId xmlns:a16="http://schemas.microsoft.com/office/drawing/2014/main" id="{EF0477CE-014E-4332-A137-3D31D684A3CB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50" name="Object 5">
                <a:extLst>
                  <a:ext uri="{FF2B5EF4-FFF2-40B4-BE49-F238E27FC236}">
                    <a16:creationId xmlns:a16="http://schemas.microsoft.com/office/drawing/2014/main" id="{CF8B51F6-09FC-464B-BC97-864383B92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C437EC-41E1-42F6-BCBC-275A35F0A718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begin_moth</a:t>
              </a:r>
              <a:endPara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신용카드 발급 월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6CF1B41-D48E-4D1F-AA3B-E03895B0615B}"/>
              </a:ext>
            </a:extLst>
          </p:cNvPr>
          <p:cNvGrpSpPr/>
          <p:nvPr/>
        </p:nvGrpSpPr>
        <p:grpSpPr>
          <a:xfrm>
            <a:off x="4188279" y="2400300"/>
            <a:ext cx="2895600" cy="1457236"/>
            <a:chOff x="990600" y="2400300"/>
            <a:chExt cx="2895600" cy="1457236"/>
          </a:xfrm>
        </p:grpSpPr>
        <p:grpSp>
          <p:nvGrpSpPr>
            <p:cNvPr id="60" name="그룹 1002">
              <a:extLst>
                <a:ext uri="{FF2B5EF4-FFF2-40B4-BE49-F238E27FC236}">
                  <a16:creationId xmlns:a16="http://schemas.microsoft.com/office/drawing/2014/main" id="{0C208CD8-1006-4903-90A5-C12F110C3D98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62" name="Object 5">
                <a:extLst>
                  <a:ext uri="{FF2B5EF4-FFF2-40B4-BE49-F238E27FC236}">
                    <a16:creationId xmlns:a16="http://schemas.microsoft.com/office/drawing/2014/main" id="{2CAC51EF-0C33-4DEA-A902-15D644B42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793535-BA81-4301-BBAC-113DA03DD16C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gender</a:t>
              </a:r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성별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22B7114-6B10-4FF5-B66D-5263B4E49F89}"/>
              </a:ext>
            </a:extLst>
          </p:cNvPr>
          <p:cNvGrpSpPr/>
          <p:nvPr/>
        </p:nvGrpSpPr>
        <p:grpSpPr>
          <a:xfrm>
            <a:off x="7391401" y="2400300"/>
            <a:ext cx="2895600" cy="1457236"/>
            <a:chOff x="990600" y="2400300"/>
            <a:chExt cx="2895600" cy="1457236"/>
          </a:xfrm>
        </p:grpSpPr>
        <p:grpSp>
          <p:nvGrpSpPr>
            <p:cNvPr id="64" name="그룹 1002">
              <a:extLst>
                <a:ext uri="{FF2B5EF4-FFF2-40B4-BE49-F238E27FC236}">
                  <a16:creationId xmlns:a16="http://schemas.microsoft.com/office/drawing/2014/main" id="{7BA7DBB5-3C1E-417E-B6D4-9E3C86BB200D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66" name="Object 5">
                <a:extLst>
                  <a:ext uri="{FF2B5EF4-FFF2-40B4-BE49-F238E27FC236}">
                    <a16:creationId xmlns:a16="http://schemas.microsoft.com/office/drawing/2014/main" id="{26D163D4-9B4C-4B2B-BD5E-061CEF891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F9EC0E-E0E4-486E-8C48-4B7914307206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car</a:t>
              </a: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차량 소유 여부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5417D8-E8C4-4C2F-9A6B-B2208E328199}"/>
              </a:ext>
            </a:extLst>
          </p:cNvPr>
          <p:cNvGrpSpPr/>
          <p:nvPr/>
        </p:nvGrpSpPr>
        <p:grpSpPr>
          <a:xfrm>
            <a:off x="10646231" y="2400300"/>
            <a:ext cx="2895600" cy="1457236"/>
            <a:chOff x="1009651" y="2417548"/>
            <a:chExt cx="2895600" cy="1457236"/>
          </a:xfrm>
        </p:grpSpPr>
        <p:grpSp>
          <p:nvGrpSpPr>
            <p:cNvPr id="68" name="그룹 1002">
              <a:extLst>
                <a:ext uri="{FF2B5EF4-FFF2-40B4-BE49-F238E27FC236}">
                  <a16:creationId xmlns:a16="http://schemas.microsoft.com/office/drawing/2014/main" id="{29C55921-4BF7-4661-8606-DE8E6F6608A1}"/>
                </a:ext>
              </a:extLst>
            </p:cNvPr>
            <p:cNvGrpSpPr/>
            <p:nvPr/>
          </p:nvGrpSpPr>
          <p:grpSpPr>
            <a:xfrm>
              <a:off x="1009651" y="2417548"/>
              <a:ext cx="2895600" cy="1457236"/>
              <a:chOff x="1198865" y="2267744"/>
              <a:chExt cx="2895600" cy="1676399"/>
            </a:xfrm>
          </p:grpSpPr>
          <p:pic>
            <p:nvPicPr>
              <p:cNvPr id="70" name="Object 5">
                <a:extLst>
                  <a:ext uri="{FF2B5EF4-FFF2-40B4-BE49-F238E27FC236}">
                    <a16:creationId xmlns:a16="http://schemas.microsoft.com/office/drawing/2014/main" id="{07E0DC38-6BD8-4EB9-BFB0-D34852471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98865" y="2267744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DD4167-542D-4694-AC39-B9353D9C03C4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child_num</a:t>
              </a:r>
              <a:endPara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자녀수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B2F185-9DEB-449C-B9C9-51D9846649EC}"/>
              </a:ext>
            </a:extLst>
          </p:cNvPr>
          <p:cNvGrpSpPr/>
          <p:nvPr/>
        </p:nvGrpSpPr>
        <p:grpSpPr>
          <a:xfrm>
            <a:off x="13903783" y="2383052"/>
            <a:ext cx="2895600" cy="1457236"/>
            <a:chOff x="990600" y="2400300"/>
            <a:chExt cx="2895600" cy="1457236"/>
          </a:xfrm>
        </p:grpSpPr>
        <p:grpSp>
          <p:nvGrpSpPr>
            <p:cNvPr id="72" name="그룹 1002">
              <a:extLst>
                <a:ext uri="{FF2B5EF4-FFF2-40B4-BE49-F238E27FC236}">
                  <a16:creationId xmlns:a16="http://schemas.microsoft.com/office/drawing/2014/main" id="{C6ABCA50-6AEC-4BF4-9437-9AA2A1C29A14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74" name="Object 5">
                <a:extLst>
                  <a:ext uri="{FF2B5EF4-FFF2-40B4-BE49-F238E27FC236}">
                    <a16:creationId xmlns:a16="http://schemas.microsoft.com/office/drawing/2014/main" id="{A2ADE932-DDFF-47E7-8F23-491E3C0EC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B270414-B6AD-4961-B0FF-F5C2434A3037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income_total</a:t>
              </a:r>
              <a:endPara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연간 소득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3DAD030-384D-4D29-8165-0FA59DEA9D67}"/>
              </a:ext>
            </a:extLst>
          </p:cNvPr>
          <p:cNvGrpSpPr/>
          <p:nvPr/>
        </p:nvGrpSpPr>
        <p:grpSpPr>
          <a:xfrm>
            <a:off x="4188279" y="4197340"/>
            <a:ext cx="2895600" cy="1457236"/>
            <a:chOff x="990600" y="2400300"/>
            <a:chExt cx="2895600" cy="1457236"/>
          </a:xfrm>
        </p:grpSpPr>
        <p:grpSp>
          <p:nvGrpSpPr>
            <p:cNvPr id="76" name="그룹 1002">
              <a:extLst>
                <a:ext uri="{FF2B5EF4-FFF2-40B4-BE49-F238E27FC236}">
                  <a16:creationId xmlns:a16="http://schemas.microsoft.com/office/drawing/2014/main" id="{C71DC0AA-E1C6-484E-941D-3F110C42A1DC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78" name="Object 5">
                <a:extLst>
                  <a:ext uri="{FF2B5EF4-FFF2-40B4-BE49-F238E27FC236}">
                    <a16:creationId xmlns:a16="http://schemas.microsoft.com/office/drawing/2014/main" id="{A3BEB77B-B434-43FF-9A85-EB42C8ED6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71DF1E-CF2E-4951-BB0B-87FFCF6F1271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edu_type</a:t>
              </a:r>
              <a:endPara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교육 수준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8B25AF4-BE81-470D-9B04-083527FD9BFC}"/>
              </a:ext>
            </a:extLst>
          </p:cNvPr>
          <p:cNvGrpSpPr/>
          <p:nvPr/>
        </p:nvGrpSpPr>
        <p:grpSpPr>
          <a:xfrm>
            <a:off x="7391401" y="4197340"/>
            <a:ext cx="2895600" cy="1457236"/>
            <a:chOff x="990600" y="2400300"/>
            <a:chExt cx="2895600" cy="1457236"/>
          </a:xfrm>
        </p:grpSpPr>
        <p:grpSp>
          <p:nvGrpSpPr>
            <p:cNvPr id="80" name="그룹 1002">
              <a:extLst>
                <a:ext uri="{FF2B5EF4-FFF2-40B4-BE49-F238E27FC236}">
                  <a16:creationId xmlns:a16="http://schemas.microsoft.com/office/drawing/2014/main" id="{800B523A-37A9-433A-8641-4F1A807D37F9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82" name="Object 5">
                <a:extLst>
                  <a:ext uri="{FF2B5EF4-FFF2-40B4-BE49-F238E27FC236}">
                    <a16:creationId xmlns:a16="http://schemas.microsoft.com/office/drawing/2014/main" id="{889222C8-CC16-4AF6-94D0-11C89440D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BC1644-2B38-471C-A4C9-E643DAC1177A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family_type</a:t>
              </a:r>
              <a:endPara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결혼 여부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DE12F9A-588F-44A9-9363-328C606F54F8}"/>
              </a:ext>
            </a:extLst>
          </p:cNvPr>
          <p:cNvGrpSpPr/>
          <p:nvPr/>
        </p:nvGrpSpPr>
        <p:grpSpPr>
          <a:xfrm>
            <a:off x="10646231" y="4197340"/>
            <a:ext cx="2895600" cy="1457236"/>
            <a:chOff x="1009651" y="2417548"/>
            <a:chExt cx="2895600" cy="1457236"/>
          </a:xfrm>
        </p:grpSpPr>
        <p:grpSp>
          <p:nvGrpSpPr>
            <p:cNvPr id="84" name="그룹 1002">
              <a:extLst>
                <a:ext uri="{FF2B5EF4-FFF2-40B4-BE49-F238E27FC236}">
                  <a16:creationId xmlns:a16="http://schemas.microsoft.com/office/drawing/2014/main" id="{CE0DC430-5A6D-41F5-BF70-64D3734D38B6}"/>
                </a:ext>
              </a:extLst>
            </p:cNvPr>
            <p:cNvGrpSpPr/>
            <p:nvPr/>
          </p:nvGrpSpPr>
          <p:grpSpPr>
            <a:xfrm>
              <a:off x="1009651" y="2417548"/>
              <a:ext cx="2895600" cy="1457236"/>
              <a:chOff x="1198865" y="2267744"/>
              <a:chExt cx="2895600" cy="1676399"/>
            </a:xfrm>
          </p:grpSpPr>
          <p:pic>
            <p:nvPicPr>
              <p:cNvPr id="86" name="Object 5">
                <a:extLst>
                  <a:ext uri="{FF2B5EF4-FFF2-40B4-BE49-F238E27FC236}">
                    <a16:creationId xmlns:a16="http://schemas.microsoft.com/office/drawing/2014/main" id="{8794965D-C460-4694-A59A-7B66C1928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98865" y="2267744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FBD615-96BD-48A3-9367-11E159CBBFCA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house_type</a:t>
              </a:r>
              <a:endPara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생활 방식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122D5CC-4877-4C68-A577-490327DDC2C7}"/>
              </a:ext>
            </a:extLst>
          </p:cNvPr>
          <p:cNvGrpSpPr/>
          <p:nvPr/>
        </p:nvGrpSpPr>
        <p:grpSpPr>
          <a:xfrm>
            <a:off x="13903783" y="4180092"/>
            <a:ext cx="2895600" cy="1457236"/>
            <a:chOff x="990600" y="2400300"/>
            <a:chExt cx="2895600" cy="1457236"/>
          </a:xfrm>
        </p:grpSpPr>
        <p:grpSp>
          <p:nvGrpSpPr>
            <p:cNvPr id="88" name="그룹 1002">
              <a:extLst>
                <a:ext uri="{FF2B5EF4-FFF2-40B4-BE49-F238E27FC236}">
                  <a16:creationId xmlns:a16="http://schemas.microsoft.com/office/drawing/2014/main" id="{161F5ECB-734F-4E92-BDB1-C3507C8A37ED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90" name="Object 5">
                <a:extLst>
                  <a:ext uri="{FF2B5EF4-FFF2-40B4-BE49-F238E27FC236}">
                    <a16:creationId xmlns:a16="http://schemas.microsoft.com/office/drawing/2014/main" id="{15AF760D-163F-4D34-A296-46AEDDFF0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28AB8DF-AE62-4D76-B4FC-C5005120319F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DAYS_BIRTH</a:t>
              </a: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출생일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B9489CF-625B-4FEE-B045-4D141E93E284}"/>
              </a:ext>
            </a:extLst>
          </p:cNvPr>
          <p:cNvGrpSpPr/>
          <p:nvPr/>
        </p:nvGrpSpPr>
        <p:grpSpPr>
          <a:xfrm>
            <a:off x="4188279" y="5845054"/>
            <a:ext cx="2895600" cy="1457236"/>
            <a:chOff x="990600" y="2400300"/>
            <a:chExt cx="2895600" cy="1457236"/>
          </a:xfrm>
        </p:grpSpPr>
        <p:grpSp>
          <p:nvGrpSpPr>
            <p:cNvPr id="108" name="그룹 1002">
              <a:extLst>
                <a:ext uri="{FF2B5EF4-FFF2-40B4-BE49-F238E27FC236}">
                  <a16:creationId xmlns:a16="http://schemas.microsoft.com/office/drawing/2014/main" id="{5B07FAB6-7D9F-491D-A461-9D0D5811776C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110" name="Object 5">
                <a:extLst>
                  <a:ext uri="{FF2B5EF4-FFF2-40B4-BE49-F238E27FC236}">
                    <a16:creationId xmlns:a16="http://schemas.microsoft.com/office/drawing/2014/main" id="{9C127BD3-0DD4-4AA9-8975-A70FCC702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7F97FC6-B56C-4CC2-B962-347F0175C67B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FLAG_MOBIL</a:t>
              </a: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핸드폰 소유 여부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BE573D7-E4B4-4D63-A7FD-F2F28D397E9F}"/>
              </a:ext>
            </a:extLst>
          </p:cNvPr>
          <p:cNvGrpSpPr/>
          <p:nvPr/>
        </p:nvGrpSpPr>
        <p:grpSpPr>
          <a:xfrm>
            <a:off x="7391401" y="5845054"/>
            <a:ext cx="2895600" cy="1457236"/>
            <a:chOff x="990600" y="2400300"/>
            <a:chExt cx="2895600" cy="1457236"/>
          </a:xfrm>
        </p:grpSpPr>
        <p:grpSp>
          <p:nvGrpSpPr>
            <p:cNvPr id="112" name="그룹 1002">
              <a:extLst>
                <a:ext uri="{FF2B5EF4-FFF2-40B4-BE49-F238E27FC236}">
                  <a16:creationId xmlns:a16="http://schemas.microsoft.com/office/drawing/2014/main" id="{64148D41-45FF-49E3-ADC3-7EF122EC7077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114" name="Object 5">
                <a:extLst>
                  <a:ext uri="{FF2B5EF4-FFF2-40B4-BE49-F238E27FC236}">
                    <a16:creationId xmlns:a16="http://schemas.microsoft.com/office/drawing/2014/main" id="{CE26A8C2-0B23-4EFB-BDDB-E28D5FB63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F6980A-516F-4BED-981F-39B08164B480}"/>
                </a:ext>
              </a:extLst>
            </p:cNvPr>
            <p:cNvSpPr txBox="1"/>
            <p:nvPr/>
          </p:nvSpPr>
          <p:spPr>
            <a:xfrm>
              <a:off x="1004208" y="2638335"/>
              <a:ext cx="287927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work_phone</a:t>
              </a:r>
              <a:endPara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업무용전화 소유 여부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D6C2FFF-8BE5-4494-9137-7B61AFA42D84}"/>
              </a:ext>
            </a:extLst>
          </p:cNvPr>
          <p:cNvGrpSpPr/>
          <p:nvPr/>
        </p:nvGrpSpPr>
        <p:grpSpPr>
          <a:xfrm>
            <a:off x="10646231" y="5845054"/>
            <a:ext cx="2895600" cy="1457236"/>
            <a:chOff x="1009651" y="2417548"/>
            <a:chExt cx="2895600" cy="1457236"/>
          </a:xfrm>
        </p:grpSpPr>
        <p:grpSp>
          <p:nvGrpSpPr>
            <p:cNvPr id="116" name="그룹 1002">
              <a:extLst>
                <a:ext uri="{FF2B5EF4-FFF2-40B4-BE49-F238E27FC236}">
                  <a16:creationId xmlns:a16="http://schemas.microsoft.com/office/drawing/2014/main" id="{1CC55954-9D3E-4BD1-81A5-1B01C0768908}"/>
                </a:ext>
              </a:extLst>
            </p:cNvPr>
            <p:cNvGrpSpPr/>
            <p:nvPr/>
          </p:nvGrpSpPr>
          <p:grpSpPr>
            <a:xfrm>
              <a:off x="1009651" y="2417548"/>
              <a:ext cx="2895600" cy="1457236"/>
              <a:chOff x="1198865" y="2267744"/>
              <a:chExt cx="2895600" cy="1676399"/>
            </a:xfrm>
          </p:grpSpPr>
          <p:pic>
            <p:nvPicPr>
              <p:cNvPr id="118" name="Object 5">
                <a:extLst>
                  <a:ext uri="{FF2B5EF4-FFF2-40B4-BE49-F238E27FC236}">
                    <a16:creationId xmlns:a16="http://schemas.microsoft.com/office/drawing/2014/main" id="{82E9B314-02E4-4C78-8413-01E88CDD5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98865" y="2267744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7665287-BF67-4C7A-9012-583BAE51CC75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phone</a:t>
              </a: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전화 소유 여부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0C757F52-838C-4CB1-A9B2-34F105C7CF6A}"/>
              </a:ext>
            </a:extLst>
          </p:cNvPr>
          <p:cNvGrpSpPr/>
          <p:nvPr/>
        </p:nvGrpSpPr>
        <p:grpSpPr>
          <a:xfrm>
            <a:off x="13903783" y="5827806"/>
            <a:ext cx="2895600" cy="1457236"/>
            <a:chOff x="990600" y="2400300"/>
            <a:chExt cx="2895600" cy="1457236"/>
          </a:xfrm>
        </p:grpSpPr>
        <p:grpSp>
          <p:nvGrpSpPr>
            <p:cNvPr id="120" name="그룹 1002">
              <a:extLst>
                <a:ext uri="{FF2B5EF4-FFF2-40B4-BE49-F238E27FC236}">
                  <a16:creationId xmlns:a16="http://schemas.microsoft.com/office/drawing/2014/main" id="{0FEE9718-4920-430C-A8E5-BCEC16C1643D}"/>
                </a:ext>
              </a:extLst>
            </p:cNvPr>
            <p:cNvGrpSpPr/>
            <p:nvPr/>
          </p:nvGrpSpPr>
          <p:grpSpPr>
            <a:xfrm>
              <a:off x="990600" y="2400300"/>
              <a:ext cx="2895600" cy="1457236"/>
              <a:chOff x="1179814" y="2247902"/>
              <a:chExt cx="2895600" cy="1676399"/>
            </a:xfrm>
          </p:grpSpPr>
          <p:pic>
            <p:nvPicPr>
              <p:cNvPr id="122" name="Object 5">
                <a:extLst>
                  <a:ext uri="{FF2B5EF4-FFF2-40B4-BE49-F238E27FC236}">
                    <a16:creationId xmlns:a16="http://schemas.microsoft.com/office/drawing/2014/main" id="{D160A097-8823-484C-9931-625547AEE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9814" y="2247902"/>
                <a:ext cx="2895600" cy="1676399"/>
              </a:xfrm>
              <a:prstGeom prst="rect">
                <a:avLst/>
              </a:prstGeom>
            </p:spPr>
          </p:pic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39AD4D2-EC61-4FE6-8114-0BE3B9474DC9}"/>
                </a:ext>
              </a:extLst>
            </p:cNvPr>
            <p:cNvSpPr txBox="1"/>
            <p:nvPr/>
          </p:nvSpPr>
          <p:spPr>
            <a:xfrm>
              <a:off x="1273629" y="2638335"/>
              <a:ext cx="23241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email</a:t>
              </a:r>
            </a:p>
            <a:p>
              <a:pPr algn="ctr"/>
              <a:r>
                <a:rPr lang="en-US" altLang="ko-KR" sz="12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</a:p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이메일 소유 여부</a:t>
              </a:r>
              <a:endPara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123" name="그룹 1004">
            <a:extLst>
              <a:ext uri="{FF2B5EF4-FFF2-40B4-BE49-F238E27FC236}">
                <a16:creationId xmlns:a16="http://schemas.microsoft.com/office/drawing/2014/main" id="{EEE31DB4-E3C4-4AAC-9494-B733412795B9}"/>
              </a:ext>
            </a:extLst>
          </p:cNvPr>
          <p:cNvGrpSpPr/>
          <p:nvPr/>
        </p:nvGrpSpPr>
        <p:grpSpPr>
          <a:xfrm>
            <a:off x="10673484" y="7540139"/>
            <a:ext cx="2895600" cy="1457236"/>
            <a:chOff x="11784616" y="3555342"/>
            <a:chExt cx="5092685" cy="3642319"/>
          </a:xfrm>
        </p:grpSpPr>
        <p:pic>
          <p:nvPicPr>
            <p:cNvPr id="124" name="Object 11">
              <a:extLst>
                <a:ext uri="{FF2B5EF4-FFF2-40B4-BE49-F238E27FC236}">
                  <a16:creationId xmlns:a16="http://schemas.microsoft.com/office/drawing/2014/main" id="{F652A131-9112-402D-BA72-E5BE12BC6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84616" y="3555342"/>
              <a:ext cx="5092685" cy="3642319"/>
            </a:xfrm>
            <a:prstGeom prst="rect">
              <a:avLst/>
            </a:prstGeom>
          </p:spPr>
        </p:pic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0B8B36A-0E6C-45C0-8E8F-3A8FF0849881}"/>
              </a:ext>
            </a:extLst>
          </p:cNvPr>
          <p:cNvSpPr txBox="1"/>
          <p:nvPr/>
        </p:nvSpPr>
        <p:spPr>
          <a:xfrm>
            <a:off x="10910209" y="7751606"/>
            <a:ext cx="2324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 Light" panose="020B0300000101010101" pitchFamily="50" charset="-127"/>
              </a:rPr>
              <a:t>credit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 Light" panose="020B0300000101010101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icrosoft GothicNeo Light" panose="020B0300000101010101" pitchFamily="50" charset="-127"/>
              </a:rPr>
              <a:t>신용도</a:t>
            </a:r>
          </a:p>
        </p:txBody>
      </p:sp>
    </p:spTree>
    <p:extLst>
      <p:ext uri="{BB962C8B-B14F-4D97-AF65-F5344CB8AC3E}">
        <p14:creationId xmlns:p14="http://schemas.microsoft.com/office/powerpoint/2010/main" val="1636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88CCCC00-2BB7-4F8C-A24C-198F7DB04F1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68759037-F1D5-4326-ACC0-4DC74F0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4D34FA-0212-4E60-80B3-83E36FAC8101}"/>
              </a:ext>
            </a:extLst>
          </p:cNvPr>
          <p:cNvSpPr txBox="1"/>
          <p:nvPr/>
        </p:nvSpPr>
        <p:spPr>
          <a:xfrm>
            <a:off x="914400" y="2415593"/>
            <a:ext cx="77081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사용자의 신용카드 대금 연체 기준의 신용도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0: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신용도 매우 높음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 발급 가능 대상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1:</a:t>
            </a:r>
            <a:r>
              <a:rPr lang="ko-KR" altLang="en-US" sz="24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신용도 보통 </a:t>
            </a:r>
            <a:r>
              <a:rPr lang="en-US" altLang="ko-KR" sz="24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 </a:t>
            </a:r>
            <a:r>
              <a:rPr lang="ko-KR" altLang="en-US" sz="24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 발급 재검토 대상</a:t>
            </a:r>
            <a:endParaRPr lang="en-US" altLang="ko-KR" sz="2400" dirty="0">
              <a:solidFill>
                <a:prstClr val="black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2: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신용도 매우 낮음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-&gt;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 발급 불가 대상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83B89-2E7F-4853-BE3E-F59579615662}"/>
              </a:ext>
            </a:extLst>
          </p:cNvPr>
          <p:cNvSpPr txBox="1"/>
          <p:nvPr/>
        </p:nvSpPr>
        <p:spPr>
          <a:xfrm>
            <a:off x="533400" y="1692780"/>
            <a:ext cx="365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Target: credit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974DF-2EBB-4D35-B646-D78EDE9D74E2}"/>
              </a:ext>
            </a:extLst>
          </p:cNvPr>
          <p:cNvSpPr txBox="1"/>
          <p:nvPr/>
        </p:nvSpPr>
        <p:spPr>
          <a:xfrm>
            <a:off x="531844" y="6770654"/>
            <a:ext cx="92217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다중 라벨 분류 모델</a:t>
            </a:r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이므로</a:t>
            </a:r>
            <a:r>
              <a: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srgbClr val="21212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verage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=micro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F1 score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&lt;-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조화 평균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라벨 비율 고려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verage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=macro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 </a:t>
            </a:r>
            <a:r>
              <a:rPr lang="en-US" altLang="ko-KR" sz="2400" b="1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AUC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socre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&lt;-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모델의 분류 성능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라벨 비율 고려 </a:t>
            </a:r>
            <a:r>
              <a:rPr lang="ko-KR" altLang="en-US" sz="2400" dirty="0" err="1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ㅇ</a:t>
            </a:r>
            <a:r>
              <a:rPr lang="en-US" altLang="ko-KR" sz="24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사용하여 최종 모델 선정</a:t>
            </a:r>
            <a:endParaRPr lang="en-US" altLang="ko-KR" sz="2400" dirty="0">
              <a:solidFill>
                <a:srgbClr val="21212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9BD41-AE58-413F-BDA5-DD00F68FB550}"/>
              </a:ext>
            </a:extLst>
          </p:cNvPr>
          <p:cNvSpPr txBox="1"/>
          <p:nvPr/>
        </p:nvSpPr>
        <p:spPr>
          <a:xfrm>
            <a:off x="531845" y="4296779"/>
            <a:ext cx="259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600" dirty="0">
                <a:solidFill>
                  <a:prstClr val="black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Baseline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152A2-246E-4273-A7B3-AAFE5E7AB26F}"/>
              </a:ext>
            </a:extLst>
          </p:cNvPr>
          <p:cNvSpPr txBox="1"/>
          <p:nvPr/>
        </p:nvSpPr>
        <p:spPr>
          <a:xfrm>
            <a:off x="-304800" y="432427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en-US" altLang="ko-KR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Target 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F77F550-4278-4506-9D92-5425FEEDE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994" y="1041241"/>
            <a:ext cx="7708104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E66F6A-299B-4590-A4B7-206BF4EBA31E}"/>
              </a:ext>
            </a:extLst>
          </p:cNvPr>
          <p:cNvSpPr txBox="1"/>
          <p:nvPr/>
        </p:nvSpPr>
        <p:spPr>
          <a:xfrm>
            <a:off x="762000" y="4957500"/>
            <a:ext cx="9481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-Target</a:t>
            </a:r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비율은 </a:t>
            </a:r>
            <a:r>
              <a: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64:23:12 </a:t>
            </a:r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정도</a:t>
            </a:r>
            <a:r>
              <a: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 -&gt;</a:t>
            </a:r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불균형이라고 볼 수 있음</a:t>
            </a:r>
            <a:r>
              <a: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</a:t>
            </a:r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이중 제일 높은 비율인 </a:t>
            </a:r>
            <a:r>
              <a: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0.64</a:t>
            </a:r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를 </a:t>
            </a:r>
            <a:r>
              <a: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baseline</a:t>
            </a:r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으로 선정</a:t>
            </a:r>
            <a:r>
              <a: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83E37-B814-498F-B379-0A8C2ED3FC6A}"/>
              </a:ext>
            </a:extLst>
          </p:cNvPr>
          <p:cNvSpPr txBox="1"/>
          <p:nvPr/>
        </p:nvSpPr>
        <p:spPr>
          <a:xfrm>
            <a:off x="531844" y="5925267"/>
            <a:ext cx="4725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3600">
                <a:solidFill>
                  <a:prstClr val="black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  <a:cs typeface="Microsoft GothicNeo" panose="020B0500000101010101" pitchFamily="50" charset="-127"/>
              </a:rPr>
              <a:t>최종 모델 선정 기준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C44DE-AC05-4AC5-A3A9-F4CCB2FEA5FE}"/>
              </a:ext>
            </a:extLst>
          </p:cNvPr>
          <p:cNvSpPr txBox="1"/>
          <p:nvPr/>
        </p:nvSpPr>
        <p:spPr>
          <a:xfrm>
            <a:off x="12954000" y="1508114"/>
            <a:ext cx="9299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*</a:t>
            </a:r>
            <a:r>
              <a:rPr lang="ko-KR" altLang="en-US" sz="18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다중 레이블 분류 형태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76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88CCCC00-2BB7-4F8C-A24C-198F7DB04F1B}"/>
              </a:ext>
            </a:extLst>
          </p:cNvPr>
          <p:cNvGrpSpPr/>
          <p:nvPr/>
        </p:nvGrpSpPr>
        <p:grpSpPr>
          <a:xfrm>
            <a:off x="304800" y="1126498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68759037-F1D5-4326-ACC0-4DC74F0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44DA10E-0A88-4599-A406-ED8DB760769C}"/>
              </a:ext>
            </a:extLst>
          </p:cNvPr>
          <p:cNvSpPr txBox="1"/>
          <p:nvPr/>
        </p:nvSpPr>
        <p:spPr>
          <a:xfrm>
            <a:off x="2171700" y="8582680"/>
            <a:ext cx="13639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 err="1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child_num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데이터는 실질적으로는 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0,1,2,3,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밖에 없음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 algn="l"/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-&gt;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데이터가 중국에서 조사한 데이터인데 중국의 산아제한정책때문에 이러한 데이터 형태가 발생</a:t>
            </a:r>
            <a:endParaRPr lang="en-US" altLang="ko-KR" sz="2400" b="0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l"/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-&gt;2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보다 큰 데이터는 매우 적어 무의미하므로 </a:t>
            </a:r>
            <a:r>
              <a:rPr lang="en-US" altLang="ko-KR" sz="2400" i="0" dirty="0">
                <a:solidFill>
                  <a:srgbClr val="C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=&gt;2</a:t>
            </a:r>
            <a:r>
              <a:rPr lang="ko-KR" altLang="en-US" sz="2400" i="0" dirty="0">
                <a:solidFill>
                  <a:srgbClr val="C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보다 큰 경우 </a:t>
            </a:r>
            <a:r>
              <a:rPr lang="en-US" altLang="ko-KR" sz="2400" i="0" dirty="0">
                <a:solidFill>
                  <a:srgbClr val="C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2400" i="0" dirty="0">
                <a:solidFill>
                  <a:srgbClr val="C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로 수정</a:t>
            </a:r>
            <a:endParaRPr lang="en-US" altLang="ko-KR" sz="2400" i="0" dirty="0">
              <a:solidFill>
                <a:srgbClr val="C00000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180F0F-F897-439D-9DFA-A6989D44B9AD}"/>
              </a:ext>
            </a:extLst>
          </p:cNvPr>
          <p:cNvGrpSpPr/>
          <p:nvPr/>
        </p:nvGrpSpPr>
        <p:grpSpPr>
          <a:xfrm>
            <a:off x="1447800" y="1414946"/>
            <a:ext cx="15087600" cy="7035642"/>
            <a:chOff x="1447800" y="1414946"/>
            <a:chExt cx="15087600" cy="703564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91488B0-1F4D-4FF3-87EF-99F41A969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14947"/>
              <a:ext cx="15087600" cy="7035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F263E7-A3D2-40E1-9E57-37EC6BB792B6}"/>
                </a:ext>
              </a:extLst>
            </p:cNvPr>
            <p:cNvSpPr/>
            <p:nvPr/>
          </p:nvSpPr>
          <p:spPr>
            <a:xfrm>
              <a:off x="4267200" y="1414947"/>
              <a:ext cx="2209800" cy="299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377CA4-1543-40ED-B562-8D4CA22A24C8}"/>
                </a:ext>
              </a:extLst>
            </p:cNvPr>
            <p:cNvSpPr/>
            <p:nvPr/>
          </p:nvSpPr>
          <p:spPr>
            <a:xfrm>
              <a:off x="12192000" y="1414946"/>
              <a:ext cx="2209800" cy="299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ABB96EB-50C2-4137-8725-0690109B9071}"/>
              </a:ext>
            </a:extLst>
          </p:cNvPr>
          <p:cNvSpPr txBox="1"/>
          <p:nvPr/>
        </p:nvSpPr>
        <p:spPr>
          <a:xfrm>
            <a:off x="2633565" y="1108112"/>
            <a:ext cx="5634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자녀 수</a:t>
            </a:r>
            <a:r>
              <a:rPr lang="en-US" altLang="ko-KR" sz="28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en-US" altLang="ko-KR" sz="2800" b="0" i="0" dirty="0" err="1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child_num</a:t>
            </a:r>
            <a:r>
              <a:rPr lang="en-US" altLang="ko-KR" sz="28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r>
              <a:rPr lang="ko-KR" altLang="en-US" sz="28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별 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값</a:t>
            </a:r>
            <a:r>
              <a:rPr lang="en-US" altLang="ko-KR" sz="28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평균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D5551-B3F9-4027-9E8F-7D45B9F4B8CB}"/>
              </a:ext>
            </a:extLst>
          </p:cNvPr>
          <p:cNvSpPr txBox="1"/>
          <p:nvPr/>
        </p:nvSpPr>
        <p:spPr>
          <a:xfrm>
            <a:off x="10249322" y="1041502"/>
            <a:ext cx="6095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자녀 수</a:t>
            </a:r>
            <a:r>
              <a:rPr lang="en-US" altLang="ko-KR" sz="28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en-US" altLang="ko-KR" sz="2800" b="0" i="0" dirty="0" err="1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child_num</a:t>
            </a:r>
            <a:r>
              <a:rPr lang="en-US" altLang="ko-KR" sz="28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r>
              <a:rPr lang="ko-KR" altLang="en-US" sz="28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별 신용등급 라벨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수</a:t>
            </a:r>
            <a:r>
              <a:rPr lang="en-US" altLang="ko-KR" sz="28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FDFC1-84AB-421A-8672-CBD844165634}"/>
              </a:ext>
            </a:extLst>
          </p:cNvPr>
          <p:cNvSpPr txBox="1"/>
          <p:nvPr/>
        </p:nvSpPr>
        <p:spPr>
          <a:xfrm>
            <a:off x="-304800" y="432427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탐색 및 </a:t>
            </a:r>
            <a:r>
              <a:rPr lang="ko-KR" altLang="en-US" sz="3600" b="1" dirty="0" err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전처리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43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88CCCC00-2BB7-4F8C-A24C-198F7DB04F1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68759037-F1D5-4326-ACC0-4DC74F0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ABB96EB-50C2-4137-8725-0690109B9071}"/>
              </a:ext>
            </a:extLst>
          </p:cNvPr>
          <p:cNvSpPr txBox="1"/>
          <p:nvPr/>
        </p:nvSpPr>
        <p:spPr>
          <a:xfrm>
            <a:off x="6781800" y="1042557"/>
            <a:ext cx="677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신용등급 별 가족규모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en-US" altLang="ko-KR" sz="2800" dirty="0" err="1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family_size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분포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DA10E-0A88-4599-A406-ED8DB760769C}"/>
              </a:ext>
            </a:extLst>
          </p:cNvPr>
          <p:cNvSpPr txBox="1"/>
          <p:nvPr/>
        </p:nvSpPr>
        <p:spPr>
          <a:xfrm>
            <a:off x="2133600" y="8592127"/>
            <a:ext cx="1363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dirty="0" err="1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Family_size</a:t>
            </a:r>
            <a:r>
              <a: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데이터는 실질적으로는 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0,1,2,3,4.5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밖에 없음</a:t>
            </a:r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 </a:t>
            </a:r>
          </a:p>
          <a:p>
            <a:pPr algn="l"/>
            <a:r>
              <a:rPr lang="en-US" altLang="ko-KR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-&gt;5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보다 큰 데이터는 매우 적어 무의미 </a:t>
            </a:r>
            <a:r>
              <a:rPr lang="en-US" altLang="ko-KR" sz="2400" i="0" dirty="0">
                <a:solidFill>
                  <a:srgbClr val="C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=&gt;5</a:t>
            </a:r>
            <a:r>
              <a:rPr lang="ko-KR" altLang="en-US" sz="2400" i="0" dirty="0">
                <a:solidFill>
                  <a:srgbClr val="C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보다 큰 경우 </a:t>
            </a:r>
            <a:r>
              <a:rPr lang="en-US" altLang="ko-KR" sz="24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5</a:t>
            </a:r>
            <a:r>
              <a:rPr lang="ko-KR" altLang="en-US" sz="2400" i="0" dirty="0">
                <a:solidFill>
                  <a:srgbClr val="C0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로 수정</a:t>
            </a:r>
            <a:endParaRPr lang="en-US" altLang="ko-KR" sz="2400" i="0" dirty="0">
              <a:solidFill>
                <a:srgbClr val="C00000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DC63BB0-FF3D-4664-B3A2-9A81C87F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1838661"/>
            <a:ext cx="16354425" cy="67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29BB7-29AB-416F-B09E-F22CC2A52B11}"/>
              </a:ext>
            </a:extLst>
          </p:cNvPr>
          <p:cNvSpPr txBox="1"/>
          <p:nvPr/>
        </p:nvSpPr>
        <p:spPr>
          <a:xfrm>
            <a:off x="-304800" y="432427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탐색 및 </a:t>
            </a:r>
            <a:r>
              <a:rPr lang="ko-KR" altLang="en-US" sz="3600" b="1" dirty="0" err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전처리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29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88CCCC00-2BB7-4F8C-A24C-198F7DB04F1B}"/>
              </a:ext>
            </a:extLst>
          </p:cNvPr>
          <p:cNvGrpSpPr/>
          <p:nvPr/>
        </p:nvGrpSpPr>
        <p:grpSpPr>
          <a:xfrm>
            <a:off x="304800" y="1126498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68759037-F1D5-4326-ACC0-4DC74F0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44DA10E-0A88-4599-A406-ED8DB760769C}"/>
              </a:ext>
            </a:extLst>
          </p:cNvPr>
          <p:cNvSpPr txBox="1"/>
          <p:nvPr/>
        </p:nvSpPr>
        <p:spPr>
          <a:xfrm>
            <a:off x="2586135" y="8956030"/>
            <a:ext cx="1363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수집된 데이터 중 핸드폰을 소유하지 않은 사람의 데이터는 없</a:t>
            </a:r>
            <a:r>
              <a:rPr lang="ko-KR" altLang="en-US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음</a:t>
            </a:r>
            <a:r>
              <a:rPr lang="en-US" altLang="ko-KR" sz="24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  <a:endParaRPr lang="en-US" altLang="ko-KR" sz="2400" b="0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2400" b="0" i="0" dirty="0">
                <a:solidFill>
                  <a:srgbClr val="FF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=&gt;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후에 삭제하고 진행</a:t>
            </a:r>
            <a:endParaRPr lang="en-US" altLang="ko-KR" sz="2400" b="0" i="0" dirty="0">
              <a:solidFill>
                <a:srgbClr val="FF0000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D5551-B3F9-4027-9E8F-7D45B9F4B8CB}"/>
              </a:ext>
            </a:extLst>
          </p:cNvPr>
          <p:cNvSpPr txBox="1"/>
          <p:nvPr/>
        </p:nvSpPr>
        <p:spPr>
          <a:xfrm>
            <a:off x="6705600" y="1126498"/>
            <a:ext cx="655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핸드폰 소유 여부</a:t>
            </a:r>
            <a:r>
              <a:rPr lang="ko-KR" altLang="en-US" sz="2800" i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28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별 신용등급 데이터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수</a:t>
            </a:r>
            <a:r>
              <a:rPr lang="en-US" altLang="ko-KR" sz="2800" i="0" dirty="0">
                <a:solidFill>
                  <a:srgbClr val="21212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E92696-856E-4B50-B432-A9C01ED2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35" y="1866900"/>
            <a:ext cx="14706600" cy="68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BA765D-1CF3-4E86-A9F3-3E58A6380FE6}"/>
              </a:ext>
            </a:extLst>
          </p:cNvPr>
          <p:cNvSpPr txBox="1"/>
          <p:nvPr/>
        </p:nvSpPr>
        <p:spPr>
          <a:xfrm>
            <a:off x="-304800" y="432427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탐색 및 </a:t>
            </a:r>
            <a:r>
              <a:rPr lang="ko-KR" altLang="en-US" sz="3600" b="1" dirty="0" err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전처리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82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>
            <a:extLst>
              <a:ext uri="{FF2B5EF4-FFF2-40B4-BE49-F238E27FC236}">
                <a16:creationId xmlns:a16="http://schemas.microsoft.com/office/drawing/2014/main" id="{88CCCC00-2BB7-4F8C-A24C-198F7DB04F1B}"/>
              </a:ext>
            </a:extLst>
          </p:cNvPr>
          <p:cNvGrpSpPr/>
          <p:nvPr/>
        </p:nvGrpSpPr>
        <p:grpSpPr>
          <a:xfrm>
            <a:off x="304800" y="1181100"/>
            <a:ext cx="1643809" cy="131505"/>
            <a:chOff x="1215526" y="3672197"/>
            <a:chExt cx="1643809" cy="13150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68759037-F1D5-4326-ACC0-4DC74F0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26" y="3672197"/>
              <a:ext cx="1643809" cy="13150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1152A2-246E-4273-A7B3-AAFE5E7AB26F}"/>
              </a:ext>
            </a:extLst>
          </p:cNvPr>
          <p:cNvSpPr txBox="1"/>
          <p:nvPr/>
        </p:nvSpPr>
        <p:spPr>
          <a:xfrm>
            <a:off x="-304800" y="432427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3600" b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탐색 및 </a:t>
            </a:r>
            <a:r>
              <a:rPr lang="ko-KR" altLang="en-US" sz="3600" b="1" dirty="0" err="1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전처리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B96EB-50C2-4137-8725-0690109B9071}"/>
              </a:ext>
            </a:extLst>
          </p:cNvPr>
          <p:cNvSpPr txBox="1"/>
          <p:nvPr/>
        </p:nvSpPr>
        <p:spPr>
          <a:xfrm>
            <a:off x="5715000" y="985242"/>
            <a:ext cx="1082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신용등급 별 신용카드 발급 월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en-US" altLang="ko-KR" sz="2800" dirty="0" err="1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begin_moth</a:t>
            </a:r>
            <a:r>
              <a:rPr lang="en-US" altLang="ko-KR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r>
              <a:rPr lang="ko-KR" altLang="en-US" sz="2800" dirty="0">
                <a:solidFill>
                  <a:srgbClr val="21212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분포</a:t>
            </a:r>
            <a:endParaRPr lang="ko-KR" altLang="en-US" i="0" dirty="0">
              <a:solidFill>
                <a:srgbClr val="212121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DA10E-0A88-4599-A406-ED8DB760769C}"/>
              </a:ext>
            </a:extLst>
          </p:cNvPr>
          <p:cNvSpPr txBox="1"/>
          <p:nvPr/>
        </p:nvSpPr>
        <p:spPr>
          <a:xfrm>
            <a:off x="2324100" y="7999912"/>
            <a:ext cx="1363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기존 </a:t>
            </a:r>
            <a:r>
              <a:rPr lang="en-US" altLang="ko-KR" sz="2000" dirty="0" err="1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begin_month</a:t>
            </a:r>
            <a:r>
              <a:rPr lang="en-US" altLang="ko-KR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r>
              <a:rPr lang="en-US" altLang="ko-KR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데이터 수집 당시를 </a:t>
            </a:r>
            <a:r>
              <a:rPr lang="en-US" altLang="ko-KR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으로 잡고 역으로 월을 세서 신용카드를 발급 받은 지 얼마나 되었는지</a:t>
            </a:r>
            <a:r>
              <a:rPr lang="en-US" altLang="ko-KR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즉</a:t>
            </a:r>
            <a:r>
              <a:rPr lang="en-US" altLang="ko-KR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-1</a:t>
            </a:r>
            <a:r>
              <a:rPr lang="ko-KR" altLang="en-US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은 데이터 수집일 한 달 전에 신용카드를 발급함을 의미</a:t>
            </a:r>
            <a:r>
              <a:rPr lang="en-US" altLang="ko-KR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-&gt;’-1’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을 곱해 양수로 표현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=&gt;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현재를 기준으로 신용카드를 발급 받은 지 몇 달이나 </a:t>
            </a:r>
            <a:r>
              <a:rPr lang="ko-KR" altLang="en-US" sz="2000" dirty="0">
                <a:solidFill>
                  <a:prstClr val="black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지났는지를 알려주는 데이터</a:t>
            </a:r>
            <a:endParaRPr lang="en-US" altLang="ko-KR" sz="2000" dirty="0">
              <a:solidFill>
                <a:prstClr val="black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=&gt;</a:t>
            </a:r>
            <a:r>
              <a:rPr lang="en-US" altLang="ko-KR" sz="2000" dirty="0" err="1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begin_month</a:t>
            </a:r>
            <a:r>
              <a:rPr lang="en-US" altLang="ko-KR" sz="2000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=0</a:t>
            </a:r>
            <a:r>
              <a:rPr lang="ko-KR" altLang="en-US" sz="2000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 </a:t>
            </a:r>
            <a:r>
              <a:rPr lang="ko-KR" altLang="en-US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케이스가 </a:t>
            </a:r>
            <a:r>
              <a:rPr lang="en-US" altLang="ko-KR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credit=0,1</a:t>
            </a:r>
            <a:r>
              <a:rPr lang="ko-KR" altLang="en-US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다수 분포 되어있음을 확인 가능</a:t>
            </a:r>
            <a:r>
              <a:rPr lang="en-US" altLang="ko-KR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</a:t>
            </a:r>
            <a:r>
              <a:rPr lang="ko-KR" altLang="en-US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즉</a:t>
            </a:r>
            <a:r>
              <a:rPr lang="en-US" altLang="ko-KR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</a:t>
            </a:r>
            <a:r>
              <a:rPr lang="ko-KR" altLang="en-US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신용카드를 최근에 </a:t>
            </a:r>
            <a:r>
              <a:rPr lang="ko-KR" altLang="en-US" sz="2000" dirty="0" err="1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받급받았을수록</a:t>
            </a:r>
            <a:r>
              <a:rPr lang="ko-KR" altLang="en-US" sz="2000" dirty="0">
                <a:solidFill>
                  <a:srgbClr val="C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신용등급이 높다고 추측 가능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6670FC-5A72-4EA2-B9A9-44FB09AB1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44" y="1612315"/>
            <a:ext cx="15811500" cy="63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7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1118</Words>
  <Application>Microsoft Office PowerPoint</Application>
  <PresentationFormat>사용자 지정</PresentationFormat>
  <Paragraphs>242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Malgun Gothic Semilight</vt:lpstr>
      <vt:lpstr>Microsoft GothicNeo</vt:lpstr>
      <vt:lpstr>Microsoft GothicNeo Light</vt:lpstr>
      <vt:lpstr>나눔고딕</vt:lpstr>
      <vt:lpstr>타이포_도담체 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지혜</cp:lastModifiedBy>
  <cp:revision>92</cp:revision>
  <dcterms:created xsi:type="dcterms:W3CDTF">2021-04-25T20:43:48Z</dcterms:created>
  <dcterms:modified xsi:type="dcterms:W3CDTF">2021-04-28T13:10:31Z</dcterms:modified>
</cp:coreProperties>
</file>