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3" roundtripDataSignature="AMtx7mg8TBlUS2X7V+gf2LxXkoGxf38N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FDA8B5-1588-4541-A584-E8B553EF8382}">
  <a:tblStyle styleId="{76FDA8B5-1588-4541-A584-E8B553EF83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customschemas.google.com/relationships/presentationmetadata" Target="meta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0" name="Google Shape;48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8" name="Google Shape;49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0" name="Google Shape;54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6" name="Google Shape;55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2" name="Google Shape;57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9" name="Google Shape;60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0" name="Google Shape;62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1" name="Google Shape;63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0" name="Google Shape;65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1" name="Google Shape;68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1" name="Google Shape;701;p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5" name="Google Shape;715;p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1" name="Google Shape;73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7" name="Google Shape;74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6" name="Google Shape;76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2" name="Google Shape;792;p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8" name="Google Shape;81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8" name="Google Shape;838;p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4" name="Google Shape;854;p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9b4571c479_7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1" name="Google Shape;871;g9b4571c479_7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9c7bd2917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6" name="Google Shape;886;g9c7bd2917d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6" name="Google Shape;76;p6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5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5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5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0" name="Google Shape;20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2" name="Google Shape;22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munhwa.com/news/view.html?no=2020072001072239343001" TargetMode="External"/><Relationship Id="rId4" Type="http://schemas.openxmlformats.org/officeDocument/2006/relationships/image" Target="../media/image54.png"/><Relationship Id="rId5" Type="http://schemas.openxmlformats.org/officeDocument/2006/relationships/hyperlink" Target="http://biz.newdaily.co.kr/site/data/html/2020/05/11/2020051100126.html" TargetMode="External"/><Relationship Id="rId6" Type="http://schemas.openxmlformats.org/officeDocument/2006/relationships/image" Target="../media/image5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4748225"/>
            <a:ext cx="12617400" cy="723000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rot="-5400000">
            <a:off x="2883750" y="1770150"/>
            <a:ext cx="1234200" cy="99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D1B24"/>
          </a:solidFill>
          <a:ln>
            <a:noFill/>
          </a:ln>
          <a:effectLst>
            <a:outerShdw blurRad="203200" rotWithShape="0" algn="tl" dir="27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PT START</a:t>
            </a:r>
            <a:endParaRPr b="1" i="0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 rot="5400000">
            <a:off x="5873750" y="-229925"/>
            <a:ext cx="1234200" cy="4990200"/>
          </a:xfrm>
          <a:prstGeom prst="round2SameRect">
            <a:avLst>
              <a:gd fmla="val 10283" name="adj1"/>
              <a:gd fmla="val 0" name="adj2"/>
            </a:avLst>
          </a:prstGeom>
          <a:solidFill>
            <a:schemeClr val="lt1"/>
          </a:solidFill>
          <a:ln>
            <a:noFill/>
          </a:ln>
          <a:effectLst>
            <a:outerShdw blurRad="203200" rotWithShape="0" algn="tl" dir="2700000" dist="889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934850" y="3477725"/>
            <a:ext cx="79032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1" lang="ko-KR" sz="5200" u="none" cap="none" strike="noStrike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NS Shop+ 판매실적 예측</a:t>
            </a:r>
            <a:endParaRPr b="1" i="1" sz="5200" u="none" cap="none" strike="noStrike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4473465" y="1907630"/>
            <a:ext cx="4034761" cy="723154"/>
            <a:chOff x="4461861" y="2919251"/>
            <a:chExt cx="5543015" cy="936000"/>
          </a:xfrm>
        </p:grpSpPr>
        <p:cxnSp>
          <p:nvCxnSpPr>
            <p:cNvPr id="101" name="Google Shape;101;p1"/>
            <p:cNvCxnSpPr/>
            <p:nvPr/>
          </p:nvCxnSpPr>
          <p:spPr>
            <a:xfrm>
              <a:off x="4461861" y="2919251"/>
              <a:ext cx="0" cy="9360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"/>
            <p:cNvCxnSpPr/>
            <p:nvPr/>
          </p:nvCxnSpPr>
          <p:spPr>
            <a:xfrm>
              <a:off x="4581967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4702073" y="2919251"/>
              <a:ext cx="0" cy="936000"/>
            </a:xfrm>
            <a:prstGeom prst="straightConnector1">
              <a:avLst/>
            </a:prstGeom>
            <a:noFill/>
            <a:ln cap="flat" cmpd="sng" w="1587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4784079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4904185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4963966" y="2919251"/>
              <a:ext cx="0" cy="936000"/>
            </a:xfrm>
            <a:prstGeom prst="straightConnector1">
              <a:avLst/>
            </a:prstGeom>
            <a:noFill/>
            <a:ln cap="flat" cmpd="sng" w="190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5112647" y="2919251"/>
              <a:ext cx="0" cy="936000"/>
            </a:xfrm>
            <a:prstGeom prst="straightConnector1">
              <a:avLst/>
            </a:prstGeom>
            <a:noFill/>
            <a:ln cap="flat" cmpd="sng" w="6667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5210528" y="2919251"/>
              <a:ext cx="0" cy="936000"/>
            </a:xfrm>
            <a:prstGeom prst="straightConnector1">
              <a:avLst/>
            </a:prstGeom>
            <a:noFill/>
            <a:ln cap="flat" cmpd="sng" w="190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"/>
            <p:cNvCxnSpPr/>
            <p:nvPr/>
          </p:nvCxnSpPr>
          <p:spPr>
            <a:xfrm>
              <a:off x="5244909" y="2919251"/>
              <a:ext cx="0" cy="9360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5393590" y="2919251"/>
              <a:ext cx="0" cy="936000"/>
            </a:xfrm>
            <a:prstGeom prst="straightConnector1">
              <a:avLst/>
            </a:prstGeom>
            <a:noFill/>
            <a:ln cap="flat" cmpd="sng" w="698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"/>
            <p:cNvCxnSpPr/>
            <p:nvPr/>
          </p:nvCxnSpPr>
          <p:spPr>
            <a:xfrm>
              <a:off x="5478771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"/>
            <p:cNvCxnSpPr/>
            <p:nvPr/>
          </p:nvCxnSpPr>
          <p:spPr>
            <a:xfrm>
              <a:off x="5627452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"/>
            <p:cNvCxnSpPr/>
            <p:nvPr/>
          </p:nvCxnSpPr>
          <p:spPr>
            <a:xfrm>
              <a:off x="5699933" y="2919251"/>
              <a:ext cx="0" cy="9360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5797814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"/>
            <p:cNvCxnSpPr/>
            <p:nvPr/>
          </p:nvCxnSpPr>
          <p:spPr>
            <a:xfrm>
              <a:off x="5870295" y="2919251"/>
              <a:ext cx="0" cy="936000"/>
            </a:xfrm>
            <a:prstGeom prst="straightConnector1">
              <a:avLst/>
            </a:prstGeom>
            <a:noFill/>
            <a:ln cap="flat" cmpd="sng" w="6667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6018976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"/>
            <p:cNvCxnSpPr/>
            <p:nvPr/>
          </p:nvCxnSpPr>
          <p:spPr>
            <a:xfrm>
              <a:off x="6167657" y="2919251"/>
              <a:ext cx="0" cy="936000"/>
            </a:xfrm>
            <a:prstGeom prst="straightConnector1">
              <a:avLst/>
            </a:prstGeom>
            <a:noFill/>
            <a:ln cap="flat" cmpd="sng" w="1905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6214738" y="2919251"/>
              <a:ext cx="0" cy="9360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6325319" y="2919251"/>
              <a:ext cx="0" cy="936000"/>
            </a:xfrm>
            <a:prstGeom prst="straightConnector1">
              <a:avLst/>
            </a:prstGeom>
            <a:noFill/>
            <a:ln cap="flat" cmpd="sng" w="476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"/>
            <p:cNvCxnSpPr/>
            <p:nvPr/>
          </p:nvCxnSpPr>
          <p:spPr>
            <a:xfrm>
              <a:off x="6474000" y="2919251"/>
              <a:ext cx="0" cy="936000"/>
            </a:xfrm>
            <a:prstGeom prst="straightConnector1">
              <a:avLst/>
            </a:prstGeom>
            <a:noFill/>
            <a:ln cap="flat" cmpd="sng" w="476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"/>
            <p:cNvCxnSpPr/>
            <p:nvPr/>
          </p:nvCxnSpPr>
          <p:spPr>
            <a:xfrm>
              <a:off x="6622681" y="2919251"/>
              <a:ext cx="0" cy="936000"/>
            </a:xfrm>
            <a:prstGeom prst="straightConnector1">
              <a:avLst/>
            </a:prstGeom>
            <a:noFill/>
            <a:ln cap="flat" cmpd="sng" w="4127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"/>
            <p:cNvCxnSpPr/>
            <p:nvPr/>
          </p:nvCxnSpPr>
          <p:spPr>
            <a:xfrm>
              <a:off x="6682462" y="2919251"/>
              <a:ext cx="0" cy="936000"/>
            </a:xfrm>
            <a:prstGeom prst="straightConnector1">
              <a:avLst/>
            </a:prstGeom>
            <a:noFill/>
            <a:ln cap="flat" cmpd="sng" w="4127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6780343" y="2919251"/>
              <a:ext cx="0" cy="936000"/>
            </a:xfrm>
            <a:prstGeom prst="straightConnector1">
              <a:avLst/>
            </a:prstGeom>
            <a:noFill/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6988805" y="2919251"/>
              <a:ext cx="0" cy="936000"/>
            </a:xfrm>
            <a:prstGeom prst="straightConnector1">
              <a:avLst/>
            </a:prstGeom>
            <a:noFill/>
            <a:ln cap="flat" cmpd="sng" w="730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7184567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7269748" y="2919251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7567110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7639591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"/>
            <p:cNvCxnSpPr/>
            <p:nvPr/>
          </p:nvCxnSpPr>
          <p:spPr>
            <a:xfrm>
              <a:off x="7724772" y="2919251"/>
              <a:ext cx="0" cy="9360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7784553" y="2919251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"/>
            <p:cNvCxnSpPr/>
            <p:nvPr/>
          </p:nvCxnSpPr>
          <p:spPr>
            <a:xfrm>
              <a:off x="7933234" y="2919251"/>
              <a:ext cx="0" cy="936000"/>
            </a:xfrm>
            <a:prstGeom prst="straightConnector1">
              <a:avLst/>
            </a:prstGeom>
            <a:noFill/>
            <a:ln cap="flat" cmpd="sng" w="730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8081915" y="2919251"/>
              <a:ext cx="0" cy="936000"/>
            </a:xfrm>
            <a:prstGeom prst="straightConnector1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8230596" y="2919251"/>
              <a:ext cx="0" cy="936000"/>
            </a:xfrm>
            <a:prstGeom prst="straightConnector1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>
              <a:off x="8315776" y="2919251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7418429" y="2919251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6840124" y="2919251"/>
              <a:ext cx="0" cy="9360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7137486" y="2919251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8418643" y="2919251"/>
              <a:ext cx="0" cy="936000"/>
            </a:xfrm>
            <a:prstGeom prst="straightConnector1">
              <a:avLst/>
            </a:prstGeom>
            <a:noFill/>
            <a:ln cap="flat" cmpd="sng" w="222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8627105" y="2919251"/>
              <a:ext cx="0" cy="936000"/>
            </a:xfrm>
            <a:prstGeom prst="straightConnector1">
              <a:avLst/>
            </a:prstGeom>
            <a:noFill/>
            <a:ln cap="flat" cmpd="sng" w="730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>
              <a:off x="8886367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9035048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>
              <a:off x="9256210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9328691" y="2919251"/>
              <a:ext cx="0" cy="936000"/>
            </a:xfrm>
            <a:prstGeom prst="straightConnector1">
              <a:avLst/>
            </a:prstGeom>
            <a:noFill/>
            <a:ln cap="flat" cmpd="sng" w="349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>
              <a:off x="9413872" y="2919251"/>
              <a:ext cx="0" cy="9360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9473653" y="2919251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9622334" y="2919251"/>
              <a:ext cx="0" cy="936000"/>
            </a:xfrm>
            <a:prstGeom prst="straightConnector1">
              <a:avLst/>
            </a:prstGeom>
            <a:noFill/>
            <a:ln cap="flat" cmpd="sng" w="730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9771015" y="2919251"/>
              <a:ext cx="0" cy="936000"/>
            </a:xfrm>
            <a:prstGeom prst="straightConnector1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"/>
            <p:cNvCxnSpPr/>
            <p:nvPr/>
          </p:nvCxnSpPr>
          <p:spPr>
            <a:xfrm>
              <a:off x="9919696" y="2919251"/>
              <a:ext cx="0" cy="936000"/>
            </a:xfrm>
            <a:prstGeom prst="straightConnector1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"/>
            <p:cNvCxnSpPr/>
            <p:nvPr/>
          </p:nvCxnSpPr>
          <p:spPr>
            <a:xfrm>
              <a:off x="10004876" y="2919251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"/>
            <p:cNvCxnSpPr/>
            <p:nvPr/>
          </p:nvCxnSpPr>
          <p:spPr>
            <a:xfrm>
              <a:off x="9183729" y="2919251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1"/>
            <p:cNvCxnSpPr/>
            <p:nvPr/>
          </p:nvCxnSpPr>
          <p:spPr>
            <a:xfrm>
              <a:off x="8478424" y="2919251"/>
              <a:ext cx="0" cy="936000"/>
            </a:xfrm>
            <a:prstGeom prst="straightConnector1">
              <a:avLst/>
            </a:prstGeom>
            <a:noFill/>
            <a:ln cap="flat" cmpd="sng" w="9525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"/>
            <p:cNvCxnSpPr/>
            <p:nvPr/>
          </p:nvCxnSpPr>
          <p:spPr>
            <a:xfrm>
              <a:off x="8775786" y="2919251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3" name="Google Shape;153;p1"/>
          <p:cNvGrpSpPr/>
          <p:nvPr/>
        </p:nvGrpSpPr>
        <p:grpSpPr>
          <a:xfrm>
            <a:off x="4115862" y="2264667"/>
            <a:ext cx="5175165" cy="264072"/>
            <a:chOff x="4133935" y="3124200"/>
            <a:chExt cx="5175165" cy="264072"/>
          </a:xfrm>
        </p:grpSpPr>
        <p:sp>
          <p:nvSpPr>
            <p:cNvPr id="154" name="Google Shape;154;p1"/>
            <p:cNvSpPr/>
            <p:nvPr/>
          </p:nvSpPr>
          <p:spPr>
            <a:xfrm>
              <a:off x="4133935" y="3124200"/>
              <a:ext cx="5175165" cy="264072"/>
            </a:xfrm>
            <a:prstGeom prst="ellipse">
              <a:avLst/>
            </a:prstGeom>
            <a:gradFill>
              <a:gsLst>
                <a:gs pos="0">
                  <a:srgbClr val="ED1B24">
                    <a:alpha val="51372"/>
                  </a:srgbClr>
                </a:gs>
                <a:gs pos="100000">
                  <a:srgbClr val="ED1B24">
                    <a:alpha val="22352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5" name="Google Shape;155;p1"/>
            <p:cNvCxnSpPr/>
            <p:nvPr/>
          </p:nvCxnSpPr>
          <p:spPr>
            <a:xfrm>
              <a:off x="4489535" y="3249886"/>
              <a:ext cx="4356000" cy="0"/>
            </a:xfrm>
            <a:prstGeom prst="straightConnector1">
              <a:avLst/>
            </a:prstGeom>
            <a:noFill/>
            <a:ln cap="flat" cmpd="sng" w="9525">
              <a:solidFill>
                <a:srgbClr val="ED1B2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6" name="Google Shape;156;p1"/>
          <p:cNvSpPr/>
          <p:nvPr/>
        </p:nvSpPr>
        <p:spPr>
          <a:xfrm>
            <a:off x="4115850" y="2344500"/>
            <a:ext cx="6216777" cy="820198"/>
          </a:xfrm>
          <a:custGeom>
            <a:rect b="b" l="l" r="r" t="t"/>
            <a:pathLst>
              <a:path extrusionOk="0" h="1003300" w="5638800">
                <a:moveTo>
                  <a:pt x="4597400" y="1003300"/>
                </a:moveTo>
                <a:lnTo>
                  <a:pt x="0" y="0"/>
                </a:lnTo>
                <a:lnTo>
                  <a:pt x="4711700" y="22860"/>
                </a:lnTo>
                <a:lnTo>
                  <a:pt x="5638800" y="787400"/>
                </a:lnTo>
                <a:lnTo>
                  <a:pt x="4597400" y="1003300"/>
                </a:lnTo>
                <a:close/>
              </a:path>
            </a:pathLst>
          </a:custGeom>
          <a:gradFill>
            <a:gsLst>
              <a:gs pos="0">
                <a:srgbClr val="ED1B24">
                  <a:alpha val="0"/>
                </a:srgbClr>
              </a:gs>
              <a:gs pos="25000">
                <a:srgbClr val="ED1B24">
                  <a:alpha val="0"/>
                </a:srgbClr>
              </a:gs>
              <a:gs pos="100000">
                <a:srgbClr val="ED1B24">
                  <a:alpha val="22352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4115850" y="4786625"/>
            <a:ext cx="4307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 빅콘테스트 대회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분야 – 챔피언 리그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"/>
          <p:cNvGrpSpPr/>
          <p:nvPr/>
        </p:nvGrpSpPr>
        <p:grpSpPr>
          <a:xfrm rot="627217">
            <a:off x="9257741" y="3064673"/>
            <a:ext cx="6502405" cy="6502400"/>
            <a:chOff x="5044" y="1560"/>
            <a:chExt cx="4096" cy="4096"/>
          </a:xfrm>
        </p:grpSpPr>
        <p:sp>
          <p:nvSpPr>
            <p:cNvPr id="159" name="Google Shape;159;p1"/>
            <p:cNvSpPr/>
            <p:nvPr/>
          </p:nvSpPr>
          <p:spPr>
            <a:xfrm>
              <a:off x="5044" y="1560"/>
              <a:ext cx="2928" cy="4096"/>
            </a:xfrm>
            <a:custGeom>
              <a:rect b="b" l="l" r="r" t="t"/>
              <a:pathLst>
                <a:path extrusionOk="0" h="12289" w="8783">
                  <a:moveTo>
                    <a:pt x="8771" y="10161"/>
                  </a:moveTo>
                  <a:lnTo>
                    <a:pt x="8751" y="10233"/>
                  </a:lnTo>
                  <a:lnTo>
                    <a:pt x="8695" y="10376"/>
                  </a:lnTo>
                  <a:lnTo>
                    <a:pt x="8620" y="10518"/>
                  </a:lnTo>
                  <a:lnTo>
                    <a:pt x="8528" y="10658"/>
                  </a:lnTo>
                  <a:lnTo>
                    <a:pt x="8423" y="10798"/>
                  </a:lnTo>
                  <a:lnTo>
                    <a:pt x="8305" y="10934"/>
                  </a:lnTo>
                  <a:lnTo>
                    <a:pt x="8174" y="11070"/>
                  </a:lnTo>
                  <a:lnTo>
                    <a:pt x="8034" y="11202"/>
                  </a:lnTo>
                  <a:lnTo>
                    <a:pt x="7811" y="11394"/>
                  </a:lnTo>
                  <a:lnTo>
                    <a:pt x="7493" y="11637"/>
                  </a:lnTo>
                  <a:lnTo>
                    <a:pt x="7166" y="11862"/>
                  </a:lnTo>
                  <a:lnTo>
                    <a:pt x="6845" y="12065"/>
                  </a:lnTo>
                  <a:lnTo>
                    <a:pt x="6691" y="12156"/>
                  </a:lnTo>
                  <a:lnTo>
                    <a:pt x="6631" y="12189"/>
                  </a:lnTo>
                  <a:lnTo>
                    <a:pt x="6509" y="12238"/>
                  </a:lnTo>
                  <a:lnTo>
                    <a:pt x="6385" y="12271"/>
                  </a:lnTo>
                  <a:lnTo>
                    <a:pt x="6261" y="12288"/>
                  </a:lnTo>
                  <a:lnTo>
                    <a:pt x="6198" y="12289"/>
                  </a:lnTo>
                  <a:lnTo>
                    <a:pt x="6130" y="12288"/>
                  </a:lnTo>
                  <a:lnTo>
                    <a:pt x="5995" y="12268"/>
                  </a:lnTo>
                  <a:lnTo>
                    <a:pt x="5864" y="12232"/>
                  </a:lnTo>
                  <a:lnTo>
                    <a:pt x="5739" y="12176"/>
                  </a:lnTo>
                  <a:lnTo>
                    <a:pt x="5623" y="12104"/>
                  </a:lnTo>
                  <a:lnTo>
                    <a:pt x="5517" y="12016"/>
                  </a:lnTo>
                  <a:lnTo>
                    <a:pt x="5423" y="11912"/>
                  </a:lnTo>
                  <a:lnTo>
                    <a:pt x="5343" y="11791"/>
                  </a:lnTo>
                  <a:lnTo>
                    <a:pt x="5309" y="11726"/>
                  </a:lnTo>
                  <a:lnTo>
                    <a:pt x="5289" y="11682"/>
                  </a:lnTo>
                  <a:lnTo>
                    <a:pt x="5258" y="11591"/>
                  </a:lnTo>
                  <a:lnTo>
                    <a:pt x="5236" y="11497"/>
                  </a:lnTo>
                  <a:lnTo>
                    <a:pt x="5223" y="11404"/>
                  </a:lnTo>
                  <a:lnTo>
                    <a:pt x="5219" y="11309"/>
                  </a:lnTo>
                  <a:lnTo>
                    <a:pt x="5223" y="11214"/>
                  </a:lnTo>
                  <a:lnTo>
                    <a:pt x="5237" y="11119"/>
                  </a:lnTo>
                  <a:lnTo>
                    <a:pt x="5259" y="11025"/>
                  </a:lnTo>
                  <a:lnTo>
                    <a:pt x="5273" y="10978"/>
                  </a:lnTo>
                  <a:lnTo>
                    <a:pt x="5295" y="10911"/>
                  </a:lnTo>
                  <a:lnTo>
                    <a:pt x="5328" y="10776"/>
                  </a:lnTo>
                  <a:lnTo>
                    <a:pt x="5341" y="10710"/>
                  </a:lnTo>
                  <a:lnTo>
                    <a:pt x="5351" y="10645"/>
                  </a:lnTo>
                  <a:lnTo>
                    <a:pt x="5364" y="10514"/>
                  </a:lnTo>
                  <a:lnTo>
                    <a:pt x="5369" y="10383"/>
                  </a:lnTo>
                  <a:lnTo>
                    <a:pt x="5364" y="10252"/>
                  </a:lnTo>
                  <a:lnTo>
                    <a:pt x="5350" y="10121"/>
                  </a:lnTo>
                  <a:lnTo>
                    <a:pt x="5327" y="9991"/>
                  </a:lnTo>
                  <a:lnTo>
                    <a:pt x="5295" y="9862"/>
                  </a:lnTo>
                  <a:lnTo>
                    <a:pt x="5255" y="9735"/>
                  </a:lnTo>
                  <a:lnTo>
                    <a:pt x="5230" y="9673"/>
                  </a:lnTo>
                  <a:lnTo>
                    <a:pt x="3835" y="6244"/>
                  </a:lnTo>
                  <a:lnTo>
                    <a:pt x="3085" y="4404"/>
                  </a:lnTo>
                  <a:lnTo>
                    <a:pt x="3050" y="4323"/>
                  </a:lnTo>
                  <a:lnTo>
                    <a:pt x="2962" y="4173"/>
                  </a:lnTo>
                  <a:lnTo>
                    <a:pt x="2856" y="4039"/>
                  </a:lnTo>
                  <a:lnTo>
                    <a:pt x="2732" y="3924"/>
                  </a:lnTo>
                  <a:lnTo>
                    <a:pt x="2594" y="3828"/>
                  </a:lnTo>
                  <a:lnTo>
                    <a:pt x="2441" y="3751"/>
                  </a:lnTo>
                  <a:lnTo>
                    <a:pt x="2280" y="3697"/>
                  </a:lnTo>
                  <a:lnTo>
                    <a:pt x="2110" y="3666"/>
                  </a:lnTo>
                  <a:lnTo>
                    <a:pt x="2023" y="3662"/>
                  </a:lnTo>
                  <a:lnTo>
                    <a:pt x="1706" y="3648"/>
                  </a:lnTo>
                  <a:lnTo>
                    <a:pt x="1544" y="3643"/>
                  </a:lnTo>
                  <a:lnTo>
                    <a:pt x="1495" y="3642"/>
                  </a:lnTo>
                  <a:lnTo>
                    <a:pt x="1395" y="3617"/>
                  </a:lnTo>
                  <a:lnTo>
                    <a:pt x="1293" y="3571"/>
                  </a:lnTo>
                  <a:lnTo>
                    <a:pt x="1189" y="3505"/>
                  </a:lnTo>
                  <a:lnTo>
                    <a:pt x="1087" y="3420"/>
                  </a:lnTo>
                  <a:lnTo>
                    <a:pt x="984" y="3316"/>
                  </a:lnTo>
                  <a:lnTo>
                    <a:pt x="883" y="3197"/>
                  </a:lnTo>
                  <a:lnTo>
                    <a:pt x="782" y="3063"/>
                  </a:lnTo>
                  <a:lnTo>
                    <a:pt x="684" y="2916"/>
                  </a:lnTo>
                  <a:lnTo>
                    <a:pt x="589" y="2758"/>
                  </a:lnTo>
                  <a:lnTo>
                    <a:pt x="498" y="2591"/>
                  </a:lnTo>
                  <a:lnTo>
                    <a:pt x="410" y="2414"/>
                  </a:lnTo>
                  <a:lnTo>
                    <a:pt x="328" y="2231"/>
                  </a:lnTo>
                  <a:lnTo>
                    <a:pt x="251" y="2042"/>
                  </a:lnTo>
                  <a:lnTo>
                    <a:pt x="180" y="1849"/>
                  </a:lnTo>
                  <a:lnTo>
                    <a:pt x="117" y="1655"/>
                  </a:lnTo>
                  <a:lnTo>
                    <a:pt x="88" y="1557"/>
                  </a:lnTo>
                  <a:lnTo>
                    <a:pt x="60" y="1460"/>
                  </a:lnTo>
                  <a:lnTo>
                    <a:pt x="23" y="1280"/>
                  </a:lnTo>
                  <a:lnTo>
                    <a:pt x="4" y="1115"/>
                  </a:lnTo>
                  <a:lnTo>
                    <a:pt x="0" y="963"/>
                  </a:lnTo>
                  <a:lnTo>
                    <a:pt x="9" y="827"/>
                  </a:lnTo>
                  <a:lnTo>
                    <a:pt x="29" y="703"/>
                  </a:lnTo>
                  <a:lnTo>
                    <a:pt x="58" y="593"/>
                  </a:lnTo>
                  <a:lnTo>
                    <a:pt x="92" y="495"/>
                  </a:lnTo>
                  <a:lnTo>
                    <a:pt x="132" y="410"/>
                  </a:lnTo>
                  <a:lnTo>
                    <a:pt x="176" y="337"/>
                  </a:lnTo>
                  <a:lnTo>
                    <a:pt x="239" y="248"/>
                  </a:lnTo>
                  <a:lnTo>
                    <a:pt x="346" y="141"/>
                  </a:lnTo>
                  <a:lnTo>
                    <a:pt x="364" y="128"/>
                  </a:lnTo>
                  <a:lnTo>
                    <a:pt x="435" y="105"/>
                  </a:lnTo>
                  <a:lnTo>
                    <a:pt x="612" y="65"/>
                  </a:lnTo>
                  <a:lnTo>
                    <a:pt x="828" y="36"/>
                  </a:lnTo>
                  <a:lnTo>
                    <a:pt x="1079" y="16"/>
                  </a:lnTo>
                  <a:lnTo>
                    <a:pt x="1358" y="4"/>
                  </a:lnTo>
                  <a:lnTo>
                    <a:pt x="1662" y="0"/>
                  </a:lnTo>
                  <a:lnTo>
                    <a:pt x="2151" y="6"/>
                  </a:lnTo>
                  <a:lnTo>
                    <a:pt x="2844" y="32"/>
                  </a:lnTo>
                  <a:lnTo>
                    <a:pt x="3545" y="72"/>
                  </a:lnTo>
                  <a:lnTo>
                    <a:pt x="4535" y="147"/>
                  </a:lnTo>
                  <a:lnTo>
                    <a:pt x="5065" y="194"/>
                  </a:lnTo>
                  <a:lnTo>
                    <a:pt x="5189" y="207"/>
                  </a:lnTo>
                  <a:lnTo>
                    <a:pt x="5433" y="248"/>
                  </a:lnTo>
                  <a:lnTo>
                    <a:pt x="5674" y="302"/>
                  </a:lnTo>
                  <a:lnTo>
                    <a:pt x="5910" y="374"/>
                  </a:lnTo>
                  <a:lnTo>
                    <a:pt x="6140" y="461"/>
                  </a:lnTo>
                  <a:lnTo>
                    <a:pt x="6364" y="565"/>
                  </a:lnTo>
                  <a:lnTo>
                    <a:pt x="6580" y="684"/>
                  </a:lnTo>
                  <a:lnTo>
                    <a:pt x="6787" y="818"/>
                  </a:lnTo>
                  <a:lnTo>
                    <a:pt x="6886" y="891"/>
                  </a:lnTo>
                  <a:lnTo>
                    <a:pt x="6964" y="950"/>
                  </a:lnTo>
                  <a:lnTo>
                    <a:pt x="7108" y="1076"/>
                  </a:lnTo>
                  <a:lnTo>
                    <a:pt x="7239" y="1208"/>
                  </a:lnTo>
                  <a:lnTo>
                    <a:pt x="7351" y="1348"/>
                  </a:lnTo>
                  <a:lnTo>
                    <a:pt x="7419" y="1456"/>
                  </a:lnTo>
                  <a:lnTo>
                    <a:pt x="7458" y="1531"/>
                  </a:lnTo>
                  <a:lnTo>
                    <a:pt x="7488" y="1606"/>
                  </a:lnTo>
                  <a:lnTo>
                    <a:pt x="7510" y="1682"/>
                  </a:lnTo>
                  <a:lnTo>
                    <a:pt x="7524" y="1760"/>
                  </a:lnTo>
                  <a:lnTo>
                    <a:pt x="7530" y="1838"/>
                  </a:lnTo>
                  <a:lnTo>
                    <a:pt x="7526" y="1918"/>
                  </a:lnTo>
                  <a:lnTo>
                    <a:pt x="7511" y="1997"/>
                  </a:lnTo>
                  <a:lnTo>
                    <a:pt x="7498" y="2038"/>
                  </a:lnTo>
                  <a:lnTo>
                    <a:pt x="7465" y="2092"/>
                  </a:lnTo>
                  <a:lnTo>
                    <a:pt x="7393" y="2195"/>
                  </a:lnTo>
                  <a:lnTo>
                    <a:pt x="7315" y="2294"/>
                  </a:lnTo>
                  <a:lnTo>
                    <a:pt x="7233" y="2389"/>
                  </a:lnTo>
                  <a:lnTo>
                    <a:pt x="7189" y="2435"/>
                  </a:lnTo>
                  <a:lnTo>
                    <a:pt x="7134" y="2494"/>
                  </a:lnTo>
                  <a:lnTo>
                    <a:pt x="7039" y="2622"/>
                  </a:lnTo>
                  <a:lnTo>
                    <a:pt x="6961" y="2761"/>
                  </a:lnTo>
                  <a:lnTo>
                    <a:pt x="6904" y="2906"/>
                  </a:lnTo>
                  <a:lnTo>
                    <a:pt x="6863" y="3057"/>
                  </a:lnTo>
                  <a:lnTo>
                    <a:pt x="6845" y="3213"/>
                  </a:lnTo>
                  <a:lnTo>
                    <a:pt x="6846" y="3370"/>
                  </a:lnTo>
                  <a:lnTo>
                    <a:pt x="6869" y="3527"/>
                  </a:lnTo>
                  <a:lnTo>
                    <a:pt x="6889" y="3604"/>
                  </a:lnTo>
                  <a:lnTo>
                    <a:pt x="8407" y="8902"/>
                  </a:lnTo>
                  <a:lnTo>
                    <a:pt x="8420" y="8904"/>
                  </a:lnTo>
                  <a:lnTo>
                    <a:pt x="8447" y="8930"/>
                  </a:lnTo>
                  <a:lnTo>
                    <a:pt x="8493" y="9010"/>
                  </a:lnTo>
                  <a:lnTo>
                    <a:pt x="8561" y="9186"/>
                  </a:lnTo>
                  <a:lnTo>
                    <a:pt x="8632" y="9408"/>
                  </a:lnTo>
                  <a:lnTo>
                    <a:pt x="8695" y="9645"/>
                  </a:lnTo>
                  <a:lnTo>
                    <a:pt x="8747" y="9869"/>
                  </a:lnTo>
                  <a:lnTo>
                    <a:pt x="8779" y="10047"/>
                  </a:lnTo>
                  <a:lnTo>
                    <a:pt x="8783" y="10131"/>
                  </a:lnTo>
                  <a:lnTo>
                    <a:pt x="8777" y="10160"/>
                  </a:lnTo>
                  <a:lnTo>
                    <a:pt x="8771" y="10161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5044" y="1560"/>
              <a:ext cx="2504" cy="1222"/>
            </a:xfrm>
            <a:custGeom>
              <a:rect b="b" l="l" r="r" t="t"/>
              <a:pathLst>
                <a:path extrusionOk="0" h="3674" w="7531">
                  <a:moveTo>
                    <a:pt x="363" y="130"/>
                  </a:moveTo>
                  <a:lnTo>
                    <a:pt x="344" y="141"/>
                  </a:lnTo>
                  <a:lnTo>
                    <a:pt x="239" y="249"/>
                  </a:lnTo>
                  <a:lnTo>
                    <a:pt x="174" y="338"/>
                  </a:lnTo>
                  <a:lnTo>
                    <a:pt x="132" y="410"/>
                  </a:lnTo>
                  <a:lnTo>
                    <a:pt x="92" y="495"/>
                  </a:lnTo>
                  <a:lnTo>
                    <a:pt x="58" y="593"/>
                  </a:lnTo>
                  <a:lnTo>
                    <a:pt x="29" y="703"/>
                  </a:lnTo>
                  <a:lnTo>
                    <a:pt x="9" y="827"/>
                  </a:lnTo>
                  <a:lnTo>
                    <a:pt x="0" y="963"/>
                  </a:lnTo>
                  <a:lnTo>
                    <a:pt x="4" y="1115"/>
                  </a:lnTo>
                  <a:lnTo>
                    <a:pt x="24" y="1280"/>
                  </a:lnTo>
                  <a:lnTo>
                    <a:pt x="62" y="1460"/>
                  </a:lnTo>
                  <a:lnTo>
                    <a:pt x="88" y="1557"/>
                  </a:lnTo>
                  <a:lnTo>
                    <a:pt x="117" y="1655"/>
                  </a:lnTo>
                  <a:lnTo>
                    <a:pt x="181" y="1849"/>
                  </a:lnTo>
                  <a:lnTo>
                    <a:pt x="252" y="2042"/>
                  </a:lnTo>
                  <a:lnTo>
                    <a:pt x="328" y="2231"/>
                  </a:lnTo>
                  <a:lnTo>
                    <a:pt x="412" y="2414"/>
                  </a:lnTo>
                  <a:lnTo>
                    <a:pt x="498" y="2591"/>
                  </a:lnTo>
                  <a:lnTo>
                    <a:pt x="590" y="2759"/>
                  </a:lnTo>
                  <a:lnTo>
                    <a:pt x="684" y="2916"/>
                  </a:lnTo>
                  <a:lnTo>
                    <a:pt x="782" y="3063"/>
                  </a:lnTo>
                  <a:lnTo>
                    <a:pt x="883" y="3197"/>
                  </a:lnTo>
                  <a:lnTo>
                    <a:pt x="984" y="3316"/>
                  </a:lnTo>
                  <a:lnTo>
                    <a:pt x="1087" y="3420"/>
                  </a:lnTo>
                  <a:lnTo>
                    <a:pt x="1189" y="3505"/>
                  </a:lnTo>
                  <a:lnTo>
                    <a:pt x="1293" y="3571"/>
                  </a:lnTo>
                  <a:lnTo>
                    <a:pt x="1394" y="3617"/>
                  </a:lnTo>
                  <a:lnTo>
                    <a:pt x="1495" y="3640"/>
                  </a:lnTo>
                  <a:lnTo>
                    <a:pt x="1544" y="3643"/>
                  </a:lnTo>
                  <a:lnTo>
                    <a:pt x="1670" y="3646"/>
                  </a:lnTo>
                  <a:lnTo>
                    <a:pt x="2173" y="3666"/>
                  </a:lnTo>
                  <a:lnTo>
                    <a:pt x="2712" y="3674"/>
                  </a:lnTo>
                  <a:lnTo>
                    <a:pt x="3121" y="3668"/>
                  </a:lnTo>
                  <a:lnTo>
                    <a:pt x="3561" y="3649"/>
                  </a:lnTo>
                  <a:lnTo>
                    <a:pt x="4026" y="3613"/>
                  </a:lnTo>
                  <a:lnTo>
                    <a:pt x="4503" y="3555"/>
                  </a:lnTo>
                  <a:lnTo>
                    <a:pt x="4865" y="3495"/>
                  </a:lnTo>
                  <a:lnTo>
                    <a:pt x="5104" y="3447"/>
                  </a:lnTo>
                  <a:lnTo>
                    <a:pt x="5340" y="3391"/>
                  </a:lnTo>
                  <a:lnTo>
                    <a:pt x="5573" y="3327"/>
                  </a:lnTo>
                  <a:lnTo>
                    <a:pt x="5802" y="3255"/>
                  </a:lnTo>
                  <a:lnTo>
                    <a:pt x="6025" y="3172"/>
                  </a:lnTo>
                  <a:lnTo>
                    <a:pt x="6240" y="3082"/>
                  </a:lnTo>
                  <a:lnTo>
                    <a:pt x="6447" y="2979"/>
                  </a:lnTo>
                  <a:lnTo>
                    <a:pt x="6644" y="2867"/>
                  </a:lnTo>
                  <a:lnTo>
                    <a:pt x="6830" y="2745"/>
                  </a:lnTo>
                  <a:lnTo>
                    <a:pt x="7004" y="2609"/>
                  </a:lnTo>
                  <a:lnTo>
                    <a:pt x="7166" y="2462"/>
                  </a:lnTo>
                  <a:lnTo>
                    <a:pt x="7311" y="2303"/>
                  </a:lnTo>
                  <a:lnTo>
                    <a:pt x="7442" y="2130"/>
                  </a:lnTo>
                  <a:lnTo>
                    <a:pt x="7500" y="2038"/>
                  </a:lnTo>
                  <a:lnTo>
                    <a:pt x="7511" y="1997"/>
                  </a:lnTo>
                  <a:lnTo>
                    <a:pt x="7527" y="1917"/>
                  </a:lnTo>
                  <a:lnTo>
                    <a:pt x="7531" y="1838"/>
                  </a:lnTo>
                  <a:lnTo>
                    <a:pt x="7526" y="1758"/>
                  </a:lnTo>
                  <a:lnTo>
                    <a:pt x="7511" y="1681"/>
                  </a:lnTo>
                  <a:lnTo>
                    <a:pt x="7490" y="1604"/>
                  </a:lnTo>
                  <a:lnTo>
                    <a:pt x="7458" y="1529"/>
                  </a:lnTo>
                  <a:lnTo>
                    <a:pt x="7421" y="1456"/>
                  </a:lnTo>
                  <a:lnTo>
                    <a:pt x="7353" y="1346"/>
                  </a:lnTo>
                  <a:lnTo>
                    <a:pt x="7241" y="1208"/>
                  </a:lnTo>
                  <a:lnTo>
                    <a:pt x="7110" y="1076"/>
                  </a:lnTo>
                  <a:lnTo>
                    <a:pt x="6964" y="950"/>
                  </a:lnTo>
                  <a:lnTo>
                    <a:pt x="6888" y="891"/>
                  </a:lnTo>
                  <a:lnTo>
                    <a:pt x="6788" y="818"/>
                  </a:lnTo>
                  <a:lnTo>
                    <a:pt x="6581" y="684"/>
                  </a:lnTo>
                  <a:lnTo>
                    <a:pt x="6364" y="565"/>
                  </a:lnTo>
                  <a:lnTo>
                    <a:pt x="6140" y="462"/>
                  </a:lnTo>
                  <a:lnTo>
                    <a:pt x="5910" y="374"/>
                  </a:lnTo>
                  <a:lnTo>
                    <a:pt x="5674" y="304"/>
                  </a:lnTo>
                  <a:lnTo>
                    <a:pt x="5433" y="248"/>
                  </a:lnTo>
                  <a:lnTo>
                    <a:pt x="5189" y="209"/>
                  </a:lnTo>
                  <a:lnTo>
                    <a:pt x="5065" y="196"/>
                  </a:lnTo>
                  <a:lnTo>
                    <a:pt x="4535" y="147"/>
                  </a:lnTo>
                  <a:lnTo>
                    <a:pt x="3545" y="72"/>
                  </a:lnTo>
                  <a:lnTo>
                    <a:pt x="2844" y="30"/>
                  </a:lnTo>
                  <a:lnTo>
                    <a:pt x="2150" y="4"/>
                  </a:lnTo>
                  <a:lnTo>
                    <a:pt x="1662" y="0"/>
                  </a:lnTo>
                  <a:lnTo>
                    <a:pt x="1358" y="4"/>
                  </a:lnTo>
                  <a:lnTo>
                    <a:pt x="1077" y="16"/>
                  </a:lnTo>
                  <a:lnTo>
                    <a:pt x="827" y="36"/>
                  </a:lnTo>
                  <a:lnTo>
                    <a:pt x="611" y="66"/>
                  </a:lnTo>
                  <a:lnTo>
                    <a:pt x="433" y="105"/>
                  </a:lnTo>
                  <a:lnTo>
                    <a:pt x="363" y="13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5044" y="1560"/>
              <a:ext cx="2504" cy="785"/>
            </a:xfrm>
            <a:custGeom>
              <a:rect b="b" l="l" r="r" t="t"/>
              <a:pathLst>
                <a:path extrusionOk="0" h="2354" w="7511">
                  <a:moveTo>
                    <a:pt x="6888" y="891"/>
                  </a:moveTo>
                  <a:lnTo>
                    <a:pt x="6788" y="818"/>
                  </a:lnTo>
                  <a:lnTo>
                    <a:pt x="6580" y="684"/>
                  </a:lnTo>
                  <a:lnTo>
                    <a:pt x="6364" y="565"/>
                  </a:lnTo>
                  <a:lnTo>
                    <a:pt x="6140" y="462"/>
                  </a:lnTo>
                  <a:lnTo>
                    <a:pt x="5910" y="374"/>
                  </a:lnTo>
                  <a:lnTo>
                    <a:pt x="5674" y="304"/>
                  </a:lnTo>
                  <a:lnTo>
                    <a:pt x="5433" y="248"/>
                  </a:lnTo>
                  <a:lnTo>
                    <a:pt x="5189" y="209"/>
                  </a:lnTo>
                  <a:lnTo>
                    <a:pt x="5065" y="196"/>
                  </a:lnTo>
                  <a:lnTo>
                    <a:pt x="4535" y="147"/>
                  </a:lnTo>
                  <a:lnTo>
                    <a:pt x="3544" y="72"/>
                  </a:lnTo>
                  <a:lnTo>
                    <a:pt x="2844" y="30"/>
                  </a:lnTo>
                  <a:lnTo>
                    <a:pt x="2150" y="4"/>
                  </a:lnTo>
                  <a:lnTo>
                    <a:pt x="1662" y="0"/>
                  </a:lnTo>
                  <a:lnTo>
                    <a:pt x="1358" y="4"/>
                  </a:lnTo>
                  <a:lnTo>
                    <a:pt x="1077" y="16"/>
                  </a:lnTo>
                  <a:lnTo>
                    <a:pt x="827" y="36"/>
                  </a:lnTo>
                  <a:lnTo>
                    <a:pt x="611" y="66"/>
                  </a:lnTo>
                  <a:lnTo>
                    <a:pt x="433" y="105"/>
                  </a:lnTo>
                  <a:lnTo>
                    <a:pt x="363" y="130"/>
                  </a:lnTo>
                  <a:lnTo>
                    <a:pt x="344" y="141"/>
                  </a:lnTo>
                  <a:lnTo>
                    <a:pt x="239" y="249"/>
                  </a:lnTo>
                  <a:lnTo>
                    <a:pt x="174" y="337"/>
                  </a:lnTo>
                  <a:lnTo>
                    <a:pt x="132" y="410"/>
                  </a:lnTo>
                  <a:lnTo>
                    <a:pt x="92" y="495"/>
                  </a:lnTo>
                  <a:lnTo>
                    <a:pt x="58" y="593"/>
                  </a:lnTo>
                  <a:lnTo>
                    <a:pt x="29" y="703"/>
                  </a:lnTo>
                  <a:lnTo>
                    <a:pt x="9" y="827"/>
                  </a:lnTo>
                  <a:lnTo>
                    <a:pt x="0" y="963"/>
                  </a:lnTo>
                  <a:lnTo>
                    <a:pt x="4" y="1115"/>
                  </a:lnTo>
                  <a:lnTo>
                    <a:pt x="24" y="1280"/>
                  </a:lnTo>
                  <a:lnTo>
                    <a:pt x="62" y="1460"/>
                  </a:lnTo>
                  <a:lnTo>
                    <a:pt x="88" y="1557"/>
                  </a:lnTo>
                  <a:lnTo>
                    <a:pt x="120" y="1658"/>
                  </a:lnTo>
                  <a:lnTo>
                    <a:pt x="197" y="1863"/>
                  </a:lnTo>
                  <a:lnTo>
                    <a:pt x="281" y="2065"/>
                  </a:lnTo>
                  <a:lnTo>
                    <a:pt x="353" y="2255"/>
                  </a:lnTo>
                  <a:lnTo>
                    <a:pt x="379" y="2342"/>
                  </a:lnTo>
                  <a:lnTo>
                    <a:pt x="645" y="2347"/>
                  </a:lnTo>
                  <a:lnTo>
                    <a:pt x="1421" y="2354"/>
                  </a:lnTo>
                  <a:lnTo>
                    <a:pt x="2406" y="2349"/>
                  </a:lnTo>
                  <a:lnTo>
                    <a:pt x="3230" y="2330"/>
                  </a:lnTo>
                  <a:lnTo>
                    <a:pt x="3796" y="2310"/>
                  </a:lnTo>
                  <a:lnTo>
                    <a:pt x="4363" y="2281"/>
                  </a:lnTo>
                  <a:lnTo>
                    <a:pt x="4919" y="2242"/>
                  </a:lnTo>
                  <a:lnTo>
                    <a:pt x="5455" y="2193"/>
                  </a:lnTo>
                  <a:lnTo>
                    <a:pt x="5959" y="2133"/>
                  </a:lnTo>
                  <a:lnTo>
                    <a:pt x="6418" y="2059"/>
                  </a:lnTo>
                  <a:lnTo>
                    <a:pt x="6725" y="1996"/>
                  </a:lnTo>
                  <a:lnTo>
                    <a:pt x="6911" y="1948"/>
                  </a:lnTo>
                  <a:lnTo>
                    <a:pt x="7079" y="1898"/>
                  </a:lnTo>
                  <a:lnTo>
                    <a:pt x="7229" y="1843"/>
                  </a:lnTo>
                  <a:lnTo>
                    <a:pt x="7359" y="1784"/>
                  </a:lnTo>
                  <a:lnTo>
                    <a:pt x="7468" y="1722"/>
                  </a:lnTo>
                  <a:lnTo>
                    <a:pt x="7511" y="1689"/>
                  </a:lnTo>
                  <a:lnTo>
                    <a:pt x="7498" y="1633"/>
                  </a:lnTo>
                  <a:lnTo>
                    <a:pt x="7455" y="1524"/>
                  </a:lnTo>
                  <a:lnTo>
                    <a:pt x="7398" y="1417"/>
                  </a:lnTo>
                  <a:lnTo>
                    <a:pt x="7327" y="1313"/>
                  </a:lnTo>
                  <a:lnTo>
                    <a:pt x="7243" y="1214"/>
                  </a:lnTo>
                  <a:lnTo>
                    <a:pt x="7151" y="1116"/>
                  </a:lnTo>
                  <a:lnTo>
                    <a:pt x="7051" y="1024"/>
                  </a:lnTo>
                  <a:lnTo>
                    <a:pt x="6943" y="935"/>
                  </a:lnTo>
                  <a:lnTo>
                    <a:pt x="6888" y="8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799" y="3308"/>
              <a:ext cx="9" cy="2"/>
            </a:xfrm>
            <a:custGeom>
              <a:rect b="b" l="l" r="r" t="t"/>
              <a:pathLst>
                <a:path extrusionOk="0" h="6" w="27">
                  <a:moveTo>
                    <a:pt x="27" y="6"/>
                  </a:moveTo>
                  <a:lnTo>
                    <a:pt x="13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0" y="0"/>
                  </a:lnTo>
                  <a:lnTo>
                    <a:pt x="13" y="3"/>
                  </a:lnTo>
                  <a:lnTo>
                    <a:pt x="27" y="6"/>
                  </a:lnTo>
                  <a:close/>
                </a:path>
              </a:pathLst>
            </a:custGeom>
            <a:solidFill>
              <a:srgbClr val="F89D3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5786" y="3050"/>
              <a:ext cx="443" cy="422"/>
            </a:xfrm>
            <a:custGeom>
              <a:rect b="b" l="l" r="r" t="t"/>
              <a:pathLst>
                <a:path extrusionOk="0" h="1265" w="1329">
                  <a:moveTo>
                    <a:pt x="888" y="0"/>
                  </a:moveTo>
                  <a:lnTo>
                    <a:pt x="724" y="91"/>
                  </a:lnTo>
                  <a:lnTo>
                    <a:pt x="367" y="298"/>
                  </a:lnTo>
                  <a:lnTo>
                    <a:pt x="177" y="417"/>
                  </a:lnTo>
                  <a:lnTo>
                    <a:pt x="128" y="454"/>
                  </a:lnTo>
                  <a:lnTo>
                    <a:pt x="105" y="477"/>
                  </a:lnTo>
                  <a:lnTo>
                    <a:pt x="57" y="552"/>
                  </a:lnTo>
                  <a:lnTo>
                    <a:pt x="19" y="654"/>
                  </a:lnTo>
                  <a:lnTo>
                    <a:pt x="3" y="742"/>
                  </a:lnTo>
                  <a:lnTo>
                    <a:pt x="0" y="804"/>
                  </a:lnTo>
                  <a:lnTo>
                    <a:pt x="4" y="866"/>
                  </a:lnTo>
                  <a:lnTo>
                    <a:pt x="19" y="929"/>
                  </a:lnTo>
                  <a:lnTo>
                    <a:pt x="45" y="990"/>
                  </a:lnTo>
                  <a:lnTo>
                    <a:pt x="82" y="1047"/>
                  </a:lnTo>
                  <a:lnTo>
                    <a:pt x="132" y="1101"/>
                  </a:lnTo>
                  <a:lnTo>
                    <a:pt x="199" y="1150"/>
                  </a:lnTo>
                  <a:lnTo>
                    <a:pt x="281" y="1191"/>
                  </a:lnTo>
                  <a:lnTo>
                    <a:pt x="379" y="1224"/>
                  </a:lnTo>
                  <a:lnTo>
                    <a:pt x="436" y="1237"/>
                  </a:lnTo>
                  <a:lnTo>
                    <a:pt x="557" y="1255"/>
                  </a:lnTo>
                  <a:lnTo>
                    <a:pt x="767" y="1265"/>
                  </a:lnTo>
                  <a:lnTo>
                    <a:pt x="939" y="1252"/>
                  </a:lnTo>
                  <a:lnTo>
                    <a:pt x="1077" y="1224"/>
                  </a:lnTo>
                  <a:lnTo>
                    <a:pt x="1182" y="1188"/>
                  </a:lnTo>
                  <a:lnTo>
                    <a:pt x="1257" y="1151"/>
                  </a:lnTo>
                  <a:lnTo>
                    <a:pt x="1322" y="1106"/>
                  </a:lnTo>
                  <a:lnTo>
                    <a:pt x="1329" y="1098"/>
                  </a:lnTo>
                  <a:lnTo>
                    <a:pt x="1300" y="101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122" y="3597"/>
              <a:ext cx="24" cy="81"/>
            </a:xfrm>
            <a:custGeom>
              <a:rect b="b" l="l" r="r" t="t"/>
              <a:pathLst>
                <a:path extrusionOk="0" h="243" w="72">
                  <a:moveTo>
                    <a:pt x="0" y="243"/>
                  </a:moveTo>
                  <a:lnTo>
                    <a:pt x="3" y="177"/>
                  </a:lnTo>
                  <a:lnTo>
                    <a:pt x="15" y="83"/>
                  </a:lnTo>
                  <a:lnTo>
                    <a:pt x="29" y="26"/>
                  </a:lnTo>
                  <a:lnTo>
                    <a:pt x="39" y="0"/>
                  </a:lnTo>
                  <a:lnTo>
                    <a:pt x="45" y="50"/>
                  </a:lnTo>
                  <a:lnTo>
                    <a:pt x="72" y="230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F89D3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435" y="3474"/>
              <a:ext cx="1606" cy="1072"/>
            </a:xfrm>
            <a:custGeom>
              <a:rect b="b" l="l" r="r" t="t"/>
              <a:pathLst>
                <a:path extrusionOk="0" h="3217" w="4819">
                  <a:moveTo>
                    <a:pt x="0" y="0"/>
                  </a:moveTo>
                  <a:lnTo>
                    <a:pt x="123" y="135"/>
                  </a:lnTo>
                  <a:lnTo>
                    <a:pt x="308" y="335"/>
                  </a:lnTo>
                  <a:lnTo>
                    <a:pt x="438" y="462"/>
                  </a:lnTo>
                  <a:lnTo>
                    <a:pt x="575" y="576"/>
                  </a:lnTo>
                  <a:lnTo>
                    <a:pt x="722" y="676"/>
                  </a:lnTo>
                  <a:lnTo>
                    <a:pt x="880" y="760"/>
                  </a:lnTo>
                  <a:lnTo>
                    <a:pt x="1010" y="806"/>
                  </a:lnTo>
                  <a:lnTo>
                    <a:pt x="1100" y="830"/>
                  </a:lnTo>
                  <a:lnTo>
                    <a:pt x="1147" y="840"/>
                  </a:lnTo>
                  <a:lnTo>
                    <a:pt x="1263" y="859"/>
                  </a:lnTo>
                  <a:lnTo>
                    <a:pt x="1491" y="882"/>
                  </a:lnTo>
                  <a:lnTo>
                    <a:pt x="1825" y="900"/>
                  </a:lnTo>
                  <a:lnTo>
                    <a:pt x="2147" y="928"/>
                  </a:lnTo>
                  <a:lnTo>
                    <a:pt x="2304" y="957"/>
                  </a:lnTo>
                  <a:lnTo>
                    <a:pt x="2408" y="985"/>
                  </a:lnTo>
                  <a:lnTo>
                    <a:pt x="2510" y="1021"/>
                  </a:lnTo>
                  <a:lnTo>
                    <a:pt x="2613" y="1064"/>
                  </a:lnTo>
                  <a:lnTo>
                    <a:pt x="2712" y="1118"/>
                  </a:lnTo>
                  <a:lnTo>
                    <a:pt x="2810" y="1185"/>
                  </a:lnTo>
                  <a:lnTo>
                    <a:pt x="2859" y="1222"/>
                  </a:lnTo>
                  <a:lnTo>
                    <a:pt x="2898" y="1255"/>
                  </a:lnTo>
                  <a:lnTo>
                    <a:pt x="2971" y="1323"/>
                  </a:lnTo>
                  <a:lnTo>
                    <a:pt x="3066" y="1431"/>
                  </a:lnTo>
                  <a:lnTo>
                    <a:pt x="3171" y="1582"/>
                  </a:lnTo>
                  <a:lnTo>
                    <a:pt x="3259" y="1741"/>
                  </a:lnTo>
                  <a:lnTo>
                    <a:pt x="3373" y="1990"/>
                  </a:lnTo>
                  <a:lnTo>
                    <a:pt x="3484" y="2245"/>
                  </a:lnTo>
                  <a:lnTo>
                    <a:pt x="3567" y="2413"/>
                  </a:lnTo>
                  <a:lnTo>
                    <a:pt x="3615" y="2498"/>
                  </a:lnTo>
                  <a:lnTo>
                    <a:pt x="3683" y="2615"/>
                  </a:lnTo>
                  <a:lnTo>
                    <a:pt x="3803" y="2816"/>
                  </a:lnTo>
                  <a:lnTo>
                    <a:pt x="3897" y="2947"/>
                  </a:lnTo>
                  <a:lnTo>
                    <a:pt x="3976" y="3035"/>
                  </a:lnTo>
                  <a:lnTo>
                    <a:pt x="4034" y="3088"/>
                  </a:lnTo>
                  <a:lnTo>
                    <a:pt x="4094" y="3133"/>
                  </a:lnTo>
                  <a:lnTo>
                    <a:pt x="4159" y="3171"/>
                  </a:lnTo>
                  <a:lnTo>
                    <a:pt x="4227" y="3198"/>
                  </a:lnTo>
                  <a:lnTo>
                    <a:pt x="4300" y="3214"/>
                  </a:lnTo>
                  <a:lnTo>
                    <a:pt x="4378" y="3217"/>
                  </a:lnTo>
                  <a:lnTo>
                    <a:pt x="4460" y="3207"/>
                  </a:lnTo>
                  <a:lnTo>
                    <a:pt x="4503" y="3195"/>
                  </a:lnTo>
                  <a:lnTo>
                    <a:pt x="4534" y="3185"/>
                  </a:lnTo>
                  <a:lnTo>
                    <a:pt x="4588" y="3155"/>
                  </a:lnTo>
                  <a:lnTo>
                    <a:pt x="4636" y="3113"/>
                  </a:lnTo>
                  <a:lnTo>
                    <a:pt x="4676" y="3061"/>
                  </a:lnTo>
                  <a:lnTo>
                    <a:pt x="4711" y="3002"/>
                  </a:lnTo>
                  <a:lnTo>
                    <a:pt x="4740" y="2936"/>
                  </a:lnTo>
                  <a:lnTo>
                    <a:pt x="4774" y="2825"/>
                  </a:lnTo>
                  <a:lnTo>
                    <a:pt x="4803" y="2666"/>
                  </a:lnTo>
                  <a:lnTo>
                    <a:pt x="4817" y="2502"/>
                  </a:lnTo>
                  <a:lnTo>
                    <a:pt x="4819" y="2344"/>
                  </a:lnTo>
                  <a:lnTo>
                    <a:pt x="4813" y="2201"/>
                  </a:lnTo>
                  <a:lnTo>
                    <a:pt x="4807" y="2141"/>
                  </a:lnTo>
                  <a:lnTo>
                    <a:pt x="4801" y="2082"/>
                  </a:lnTo>
                  <a:lnTo>
                    <a:pt x="4784" y="1967"/>
                  </a:lnTo>
                  <a:lnTo>
                    <a:pt x="4760" y="1857"/>
                  </a:lnTo>
                  <a:lnTo>
                    <a:pt x="4731" y="1753"/>
                  </a:lnTo>
                  <a:lnTo>
                    <a:pt x="4695" y="1656"/>
                  </a:lnTo>
                  <a:lnTo>
                    <a:pt x="4653" y="1563"/>
                  </a:lnTo>
                  <a:lnTo>
                    <a:pt x="4580" y="1431"/>
                  </a:lnTo>
                  <a:lnTo>
                    <a:pt x="4463" y="1267"/>
                  </a:lnTo>
                  <a:lnTo>
                    <a:pt x="4328" y="1114"/>
                  </a:lnTo>
                  <a:lnTo>
                    <a:pt x="4172" y="969"/>
                  </a:lnTo>
                  <a:lnTo>
                    <a:pt x="4001" y="826"/>
                  </a:lnTo>
                  <a:lnTo>
                    <a:pt x="3907" y="756"/>
                  </a:lnTo>
                  <a:lnTo>
                    <a:pt x="3812" y="686"/>
                  </a:lnTo>
                  <a:lnTo>
                    <a:pt x="3609" y="561"/>
                  </a:lnTo>
                  <a:lnTo>
                    <a:pt x="3288" y="396"/>
                  </a:lnTo>
                  <a:lnTo>
                    <a:pt x="3078" y="298"/>
                  </a:lnTo>
                  <a:lnTo>
                    <a:pt x="3029" y="276"/>
                  </a:lnTo>
                  <a:lnTo>
                    <a:pt x="2928" y="239"/>
                  </a:lnTo>
                  <a:lnTo>
                    <a:pt x="2774" y="194"/>
                  </a:lnTo>
                  <a:lnTo>
                    <a:pt x="2559" y="154"/>
                  </a:lnTo>
                  <a:lnTo>
                    <a:pt x="2339" y="132"/>
                  </a:lnTo>
                  <a:lnTo>
                    <a:pt x="2003" y="118"/>
                  </a:lnTo>
                  <a:lnTo>
                    <a:pt x="1671" y="115"/>
                  </a:lnTo>
                  <a:lnTo>
                    <a:pt x="1455" y="108"/>
                  </a:lnTo>
                  <a:lnTo>
                    <a:pt x="1350" y="100"/>
                  </a:lnTo>
                  <a:lnTo>
                    <a:pt x="1017" y="73"/>
                  </a:lnTo>
                  <a:lnTo>
                    <a:pt x="522" y="36"/>
                  </a:lnTo>
                  <a:lnTo>
                    <a:pt x="187" y="23"/>
                  </a:lnTo>
                  <a:lnTo>
                    <a:pt x="20" y="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322" y="3618"/>
              <a:ext cx="832" cy="1512"/>
            </a:xfrm>
            <a:custGeom>
              <a:rect b="b" l="l" r="r" t="t"/>
              <a:pathLst>
                <a:path extrusionOk="0" h="4536" w="2495">
                  <a:moveTo>
                    <a:pt x="2471" y="3335"/>
                  </a:moveTo>
                  <a:lnTo>
                    <a:pt x="2455" y="3369"/>
                  </a:lnTo>
                  <a:lnTo>
                    <a:pt x="2419" y="3424"/>
                  </a:lnTo>
                  <a:lnTo>
                    <a:pt x="2363" y="3483"/>
                  </a:lnTo>
                  <a:lnTo>
                    <a:pt x="2310" y="3529"/>
                  </a:lnTo>
                  <a:lnTo>
                    <a:pt x="2282" y="3564"/>
                  </a:lnTo>
                  <a:lnTo>
                    <a:pt x="2262" y="3608"/>
                  </a:lnTo>
                  <a:lnTo>
                    <a:pt x="2254" y="3667"/>
                  </a:lnTo>
                  <a:lnTo>
                    <a:pt x="2256" y="3706"/>
                  </a:lnTo>
                  <a:lnTo>
                    <a:pt x="2267" y="3862"/>
                  </a:lnTo>
                  <a:lnTo>
                    <a:pt x="2267" y="4053"/>
                  </a:lnTo>
                  <a:lnTo>
                    <a:pt x="2248" y="4161"/>
                  </a:lnTo>
                  <a:lnTo>
                    <a:pt x="2219" y="4229"/>
                  </a:lnTo>
                  <a:lnTo>
                    <a:pt x="2192" y="4271"/>
                  </a:lnTo>
                  <a:lnTo>
                    <a:pt x="2156" y="4307"/>
                  </a:lnTo>
                  <a:lnTo>
                    <a:pt x="2114" y="4340"/>
                  </a:lnTo>
                  <a:lnTo>
                    <a:pt x="2062" y="4369"/>
                  </a:lnTo>
                  <a:lnTo>
                    <a:pt x="2000" y="4393"/>
                  </a:lnTo>
                  <a:lnTo>
                    <a:pt x="1889" y="4423"/>
                  </a:lnTo>
                  <a:lnTo>
                    <a:pt x="1797" y="4438"/>
                  </a:lnTo>
                  <a:lnTo>
                    <a:pt x="1758" y="4445"/>
                  </a:lnTo>
                  <a:lnTo>
                    <a:pt x="1683" y="4464"/>
                  </a:lnTo>
                  <a:lnTo>
                    <a:pt x="1577" y="4503"/>
                  </a:lnTo>
                  <a:lnTo>
                    <a:pt x="1506" y="4536"/>
                  </a:lnTo>
                  <a:lnTo>
                    <a:pt x="1516" y="4471"/>
                  </a:lnTo>
                  <a:lnTo>
                    <a:pt x="1529" y="4340"/>
                  </a:lnTo>
                  <a:lnTo>
                    <a:pt x="1534" y="4209"/>
                  </a:lnTo>
                  <a:lnTo>
                    <a:pt x="1529" y="4078"/>
                  </a:lnTo>
                  <a:lnTo>
                    <a:pt x="1515" y="3947"/>
                  </a:lnTo>
                  <a:lnTo>
                    <a:pt x="1492" y="3817"/>
                  </a:lnTo>
                  <a:lnTo>
                    <a:pt x="1460" y="3688"/>
                  </a:lnTo>
                  <a:lnTo>
                    <a:pt x="1420" y="3561"/>
                  </a:lnTo>
                  <a:lnTo>
                    <a:pt x="1395" y="3499"/>
                  </a:lnTo>
                  <a:lnTo>
                    <a:pt x="0" y="70"/>
                  </a:lnTo>
                  <a:lnTo>
                    <a:pt x="13" y="34"/>
                  </a:lnTo>
                  <a:lnTo>
                    <a:pt x="32" y="0"/>
                  </a:lnTo>
                  <a:lnTo>
                    <a:pt x="92" y="40"/>
                  </a:lnTo>
                  <a:lnTo>
                    <a:pt x="213" y="133"/>
                  </a:lnTo>
                  <a:lnTo>
                    <a:pt x="458" y="319"/>
                  </a:lnTo>
                  <a:lnTo>
                    <a:pt x="573" y="419"/>
                  </a:lnTo>
                  <a:lnTo>
                    <a:pt x="710" y="537"/>
                  </a:lnTo>
                  <a:lnTo>
                    <a:pt x="919" y="720"/>
                  </a:lnTo>
                  <a:lnTo>
                    <a:pt x="1047" y="849"/>
                  </a:lnTo>
                  <a:lnTo>
                    <a:pt x="1103" y="918"/>
                  </a:lnTo>
                  <a:lnTo>
                    <a:pt x="1195" y="1031"/>
                  </a:lnTo>
                  <a:lnTo>
                    <a:pt x="1333" y="1218"/>
                  </a:lnTo>
                  <a:lnTo>
                    <a:pt x="1418" y="1350"/>
                  </a:lnTo>
                  <a:lnTo>
                    <a:pt x="1490" y="1489"/>
                  </a:lnTo>
                  <a:lnTo>
                    <a:pt x="1542" y="1630"/>
                  </a:lnTo>
                  <a:lnTo>
                    <a:pt x="1565" y="1739"/>
                  </a:lnTo>
                  <a:lnTo>
                    <a:pt x="1572" y="1813"/>
                  </a:lnTo>
                  <a:lnTo>
                    <a:pt x="1571" y="1886"/>
                  </a:lnTo>
                  <a:lnTo>
                    <a:pt x="1561" y="1961"/>
                  </a:lnTo>
                  <a:lnTo>
                    <a:pt x="1552" y="1998"/>
                  </a:lnTo>
                  <a:lnTo>
                    <a:pt x="1702" y="2080"/>
                  </a:lnTo>
                  <a:lnTo>
                    <a:pt x="1905" y="2197"/>
                  </a:lnTo>
                  <a:lnTo>
                    <a:pt x="2027" y="2279"/>
                  </a:lnTo>
                  <a:lnTo>
                    <a:pt x="2138" y="2370"/>
                  </a:lnTo>
                  <a:lnTo>
                    <a:pt x="2236" y="2474"/>
                  </a:lnTo>
                  <a:lnTo>
                    <a:pt x="2323" y="2597"/>
                  </a:lnTo>
                  <a:lnTo>
                    <a:pt x="2393" y="2744"/>
                  </a:lnTo>
                  <a:lnTo>
                    <a:pt x="2422" y="2831"/>
                  </a:lnTo>
                  <a:lnTo>
                    <a:pt x="2439" y="2885"/>
                  </a:lnTo>
                  <a:lnTo>
                    <a:pt x="2475" y="3012"/>
                  </a:lnTo>
                  <a:lnTo>
                    <a:pt x="2495" y="3147"/>
                  </a:lnTo>
                  <a:lnTo>
                    <a:pt x="2494" y="3245"/>
                  </a:lnTo>
                  <a:lnTo>
                    <a:pt x="2481" y="3306"/>
                  </a:lnTo>
                  <a:lnTo>
                    <a:pt x="2471" y="3335"/>
                  </a:lnTo>
                  <a:close/>
                </a:path>
              </a:pathLst>
            </a:custGeom>
            <a:solidFill>
              <a:srgbClr val="17161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412" y="3014"/>
              <a:ext cx="2728" cy="2459"/>
            </a:xfrm>
            <a:custGeom>
              <a:rect b="b" l="l" r="r" t="t"/>
              <a:pathLst>
                <a:path extrusionOk="0" h="7376" w="8186">
                  <a:moveTo>
                    <a:pt x="8186" y="3416"/>
                  </a:moveTo>
                  <a:lnTo>
                    <a:pt x="8090" y="3384"/>
                  </a:lnTo>
                  <a:lnTo>
                    <a:pt x="7887" y="3312"/>
                  </a:lnTo>
                  <a:lnTo>
                    <a:pt x="7678" y="3227"/>
                  </a:lnTo>
                  <a:lnTo>
                    <a:pt x="7462" y="3129"/>
                  </a:lnTo>
                  <a:lnTo>
                    <a:pt x="7242" y="3017"/>
                  </a:lnTo>
                  <a:lnTo>
                    <a:pt x="7021" y="2887"/>
                  </a:lnTo>
                  <a:lnTo>
                    <a:pt x="6803" y="2742"/>
                  </a:lnTo>
                  <a:lnTo>
                    <a:pt x="6585" y="2579"/>
                  </a:lnTo>
                  <a:lnTo>
                    <a:pt x="6480" y="2490"/>
                  </a:lnTo>
                  <a:lnTo>
                    <a:pt x="6048" y="2020"/>
                  </a:lnTo>
                  <a:lnTo>
                    <a:pt x="5430" y="1375"/>
                  </a:lnTo>
                  <a:lnTo>
                    <a:pt x="5125" y="1084"/>
                  </a:lnTo>
                  <a:lnTo>
                    <a:pt x="4919" y="903"/>
                  </a:lnTo>
                  <a:lnTo>
                    <a:pt x="4713" y="734"/>
                  </a:lnTo>
                  <a:lnTo>
                    <a:pt x="4503" y="580"/>
                  </a:lnTo>
                  <a:lnTo>
                    <a:pt x="4290" y="441"/>
                  </a:lnTo>
                  <a:lnTo>
                    <a:pt x="4071" y="318"/>
                  </a:lnTo>
                  <a:lnTo>
                    <a:pt x="3848" y="213"/>
                  </a:lnTo>
                  <a:lnTo>
                    <a:pt x="3616" y="127"/>
                  </a:lnTo>
                  <a:lnTo>
                    <a:pt x="3377" y="59"/>
                  </a:lnTo>
                  <a:lnTo>
                    <a:pt x="3129" y="13"/>
                  </a:lnTo>
                  <a:lnTo>
                    <a:pt x="3001" y="0"/>
                  </a:lnTo>
                  <a:lnTo>
                    <a:pt x="3159" y="544"/>
                  </a:lnTo>
                  <a:lnTo>
                    <a:pt x="3174" y="596"/>
                  </a:lnTo>
                  <a:lnTo>
                    <a:pt x="3047" y="546"/>
                  </a:lnTo>
                  <a:lnTo>
                    <a:pt x="2556" y="369"/>
                  </a:lnTo>
                  <a:lnTo>
                    <a:pt x="2479" y="343"/>
                  </a:lnTo>
                  <a:lnTo>
                    <a:pt x="2400" y="323"/>
                  </a:lnTo>
                  <a:lnTo>
                    <a:pt x="2242" y="304"/>
                  </a:lnTo>
                  <a:lnTo>
                    <a:pt x="2083" y="310"/>
                  </a:lnTo>
                  <a:lnTo>
                    <a:pt x="1928" y="341"/>
                  </a:lnTo>
                  <a:lnTo>
                    <a:pt x="1852" y="367"/>
                  </a:lnTo>
                  <a:lnTo>
                    <a:pt x="1461" y="508"/>
                  </a:lnTo>
                  <a:lnTo>
                    <a:pt x="1369" y="540"/>
                  </a:lnTo>
                  <a:lnTo>
                    <a:pt x="1181" y="596"/>
                  </a:lnTo>
                  <a:lnTo>
                    <a:pt x="989" y="641"/>
                  </a:lnTo>
                  <a:lnTo>
                    <a:pt x="796" y="675"/>
                  </a:lnTo>
                  <a:lnTo>
                    <a:pt x="698" y="688"/>
                  </a:lnTo>
                  <a:lnTo>
                    <a:pt x="292" y="734"/>
                  </a:lnTo>
                  <a:lnTo>
                    <a:pt x="266" y="739"/>
                  </a:lnTo>
                  <a:lnTo>
                    <a:pt x="214" y="756"/>
                  </a:lnTo>
                  <a:lnTo>
                    <a:pt x="170" y="783"/>
                  </a:lnTo>
                  <a:lnTo>
                    <a:pt x="131" y="821"/>
                  </a:lnTo>
                  <a:lnTo>
                    <a:pt x="115" y="842"/>
                  </a:lnTo>
                  <a:lnTo>
                    <a:pt x="92" y="878"/>
                  </a:lnTo>
                  <a:lnTo>
                    <a:pt x="46" y="968"/>
                  </a:lnTo>
                  <a:lnTo>
                    <a:pt x="11" y="1073"/>
                  </a:lnTo>
                  <a:lnTo>
                    <a:pt x="0" y="1161"/>
                  </a:lnTo>
                  <a:lnTo>
                    <a:pt x="1" y="1223"/>
                  </a:lnTo>
                  <a:lnTo>
                    <a:pt x="10" y="1286"/>
                  </a:lnTo>
                  <a:lnTo>
                    <a:pt x="30" y="1352"/>
                  </a:lnTo>
                  <a:lnTo>
                    <a:pt x="60" y="1418"/>
                  </a:lnTo>
                  <a:lnTo>
                    <a:pt x="105" y="1486"/>
                  </a:lnTo>
                  <a:lnTo>
                    <a:pt x="161" y="1552"/>
                  </a:lnTo>
                  <a:lnTo>
                    <a:pt x="234" y="1620"/>
                  </a:lnTo>
                  <a:lnTo>
                    <a:pt x="324" y="1686"/>
                  </a:lnTo>
                  <a:lnTo>
                    <a:pt x="430" y="1751"/>
                  </a:lnTo>
                  <a:lnTo>
                    <a:pt x="491" y="1783"/>
                  </a:lnTo>
                  <a:lnTo>
                    <a:pt x="574" y="1823"/>
                  </a:lnTo>
                  <a:lnTo>
                    <a:pt x="737" y="1892"/>
                  </a:lnTo>
                  <a:lnTo>
                    <a:pt x="894" y="1948"/>
                  </a:lnTo>
                  <a:lnTo>
                    <a:pt x="1047" y="1993"/>
                  </a:lnTo>
                  <a:lnTo>
                    <a:pt x="1192" y="2026"/>
                  </a:lnTo>
                  <a:lnTo>
                    <a:pt x="1332" y="2049"/>
                  </a:lnTo>
                  <a:lnTo>
                    <a:pt x="1526" y="2068"/>
                  </a:lnTo>
                  <a:lnTo>
                    <a:pt x="1752" y="2068"/>
                  </a:lnTo>
                  <a:lnTo>
                    <a:pt x="1937" y="2048"/>
                  </a:lnTo>
                  <a:lnTo>
                    <a:pt x="2073" y="2017"/>
                  </a:lnTo>
                  <a:lnTo>
                    <a:pt x="2155" y="1983"/>
                  </a:lnTo>
                  <a:lnTo>
                    <a:pt x="2173" y="1968"/>
                  </a:lnTo>
                  <a:lnTo>
                    <a:pt x="2230" y="1994"/>
                  </a:lnTo>
                  <a:lnTo>
                    <a:pt x="2537" y="2104"/>
                  </a:lnTo>
                  <a:lnTo>
                    <a:pt x="2698" y="2140"/>
                  </a:lnTo>
                  <a:lnTo>
                    <a:pt x="2792" y="2148"/>
                  </a:lnTo>
                  <a:lnTo>
                    <a:pt x="2831" y="2144"/>
                  </a:lnTo>
                  <a:lnTo>
                    <a:pt x="2912" y="2182"/>
                  </a:lnTo>
                  <a:lnTo>
                    <a:pt x="3056" y="2267"/>
                  </a:lnTo>
                  <a:lnTo>
                    <a:pt x="3181" y="2356"/>
                  </a:lnTo>
                  <a:lnTo>
                    <a:pt x="3284" y="2445"/>
                  </a:lnTo>
                  <a:lnTo>
                    <a:pt x="3404" y="2566"/>
                  </a:lnTo>
                  <a:lnTo>
                    <a:pt x="3488" y="2673"/>
                  </a:lnTo>
                  <a:lnTo>
                    <a:pt x="3495" y="2684"/>
                  </a:lnTo>
                  <a:lnTo>
                    <a:pt x="3506" y="2729"/>
                  </a:lnTo>
                  <a:lnTo>
                    <a:pt x="3604" y="3036"/>
                  </a:lnTo>
                  <a:lnTo>
                    <a:pt x="3705" y="3329"/>
                  </a:lnTo>
                  <a:lnTo>
                    <a:pt x="3835" y="3672"/>
                  </a:lnTo>
                  <a:lnTo>
                    <a:pt x="3989" y="4041"/>
                  </a:lnTo>
                  <a:lnTo>
                    <a:pt x="4120" y="4320"/>
                  </a:lnTo>
                  <a:lnTo>
                    <a:pt x="4213" y="4500"/>
                  </a:lnTo>
                  <a:lnTo>
                    <a:pt x="4311" y="4674"/>
                  </a:lnTo>
                  <a:lnTo>
                    <a:pt x="4415" y="4839"/>
                  </a:lnTo>
                  <a:lnTo>
                    <a:pt x="4467" y="4915"/>
                  </a:lnTo>
                  <a:lnTo>
                    <a:pt x="4488" y="4984"/>
                  </a:lnTo>
                  <a:lnTo>
                    <a:pt x="4521" y="5124"/>
                  </a:lnTo>
                  <a:lnTo>
                    <a:pt x="4543" y="5265"/>
                  </a:lnTo>
                  <a:lnTo>
                    <a:pt x="4555" y="5406"/>
                  </a:lnTo>
                  <a:lnTo>
                    <a:pt x="4556" y="5476"/>
                  </a:lnTo>
                  <a:lnTo>
                    <a:pt x="4555" y="5536"/>
                  </a:lnTo>
                  <a:lnTo>
                    <a:pt x="4547" y="5655"/>
                  </a:lnTo>
                  <a:lnTo>
                    <a:pt x="4532" y="5773"/>
                  </a:lnTo>
                  <a:lnTo>
                    <a:pt x="4510" y="5890"/>
                  </a:lnTo>
                  <a:lnTo>
                    <a:pt x="4478" y="6005"/>
                  </a:lnTo>
                  <a:lnTo>
                    <a:pt x="4441" y="6119"/>
                  </a:lnTo>
                  <a:lnTo>
                    <a:pt x="4396" y="6230"/>
                  </a:lnTo>
                  <a:lnTo>
                    <a:pt x="4344" y="6338"/>
                  </a:lnTo>
                  <a:lnTo>
                    <a:pt x="4316" y="6391"/>
                  </a:lnTo>
                  <a:lnTo>
                    <a:pt x="4232" y="6538"/>
                  </a:lnTo>
                  <a:lnTo>
                    <a:pt x="4280" y="6564"/>
                  </a:lnTo>
                  <a:lnTo>
                    <a:pt x="4627" y="6731"/>
                  </a:lnTo>
                  <a:lnTo>
                    <a:pt x="4975" y="6879"/>
                  </a:lnTo>
                  <a:lnTo>
                    <a:pt x="5293" y="6996"/>
                  </a:lnTo>
                  <a:lnTo>
                    <a:pt x="5527" y="7073"/>
                  </a:lnTo>
                  <a:lnTo>
                    <a:pt x="5776" y="7147"/>
                  </a:lnTo>
                  <a:lnTo>
                    <a:pt x="6038" y="7215"/>
                  </a:lnTo>
                  <a:lnTo>
                    <a:pt x="6311" y="7274"/>
                  </a:lnTo>
                  <a:lnTo>
                    <a:pt x="6594" y="7321"/>
                  </a:lnTo>
                  <a:lnTo>
                    <a:pt x="6883" y="7356"/>
                  </a:lnTo>
                  <a:lnTo>
                    <a:pt x="7178" y="7374"/>
                  </a:lnTo>
                  <a:lnTo>
                    <a:pt x="7327" y="7376"/>
                  </a:lnTo>
                  <a:lnTo>
                    <a:pt x="8089" y="7282"/>
                  </a:lnTo>
                  <a:lnTo>
                    <a:pt x="8186" y="7311"/>
                  </a:lnTo>
                  <a:lnTo>
                    <a:pt x="8186" y="3416"/>
                  </a:lnTo>
                  <a:lnTo>
                    <a:pt x="8186" y="3416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445" y="3253"/>
              <a:ext cx="341" cy="307"/>
            </a:xfrm>
            <a:custGeom>
              <a:rect b="b" l="l" r="r" t="t"/>
              <a:pathLst>
                <a:path extrusionOk="0" h="922" w="1025">
                  <a:moveTo>
                    <a:pt x="1025" y="0"/>
                  </a:moveTo>
                  <a:lnTo>
                    <a:pt x="925" y="23"/>
                  </a:lnTo>
                  <a:lnTo>
                    <a:pt x="713" y="58"/>
                  </a:lnTo>
                  <a:lnTo>
                    <a:pt x="611" y="71"/>
                  </a:lnTo>
                  <a:lnTo>
                    <a:pt x="203" y="118"/>
                  </a:lnTo>
                  <a:lnTo>
                    <a:pt x="171" y="124"/>
                  </a:lnTo>
                  <a:lnTo>
                    <a:pt x="131" y="147"/>
                  </a:lnTo>
                  <a:lnTo>
                    <a:pt x="108" y="167"/>
                  </a:lnTo>
                  <a:lnTo>
                    <a:pt x="99" y="180"/>
                  </a:lnTo>
                  <a:lnTo>
                    <a:pt x="76" y="216"/>
                  </a:lnTo>
                  <a:lnTo>
                    <a:pt x="33" y="301"/>
                  </a:lnTo>
                  <a:lnTo>
                    <a:pt x="6" y="399"/>
                  </a:lnTo>
                  <a:lnTo>
                    <a:pt x="0" y="478"/>
                  </a:lnTo>
                  <a:lnTo>
                    <a:pt x="6" y="533"/>
                  </a:lnTo>
                  <a:lnTo>
                    <a:pt x="13" y="560"/>
                  </a:lnTo>
                  <a:lnTo>
                    <a:pt x="25" y="602"/>
                  </a:lnTo>
                  <a:lnTo>
                    <a:pt x="66" y="683"/>
                  </a:lnTo>
                  <a:lnTo>
                    <a:pt x="95" y="722"/>
                  </a:lnTo>
                  <a:lnTo>
                    <a:pt x="118" y="749"/>
                  </a:lnTo>
                  <a:lnTo>
                    <a:pt x="171" y="799"/>
                  </a:lnTo>
                  <a:lnTo>
                    <a:pt x="230" y="841"/>
                  </a:lnTo>
                  <a:lnTo>
                    <a:pt x="295" y="873"/>
                  </a:lnTo>
                  <a:lnTo>
                    <a:pt x="363" y="899"/>
                  </a:lnTo>
                  <a:lnTo>
                    <a:pt x="434" y="915"/>
                  </a:lnTo>
                  <a:lnTo>
                    <a:pt x="506" y="922"/>
                  </a:lnTo>
                  <a:lnTo>
                    <a:pt x="579" y="922"/>
                  </a:lnTo>
                  <a:lnTo>
                    <a:pt x="616" y="917"/>
                  </a:lnTo>
                  <a:lnTo>
                    <a:pt x="680" y="910"/>
                  </a:lnTo>
                  <a:lnTo>
                    <a:pt x="796" y="887"/>
                  </a:lnTo>
                  <a:lnTo>
                    <a:pt x="902" y="857"/>
                  </a:lnTo>
                  <a:lnTo>
                    <a:pt x="989" y="815"/>
                  </a:lnTo>
                  <a:lnTo>
                    <a:pt x="1025" y="791"/>
                  </a:lnTo>
                  <a:lnTo>
                    <a:pt x="1008" y="742"/>
                  </a:lnTo>
                  <a:lnTo>
                    <a:pt x="982" y="641"/>
                  </a:lnTo>
                  <a:lnTo>
                    <a:pt x="965" y="542"/>
                  </a:lnTo>
                  <a:lnTo>
                    <a:pt x="956" y="441"/>
                  </a:lnTo>
                  <a:lnTo>
                    <a:pt x="956" y="340"/>
                  </a:lnTo>
                  <a:lnTo>
                    <a:pt x="965" y="241"/>
                  </a:lnTo>
                  <a:lnTo>
                    <a:pt x="982" y="144"/>
                  </a:lnTo>
                  <a:lnTo>
                    <a:pt x="1008" y="4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EDEB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7458" y="3100"/>
              <a:ext cx="341" cy="208"/>
            </a:xfrm>
            <a:custGeom>
              <a:rect b="b" l="l" r="r" t="t"/>
              <a:pathLst>
                <a:path extrusionOk="0" h="622" w="1024">
                  <a:moveTo>
                    <a:pt x="760" y="496"/>
                  </a:moveTo>
                  <a:lnTo>
                    <a:pt x="773" y="506"/>
                  </a:lnTo>
                  <a:lnTo>
                    <a:pt x="866" y="563"/>
                  </a:lnTo>
                  <a:lnTo>
                    <a:pt x="963" y="605"/>
                  </a:lnTo>
                  <a:lnTo>
                    <a:pt x="1024" y="622"/>
                  </a:lnTo>
                  <a:lnTo>
                    <a:pt x="976" y="615"/>
                  </a:lnTo>
                  <a:lnTo>
                    <a:pt x="750" y="572"/>
                  </a:lnTo>
                  <a:lnTo>
                    <a:pt x="592" y="534"/>
                  </a:lnTo>
                  <a:lnTo>
                    <a:pt x="458" y="498"/>
                  </a:lnTo>
                  <a:lnTo>
                    <a:pt x="245" y="426"/>
                  </a:lnTo>
                  <a:lnTo>
                    <a:pt x="102" y="369"/>
                  </a:lnTo>
                  <a:lnTo>
                    <a:pt x="33" y="337"/>
                  </a:lnTo>
                  <a:lnTo>
                    <a:pt x="20" y="285"/>
                  </a:lnTo>
                  <a:lnTo>
                    <a:pt x="0" y="213"/>
                  </a:lnTo>
                  <a:lnTo>
                    <a:pt x="13" y="196"/>
                  </a:lnTo>
                  <a:lnTo>
                    <a:pt x="72" y="102"/>
                  </a:lnTo>
                  <a:lnTo>
                    <a:pt x="109" y="32"/>
                  </a:lnTo>
                  <a:lnTo>
                    <a:pt x="122" y="0"/>
                  </a:lnTo>
                  <a:lnTo>
                    <a:pt x="135" y="71"/>
                  </a:lnTo>
                  <a:lnTo>
                    <a:pt x="147" y="213"/>
                  </a:lnTo>
                  <a:lnTo>
                    <a:pt x="164" y="197"/>
                  </a:lnTo>
                  <a:lnTo>
                    <a:pt x="243" y="107"/>
                  </a:lnTo>
                  <a:lnTo>
                    <a:pt x="275" y="52"/>
                  </a:lnTo>
                  <a:lnTo>
                    <a:pt x="287" y="17"/>
                  </a:lnTo>
                  <a:lnTo>
                    <a:pt x="288" y="0"/>
                  </a:lnTo>
                  <a:lnTo>
                    <a:pt x="298" y="16"/>
                  </a:lnTo>
                  <a:lnTo>
                    <a:pt x="337" y="115"/>
                  </a:lnTo>
                  <a:lnTo>
                    <a:pt x="349" y="177"/>
                  </a:lnTo>
                  <a:lnTo>
                    <a:pt x="347" y="219"/>
                  </a:lnTo>
                  <a:lnTo>
                    <a:pt x="343" y="241"/>
                  </a:lnTo>
                  <a:lnTo>
                    <a:pt x="357" y="225"/>
                  </a:lnTo>
                  <a:lnTo>
                    <a:pt x="446" y="146"/>
                  </a:lnTo>
                  <a:lnTo>
                    <a:pt x="527" y="95"/>
                  </a:lnTo>
                  <a:lnTo>
                    <a:pt x="570" y="78"/>
                  </a:lnTo>
                  <a:lnTo>
                    <a:pt x="556" y="95"/>
                  </a:lnTo>
                  <a:lnTo>
                    <a:pt x="487" y="202"/>
                  </a:lnTo>
                  <a:lnTo>
                    <a:pt x="449" y="290"/>
                  </a:lnTo>
                  <a:lnTo>
                    <a:pt x="441" y="331"/>
                  </a:lnTo>
                  <a:lnTo>
                    <a:pt x="461" y="331"/>
                  </a:lnTo>
                  <a:lnTo>
                    <a:pt x="560" y="354"/>
                  </a:lnTo>
                  <a:lnTo>
                    <a:pt x="605" y="383"/>
                  </a:lnTo>
                  <a:lnTo>
                    <a:pt x="624" y="412"/>
                  </a:lnTo>
                  <a:lnTo>
                    <a:pt x="628" y="429"/>
                  </a:lnTo>
                  <a:lnTo>
                    <a:pt x="648" y="411"/>
                  </a:lnTo>
                  <a:lnTo>
                    <a:pt x="759" y="328"/>
                  </a:lnTo>
                  <a:lnTo>
                    <a:pt x="824" y="295"/>
                  </a:lnTo>
                  <a:lnTo>
                    <a:pt x="864" y="281"/>
                  </a:lnTo>
                  <a:lnTo>
                    <a:pt x="883" y="280"/>
                  </a:lnTo>
                  <a:lnTo>
                    <a:pt x="868" y="295"/>
                  </a:lnTo>
                  <a:lnTo>
                    <a:pt x="804" y="386"/>
                  </a:lnTo>
                  <a:lnTo>
                    <a:pt x="768" y="460"/>
                  </a:lnTo>
                  <a:lnTo>
                    <a:pt x="760" y="496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67" y="4601"/>
              <a:ext cx="454" cy="376"/>
            </a:xfrm>
            <a:custGeom>
              <a:rect b="b" l="l" r="r" t="t"/>
              <a:pathLst>
                <a:path extrusionOk="0" h="1128" w="1361">
                  <a:moveTo>
                    <a:pt x="102" y="154"/>
                  </a:moveTo>
                  <a:lnTo>
                    <a:pt x="127" y="238"/>
                  </a:lnTo>
                  <a:lnTo>
                    <a:pt x="147" y="323"/>
                  </a:lnTo>
                  <a:lnTo>
                    <a:pt x="233" y="402"/>
                  </a:lnTo>
                  <a:lnTo>
                    <a:pt x="426" y="570"/>
                  </a:lnTo>
                  <a:lnTo>
                    <a:pt x="530" y="653"/>
                  </a:lnTo>
                  <a:lnTo>
                    <a:pt x="602" y="707"/>
                  </a:lnTo>
                  <a:lnTo>
                    <a:pt x="674" y="761"/>
                  </a:lnTo>
                  <a:lnTo>
                    <a:pt x="747" y="811"/>
                  </a:lnTo>
                  <a:lnTo>
                    <a:pt x="818" y="858"/>
                  </a:lnTo>
                  <a:lnTo>
                    <a:pt x="888" y="902"/>
                  </a:lnTo>
                  <a:lnTo>
                    <a:pt x="958" y="942"/>
                  </a:lnTo>
                  <a:lnTo>
                    <a:pt x="1024" y="979"/>
                  </a:lnTo>
                  <a:lnTo>
                    <a:pt x="1084" y="1013"/>
                  </a:lnTo>
                  <a:lnTo>
                    <a:pt x="1145" y="1040"/>
                  </a:lnTo>
                  <a:lnTo>
                    <a:pt x="1197" y="1063"/>
                  </a:lnTo>
                  <a:lnTo>
                    <a:pt x="1244" y="1085"/>
                  </a:lnTo>
                  <a:lnTo>
                    <a:pt x="1285" y="1099"/>
                  </a:lnTo>
                  <a:lnTo>
                    <a:pt x="1346" y="1122"/>
                  </a:lnTo>
                  <a:lnTo>
                    <a:pt x="1361" y="1128"/>
                  </a:lnTo>
                  <a:lnTo>
                    <a:pt x="1348" y="1121"/>
                  </a:lnTo>
                  <a:lnTo>
                    <a:pt x="1286" y="1093"/>
                  </a:lnTo>
                  <a:lnTo>
                    <a:pt x="1247" y="1076"/>
                  </a:lnTo>
                  <a:lnTo>
                    <a:pt x="1201" y="1053"/>
                  </a:lnTo>
                  <a:lnTo>
                    <a:pt x="1152" y="1026"/>
                  </a:lnTo>
                  <a:lnTo>
                    <a:pt x="1094" y="994"/>
                  </a:lnTo>
                  <a:lnTo>
                    <a:pt x="1037" y="956"/>
                  </a:lnTo>
                  <a:lnTo>
                    <a:pt x="973" y="916"/>
                  </a:lnTo>
                  <a:lnTo>
                    <a:pt x="909" y="871"/>
                  </a:lnTo>
                  <a:lnTo>
                    <a:pt x="842" y="824"/>
                  </a:lnTo>
                  <a:lnTo>
                    <a:pt x="776" y="772"/>
                  </a:lnTo>
                  <a:lnTo>
                    <a:pt x="707" y="717"/>
                  </a:lnTo>
                  <a:lnTo>
                    <a:pt x="641" y="660"/>
                  </a:lnTo>
                  <a:lnTo>
                    <a:pt x="573" y="601"/>
                  </a:lnTo>
                  <a:lnTo>
                    <a:pt x="444" y="480"/>
                  </a:lnTo>
                  <a:lnTo>
                    <a:pt x="210" y="242"/>
                  </a:lnTo>
                  <a:lnTo>
                    <a:pt x="117" y="137"/>
                  </a:lnTo>
                  <a:lnTo>
                    <a:pt x="50" y="61"/>
                  </a:lnTo>
                  <a:lnTo>
                    <a:pt x="0" y="0"/>
                  </a:lnTo>
                  <a:lnTo>
                    <a:pt x="50" y="79"/>
                  </a:lnTo>
                  <a:lnTo>
                    <a:pt x="102" y="154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6203" y="3608"/>
              <a:ext cx="847" cy="1471"/>
            </a:xfrm>
            <a:custGeom>
              <a:rect b="b" l="l" r="r" t="t"/>
              <a:pathLst>
                <a:path extrusionOk="0" h="4412" w="2539">
                  <a:moveTo>
                    <a:pt x="1591" y="4369"/>
                  </a:moveTo>
                  <a:lnTo>
                    <a:pt x="1552" y="4352"/>
                  </a:lnTo>
                  <a:lnTo>
                    <a:pt x="1480" y="4304"/>
                  </a:lnTo>
                  <a:lnTo>
                    <a:pt x="1414" y="4241"/>
                  </a:lnTo>
                  <a:lnTo>
                    <a:pt x="1359" y="4160"/>
                  </a:lnTo>
                  <a:lnTo>
                    <a:pt x="1317" y="4058"/>
                  </a:lnTo>
                  <a:lnTo>
                    <a:pt x="1291" y="3933"/>
                  </a:lnTo>
                  <a:lnTo>
                    <a:pt x="1286" y="3784"/>
                  </a:lnTo>
                  <a:lnTo>
                    <a:pt x="1302" y="3607"/>
                  </a:lnTo>
                  <a:lnTo>
                    <a:pt x="1320" y="3508"/>
                  </a:lnTo>
                  <a:lnTo>
                    <a:pt x="1289" y="3493"/>
                  </a:lnTo>
                  <a:lnTo>
                    <a:pt x="1096" y="3368"/>
                  </a:lnTo>
                  <a:lnTo>
                    <a:pt x="973" y="3266"/>
                  </a:lnTo>
                  <a:lnTo>
                    <a:pt x="890" y="3181"/>
                  </a:lnTo>
                  <a:lnTo>
                    <a:pt x="806" y="3083"/>
                  </a:lnTo>
                  <a:lnTo>
                    <a:pt x="727" y="2971"/>
                  </a:lnTo>
                  <a:lnTo>
                    <a:pt x="656" y="2845"/>
                  </a:lnTo>
                  <a:lnTo>
                    <a:pt x="597" y="2703"/>
                  </a:lnTo>
                  <a:lnTo>
                    <a:pt x="553" y="2547"/>
                  </a:lnTo>
                  <a:lnTo>
                    <a:pt x="525" y="2374"/>
                  </a:lnTo>
                  <a:lnTo>
                    <a:pt x="518" y="2187"/>
                  </a:lnTo>
                  <a:lnTo>
                    <a:pt x="537" y="1981"/>
                  </a:lnTo>
                  <a:lnTo>
                    <a:pt x="557" y="1872"/>
                  </a:lnTo>
                  <a:lnTo>
                    <a:pt x="550" y="1869"/>
                  </a:lnTo>
                  <a:lnTo>
                    <a:pt x="466" y="1817"/>
                  </a:lnTo>
                  <a:lnTo>
                    <a:pt x="370" y="1742"/>
                  </a:lnTo>
                  <a:lnTo>
                    <a:pt x="299" y="1675"/>
                  </a:lnTo>
                  <a:lnTo>
                    <a:pt x="226" y="1592"/>
                  </a:lnTo>
                  <a:lnTo>
                    <a:pt x="158" y="1496"/>
                  </a:lnTo>
                  <a:lnTo>
                    <a:pt x="96" y="1384"/>
                  </a:lnTo>
                  <a:lnTo>
                    <a:pt x="46" y="1255"/>
                  </a:lnTo>
                  <a:lnTo>
                    <a:pt x="13" y="1110"/>
                  </a:lnTo>
                  <a:lnTo>
                    <a:pt x="0" y="949"/>
                  </a:lnTo>
                  <a:lnTo>
                    <a:pt x="13" y="770"/>
                  </a:lnTo>
                  <a:lnTo>
                    <a:pt x="41" y="623"/>
                  </a:lnTo>
                  <a:lnTo>
                    <a:pt x="70" y="520"/>
                  </a:lnTo>
                  <a:lnTo>
                    <a:pt x="108" y="413"/>
                  </a:lnTo>
                  <a:lnTo>
                    <a:pt x="155" y="301"/>
                  </a:lnTo>
                  <a:lnTo>
                    <a:pt x="211" y="184"/>
                  </a:lnTo>
                  <a:lnTo>
                    <a:pt x="279" y="62"/>
                  </a:lnTo>
                  <a:lnTo>
                    <a:pt x="317" y="0"/>
                  </a:lnTo>
                  <a:lnTo>
                    <a:pt x="474" y="134"/>
                  </a:lnTo>
                  <a:lnTo>
                    <a:pt x="776" y="410"/>
                  </a:lnTo>
                  <a:lnTo>
                    <a:pt x="1064" y="698"/>
                  </a:lnTo>
                  <a:lnTo>
                    <a:pt x="1336" y="998"/>
                  </a:lnTo>
                  <a:lnTo>
                    <a:pt x="1466" y="1152"/>
                  </a:lnTo>
                  <a:lnTo>
                    <a:pt x="1474" y="1168"/>
                  </a:lnTo>
                  <a:lnTo>
                    <a:pt x="1522" y="1280"/>
                  </a:lnTo>
                  <a:lnTo>
                    <a:pt x="1552" y="1391"/>
                  </a:lnTo>
                  <a:lnTo>
                    <a:pt x="1565" y="1490"/>
                  </a:lnTo>
                  <a:lnTo>
                    <a:pt x="1567" y="1564"/>
                  </a:lnTo>
                  <a:lnTo>
                    <a:pt x="1561" y="1640"/>
                  </a:lnTo>
                  <a:lnTo>
                    <a:pt x="1546" y="1719"/>
                  </a:lnTo>
                  <a:lnTo>
                    <a:pt x="1522" y="1801"/>
                  </a:lnTo>
                  <a:lnTo>
                    <a:pt x="1484" y="1885"/>
                  </a:lnTo>
                  <a:lnTo>
                    <a:pt x="1434" y="1970"/>
                  </a:lnTo>
                  <a:lnTo>
                    <a:pt x="1368" y="2053"/>
                  </a:lnTo>
                  <a:lnTo>
                    <a:pt x="1329" y="2095"/>
                  </a:lnTo>
                  <a:lnTo>
                    <a:pt x="1366" y="2107"/>
                  </a:lnTo>
                  <a:lnTo>
                    <a:pt x="1605" y="2193"/>
                  </a:lnTo>
                  <a:lnTo>
                    <a:pt x="1817" y="2284"/>
                  </a:lnTo>
                  <a:lnTo>
                    <a:pt x="1987" y="2369"/>
                  </a:lnTo>
                  <a:lnTo>
                    <a:pt x="2099" y="2432"/>
                  </a:lnTo>
                  <a:lnTo>
                    <a:pt x="2206" y="2503"/>
                  </a:lnTo>
                  <a:lnTo>
                    <a:pt x="2302" y="2577"/>
                  </a:lnTo>
                  <a:lnTo>
                    <a:pt x="2389" y="2658"/>
                  </a:lnTo>
                  <a:lnTo>
                    <a:pt x="2458" y="2744"/>
                  </a:lnTo>
                  <a:lnTo>
                    <a:pt x="2508" y="2835"/>
                  </a:lnTo>
                  <a:lnTo>
                    <a:pt x="2536" y="2930"/>
                  </a:lnTo>
                  <a:lnTo>
                    <a:pt x="2539" y="2979"/>
                  </a:lnTo>
                  <a:lnTo>
                    <a:pt x="2539" y="3074"/>
                  </a:lnTo>
                  <a:lnTo>
                    <a:pt x="2517" y="3233"/>
                  </a:lnTo>
                  <a:lnTo>
                    <a:pt x="2477" y="3355"/>
                  </a:lnTo>
                  <a:lnTo>
                    <a:pt x="2428" y="3447"/>
                  </a:lnTo>
                  <a:lnTo>
                    <a:pt x="2374" y="3512"/>
                  </a:lnTo>
                  <a:lnTo>
                    <a:pt x="2324" y="3554"/>
                  </a:lnTo>
                  <a:lnTo>
                    <a:pt x="2266" y="3584"/>
                  </a:lnTo>
                  <a:lnTo>
                    <a:pt x="2258" y="3587"/>
                  </a:lnTo>
                  <a:lnTo>
                    <a:pt x="2266" y="3594"/>
                  </a:lnTo>
                  <a:lnTo>
                    <a:pt x="2317" y="3647"/>
                  </a:lnTo>
                  <a:lnTo>
                    <a:pt x="2354" y="3705"/>
                  </a:lnTo>
                  <a:lnTo>
                    <a:pt x="2383" y="3780"/>
                  </a:lnTo>
                  <a:lnTo>
                    <a:pt x="2393" y="3846"/>
                  </a:lnTo>
                  <a:lnTo>
                    <a:pt x="2392" y="3897"/>
                  </a:lnTo>
                  <a:lnTo>
                    <a:pt x="2384" y="3950"/>
                  </a:lnTo>
                  <a:lnTo>
                    <a:pt x="2367" y="4006"/>
                  </a:lnTo>
                  <a:lnTo>
                    <a:pt x="2340" y="4066"/>
                  </a:lnTo>
                  <a:lnTo>
                    <a:pt x="2302" y="4131"/>
                  </a:lnTo>
                  <a:lnTo>
                    <a:pt x="2278" y="4164"/>
                  </a:lnTo>
                  <a:lnTo>
                    <a:pt x="2246" y="4203"/>
                  </a:lnTo>
                  <a:lnTo>
                    <a:pt x="2176" y="4272"/>
                  </a:lnTo>
                  <a:lnTo>
                    <a:pt x="2096" y="4329"/>
                  </a:lnTo>
                  <a:lnTo>
                    <a:pt x="2010" y="4370"/>
                  </a:lnTo>
                  <a:lnTo>
                    <a:pt x="1919" y="4399"/>
                  </a:lnTo>
                  <a:lnTo>
                    <a:pt x="1826" y="4412"/>
                  </a:lnTo>
                  <a:lnTo>
                    <a:pt x="1731" y="4408"/>
                  </a:lnTo>
                  <a:lnTo>
                    <a:pt x="1637" y="4386"/>
                  </a:lnTo>
                  <a:lnTo>
                    <a:pt x="1591" y="436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375" y="4219"/>
              <a:ext cx="400" cy="136"/>
            </a:xfrm>
            <a:custGeom>
              <a:rect b="b" l="l" r="r" t="t"/>
              <a:pathLst>
                <a:path extrusionOk="0" h="406" w="1202">
                  <a:moveTo>
                    <a:pt x="1202" y="406"/>
                  </a:moveTo>
                  <a:lnTo>
                    <a:pt x="1047" y="341"/>
                  </a:lnTo>
                  <a:lnTo>
                    <a:pt x="837" y="269"/>
                  </a:lnTo>
                  <a:lnTo>
                    <a:pt x="815" y="262"/>
                  </a:lnTo>
                  <a:lnTo>
                    <a:pt x="737" y="249"/>
                  </a:lnTo>
                  <a:lnTo>
                    <a:pt x="527" y="193"/>
                  </a:lnTo>
                  <a:lnTo>
                    <a:pt x="294" y="117"/>
                  </a:lnTo>
                  <a:lnTo>
                    <a:pt x="80" y="36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99" y="78"/>
                  </a:lnTo>
                  <a:lnTo>
                    <a:pt x="201" y="140"/>
                  </a:lnTo>
                  <a:lnTo>
                    <a:pt x="344" y="209"/>
                  </a:lnTo>
                  <a:lnTo>
                    <a:pt x="530" y="278"/>
                  </a:lnTo>
                  <a:lnTo>
                    <a:pt x="762" y="340"/>
                  </a:lnTo>
                  <a:lnTo>
                    <a:pt x="1041" y="390"/>
                  </a:lnTo>
                  <a:lnTo>
                    <a:pt x="1202" y="406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6375" y="3971"/>
              <a:ext cx="189" cy="312"/>
            </a:xfrm>
            <a:custGeom>
              <a:rect b="b" l="l" r="r" t="t"/>
              <a:pathLst>
                <a:path extrusionOk="0" h="936" w="567">
                  <a:moveTo>
                    <a:pt x="518" y="935"/>
                  </a:moveTo>
                  <a:lnTo>
                    <a:pt x="456" y="914"/>
                  </a:lnTo>
                  <a:lnTo>
                    <a:pt x="328" y="851"/>
                  </a:lnTo>
                  <a:lnTo>
                    <a:pt x="236" y="791"/>
                  </a:lnTo>
                  <a:lnTo>
                    <a:pt x="150" y="713"/>
                  </a:lnTo>
                  <a:lnTo>
                    <a:pt x="92" y="641"/>
                  </a:lnTo>
                  <a:lnTo>
                    <a:pt x="59" y="586"/>
                  </a:lnTo>
                  <a:lnTo>
                    <a:pt x="33" y="527"/>
                  </a:lnTo>
                  <a:lnTo>
                    <a:pt x="13" y="461"/>
                  </a:lnTo>
                  <a:lnTo>
                    <a:pt x="1" y="390"/>
                  </a:lnTo>
                  <a:lnTo>
                    <a:pt x="0" y="312"/>
                  </a:lnTo>
                  <a:lnTo>
                    <a:pt x="3" y="272"/>
                  </a:lnTo>
                  <a:lnTo>
                    <a:pt x="16" y="222"/>
                  </a:lnTo>
                  <a:lnTo>
                    <a:pt x="44" y="141"/>
                  </a:lnTo>
                  <a:lnTo>
                    <a:pt x="73" y="79"/>
                  </a:lnTo>
                  <a:lnTo>
                    <a:pt x="105" y="36"/>
                  </a:lnTo>
                  <a:lnTo>
                    <a:pt x="140" y="10"/>
                  </a:lnTo>
                  <a:lnTo>
                    <a:pt x="176" y="0"/>
                  </a:lnTo>
                  <a:lnTo>
                    <a:pt x="216" y="3"/>
                  </a:lnTo>
                  <a:lnTo>
                    <a:pt x="259" y="17"/>
                  </a:lnTo>
                  <a:lnTo>
                    <a:pt x="282" y="29"/>
                  </a:lnTo>
                  <a:lnTo>
                    <a:pt x="305" y="42"/>
                  </a:lnTo>
                  <a:lnTo>
                    <a:pt x="354" y="91"/>
                  </a:lnTo>
                  <a:lnTo>
                    <a:pt x="404" y="160"/>
                  </a:lnTo>
                  <a:lnTo>
                    <a:pt x="452" y="252"/>
                  </a:lnTo>
                  <a:lnTo>
                    <a:pt x="495" y="363"/>
                  </a:lnTo>
                  <a:lnTo>
                    <a:pt x="531" y="494"/>
                  </a:lnTo>
                  <a:lnTo>
                    <a:pt x="556" y="644"/>
                  </a:lnTo>
                  <a:lnTo>
                    <a:pt x="567" y="809"/>
                  </a:lnTo>
                  <a:lnTo>
                    <a:pt x="566" y="899"/>
                  </a:lnTo>
                  <a:lnTo>
                    <a:pt x="566" y="907"/>
                  </a:lnTo>
                  <a:lnTo>
                    <a:pt x="557" y="923"/>
                  </a:lnTo>
                  <a:lnTo>
                    <a:pt x="543" y="933"/>
                  </a:lnTo>
                  <a:lnTo>
                    <a:pt x="527" y="936"/>
                  </a:lnTo>
                  <a:lnTo>
                    <a:pt x="518" y="935"/>
                  </a:lnTo>
                  <a:close/>
                </a:path>
              </a:pathLst>
            </a:custGeom>
            <a:solidFill>
              <a:srgbClr val="EDEB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600" y="4753"/>
              <a:ext cx="382" cy="81"/>
            </a:xfrm>
            <a:custGeom>
              <a:rect b="b" l="l" r="r" t="t"/>
              <a:pathLst>
                <a:path extrusionOk="0" h="245" w="1148">
                  <a:moveTo>
                    <a:pt x="0" y="0"/>
                  </a:moveTo>
                  <a:lnTo>
                    <a:pt x="42" y="21"/>
                  </a:lnTo>
                  <a:lnTo>
                    <a:pt x="150" y="65"/>
                  </a:lnTo>
                  <a:lnTo>
                    <a:pt x="281" y="106"/>
                  </a:lnTo>
                  <a:lnTo>
                    <a:pt x="429" y="147"/>
                  </a:lnTo>
                  <a:lnTo>
                    <a:pt x="589" y="181"/>
                  </a:lnTo>
                  <a:lnTo>
                    <a:pt x="755" y="212"/>
                  </a:lnTo>
                  <a:lnTo>
                    <a:pt x="919" y="232"/>
                  </a:lnTo>
                  <a:lnTo>
                    <a:pt x="1075" y="243"/>
                  </a:lnTo>
                  <a:lnTo>
                    <a:pt x="1148" y="245"/>
                  </a:lnTo>
                  <a:lnTo>
                    <a:pt x="1119" y="204"/>
                  </a:lnTo>
                  <a:lnTo>
                    <a:pt x="1073" y="158"/>
                  </a:lnTo>
                  <a:lnTo>
                    <a:pt x="1069" y="154"/>
                  </a:lnTo>
                  <a:lnTo>
                    <a:pt x="1076" y="152"/>
                  </a:lnTo>
                  <a:lnTo>
                    <a:pt x="1103" y="138"/>
                  </a:lnTo>
                  <a:lnTo>
                    <a:pt x="1039" y="148"/>
                  </a:lnTo>
                  <a:lnTo>
                    <a:pt x="880" y="150"/>
                  </a:lnTo>
                  <a:lnTo>
                    <a:pt x="702" y="135"/>
                  </a:lnTo>
                  <a:lnTo>
                    <a:pt x="517" y="108"/>
                  </a:lnTo>
                  <a:lnTo>
                    <a:pt x="97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638" y="4453"/>
              <a:ext cx="272" cy="336"/>
            </a:xfrm>
            <a:custGeom>
              <a:rect b="b" l="l" r="r" t="t"/>
              <a:pathLst>
                <a:path extrusionOk="0" h="1008" w="815">
                  <a:moveTo>
                    <a:pt x="180" y="168"/>
                  </a:moveTo>
                  <a:lnTo>
                    <a:pt x="258" y="112"/>
                  </a:lnTo>
                  <a:lnTo>
                    <a:pt x="386" y="40"/>
                  </a:lnTo>
                  <a:lnTo>
                    <a:pt x="487" y="6"/>
                  </a:lnTo>
                  <a:lnTo>
                    <a:pt x="562" y="0"/>
                  </a:lnTo>
                  <a:lnTo>
                    <a:pt x="615" y="13"/>
                  </a:lnTo>
                  <a:lnTo>
                    <a:pt x="650" y="36"/>
                  </a:lnTo>
                  <a:lnTo>
                    <a:pt x="676" y="72"/>
                  </a:lnTo>
                  <a:lnTo>
                    <a:pt x="677" y="79"/>
                  </a:lnTo>
                  <a:lnTo>
                    <a:pt x="699" y="145"/>
                  </a:lnTo>
                  <a:lnTo>
                    <a:pt x="784" y="514"/>
                  </a:lnTo>
                  <a:lnTo>
                    <a:pt x="811" y="720"/>
                  </a:lnTo>
                  <a:lnTo>
                    <a:pt x="815" y="847"/>
                  </a:lnTo>
                  <a:lnTo>
                    <a:pt x="811" y="903"/>
                  </a:lnTo>
                  <a:lnTo>
                    <a:pt x="805" y="927"/>
                  </a:lnTo>
                  <a:lnTo>
                    <a:pt x="781" y="969"/>
                  </a:lnTo>
                  <a:lnTo>
                    <a:pt x="743" y="998"/>
                  </a:lnTo>
                  <a:lnTo>
                    <a:pt x="700" y="1008"/>
                  </a:lnTo>
                  <a:lnTo>
                    <a:pt x="677" y="1002"/>
                  </a:lnTo>
                  <a:lnTo>
                    <a:pt x="582" y="967"/>
                  </a:lnTo>
                  <a:lnTo>
                    <a:pt x="405" y="885"/>
                  </a:lnTo>
                  <a:lnTo>
                    <a:pt x="250" y="792"/>
                  </a:lnTo>
                  <a:lnTo>
                    <a:pt x="153" y="715"/>
                  </a:lnTo>
                  <a:lnTo>
                    <a:pt x="100" y="662"/>
                  </a:lnTo>
                  <a:lnTo>
                    <a:pt x="57" y="607"/>
                  </a:lnTo>
                  <a:lnTo>
                    <a:pt x="25" y="551"/>
                  </a:lnTo>
                  <a:lnTo>
                    <a:pt x="6" y="494"/>
                  </a:lnTo>
                  <a:lnTo>
                    <a:pt x="0" y="436"/>
                  </a:lnTo>
                  <a:lnTo>
                    <a:pt x="11" y="377"/>
                  </a:lnTo>
                  <a:lnTo>
                    <a:pt x="36" y="317"/>
                  </a:lnTo>
                  <a:lnTo>
                    <a:pt x="80" y="258"/>
                  </a:lnTo>
                  <a:lnTo>
                    <a:pt x="142" y="197"/>
                  </a:lnTo>
                  <a:lnTo>
                    <a:pt x="180" y="168"/>
                  </a:lnTo>
                  <a:close/>
                </a:path>
              </a:pathLst>
            </a:custGeom>
            <a:solidFill>
              <a:srgbClr val="EDEB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701" y="4808"/>
              <a:ext cx="160" cy="216"/>
            </a:xfrm>
            <a:custGeom>
              <a:rect b="b" l="l" r="r" t="t"/>
              <a:pathLst>
                <a:path extrusionOk="0" h="648" w="480">
                  <a:moveTo>
                    <a:pt x="133" y="628"/>
                  </a:moveTo>
                  <a:lnTo>
                    <a:pt x="107" y="588"/>
                  </a:lnTo>
                  <a:lnTo>
                    <a:pt x="55" y="489"/>
                  </a:lnTo>
                  <a:lnTo>
                    <a:pt x="25" y="408"/>
                  </a:lnTo>
                  <a:lnTo>
                    <a:pt x="4" y="320"/>
                  </a:lnTo>
                  <a:lnTo>
                    <a:pt x="0" y="228"/>
                  </a:lnTo>
                  <a:lnTo>
                    <a:pt x="13" y="159"/>
                  </a:lnTo>
                  <a:lnTo>
                    <a:pt x="30" y="116"/>
                  </a:lnTo>
                  <a:lnTo>
                    <a:pt x="55" y="72"/>
                  </a:lnTo>
                  <a:lnTo>
                    <a:pt x="88" y="31"/>
                  </a:lnTo>
                  <a:lnTo>
                    <a:pt x="110" y="12"/>
                  </a:lnTo>
                  <a:lnTo>
                    <a:pt x="117" y="6"/>
                  </a:lnTo>
                  <a:lnTo>
                    <a:pt x="135" y="0"/>
                  </a:lnTo>
                  <a:lnTo>
                    <a:pt x="146" y="0"/>
                  </a:lnTo>
                  <a:lnTo>
                    <a:pt x="439" y="38"/>
                  </a:lnTo>
                  <a:lnTo>
                    <a:pt x="449" y="39"/>
                  </a:lnTo>
                  <a:lnTo>
                    <a:pt x="467" y="51"/>
                  </a:lnTo>
                  <a:lnTo>
                    <a:pt x="478" y="68"/>
                  </a:lnTo>
                  <a:lnTo>
                    <a:pt x="480" y="88"/>
                  </a:lnTo>
                  <a:lnTo>
                    <a:pt x="477" y="98"/>
                  </a:lnTo>
                  <a:lnTo>
                    <a:pt x="462" y="139"/>
                  </a:lnTo>
                  <a:lnTo>
                    <a:pt x="431" y="248"/>
                  </a:lnTo>
                  <a:lnTo>
                    <a:pt x="405" y="378"/>
                  </a:lnTo>
                  <a:lnTo>
                    <a:pt x="396" y="481"/>
                  </a:lnTo>
                  <a:lnTo>
                    <a:pt x="399" y="551"/>
                  </a:lnTo>
                  <a:lnTo>
                    <a:pt x="403" y="582"/>
                  </a:lnTo>
                  <a:lnTo>
                    <a:pt x="405" y="592"/>
                  </a:lnTo>
                  <a:lnTo>
                    <a:pt x="399" y="611"/>
                  </a:lnTo>
                  <a:lnTo>
                    <a:pt x="387" y="624"/>
                  </a:lnTo>
                  <a:lnTo>
                    <a:pt x="372" y="634"/>
                  </a:lnTo>
                  <a:lnTo>
                    <a:pt x="362" y="635"/>
                  </a:lnTo>
                  <a:lnTo>
                    <a:pt x="174" y="648"/>
                  </a:lnTo>
                  <a:lnTo>
                    <a:pt x="161" y="648"/>
                  </a:lnTo>
                  <a:lnTo>
                    <a:pt x="140" y="638"/>
                  </a:lnTo>
                  <a:lnTo>
                    <a:pt x="133" y="628"/>
                  </a:lnTo>
                  <a:close/>
                </a:path>
              </a:pathLst>
            </a:custGeom>
            <a:solidFill>
              <a:srgbClr val="EDEBE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7" name="Google Shape;1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27" y="209352"/>
            <a:ext cx="2257950" cy="7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"/>
          <p:cNvPicPr preferRelativeResize="0"/>
          <p:nvPr/>
        </p:nvPicPr>
        <p:blipFill rotWithShape="1">
          <a:blip r:embed="rId4">
            <a:alphaModFix/>
          </a:blip>
          <a:srcRect b="3146" l="7080" r="6349" t="-1612"/>
          <a:stretch/>
        </p:blipFill>
        <p:spPr>
          <a:xfrm>
            <a:off x="9572370" y="264981"/>
            <a:ext cx="2263619" cy="63943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"/>
          <p:cNvSpPr txBox="1"/>
          <p:nvPr/>
        </p:nvSpPr>
        <p:spPr>
          <a:xfrm>
            <a:off x="2606100" y="6058624"/>
            <a:ext cx="7375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팀명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중도오미자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류채현(stella062@naver.com)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박지원(jiwonlydia@ewhain.net) 예지혜(yeidea@naver.com) 최보금(cbg0908@gmail.com)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5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0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313" name="Google Shape;313;p10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5" name="Google Shape;315;p10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p10"/>
          <p:cNvGraphicFramePr/>
          <p:nvPr/>
        </p:nvGraphicFramePr>
        <p:xfrm>
          <a:off x="819175" y="1918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1151400"/>
                <a:gridCol w="1880450"/>
                <a:gridCol w="1880450"/>
                <a:gridCol w="1880450"/>
                <a:gridCol w="1733500"/>
                <a:gridCol w="2027400"/>
              </a:tblGrid>
              <a:tr h="65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변수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 파생변수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심리 파생변수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파생변수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시청률 파생변수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</a:tr>
              <a:tr h="342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변수명</a:t>
                      </a:r>
                      <a:endParaRPr b="1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방송일시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노출(분)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마더코드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상품군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판매단가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취급액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시청률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연도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요일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hour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weekofyear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dayofyear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endtime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총노출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주말여부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명절전</a:t>
                      </a:r>
                      <a:endParaRPr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프로모션기간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주문량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가격대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평균시청률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시청률 높은 시간대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17" name="Google Shape;317;p10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318" name="Google Shape;318;p10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1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324" name="Google Shape;324;p11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6" name="Google Shape;326;p11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주문량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842599" y="1432808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취급액을 판매단가로 나누어 대략적인 주문량을 파악해 보았다.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1673075" y="5649775"/>
            <a:ext cx="8845800" cy="65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주문량은 대부분 1000개 이하에 분포해 있다.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9" name="Google Shape;3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150" y="2276433"/>
            <a:ext cx="4931900" cy="320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7425" y="2577263"/>
            <a:ext cx="2759113" cy="259336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1"/>
          <p:cNvSpPr txBox="1"/>
          <p:nvPr/>
        </p:nvSpPr>
        <p:spPr>
          <a:xfrm>
            <a:off x="3018150" y="1930813"/>
            <a:ext cx="18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주문량 histogram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2" name="Google Shape;332;p11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11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12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339" name="Google Shape;339;p12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1" name="Google Shape;341;p12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상품군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"/>
          <p:cNvSpPr txBox="1"/>
          <p:nvPr/>
        </p:nvSpPr>
        <p:spPr>
          <a:xfrm>
            <a:off x="842599" y="1432808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상품군별 count plot 및 주문량 bar plot을 통해, 상품군의 편성횟수와 실제 주문량 간의 차이를 비교해 보았다.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"/>
          <p:cNvSpPr txBox="1"/>
          <p:nvPr/>
        </p:nvSpPr>
        <p:spPr>
          <a:xfrm>
            <a:off x="1079525" y="5201800"/>
            <a:ext cx="4575600" cy="99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상품군별 편성 빈도에 차이가 있지만, 대부분 60분 편성임을 감안해서 보았다.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주방, 가전 상품을 많이 편성하고 있다.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이미용, 건강기능, 침구 상품을 적게 편성하고 있다.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6912725" y="5201800"/>
            <a:ext cx="4575600" cy="99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323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편성에 비해 농수축, 이미용 상품군의 판매량이 많다.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5" name="Google Shape;345;p12"/>
          <p:cNvGrpSpPr/>
          <p:nvPr/>
        </p:nvGrpSpPr>
        <p:grpSpPr>
          <a:xfrm>
            <a:off x="526425" y="1925175"/>
            <a:ext cx="5128575" cy="3219849"/>
            <a:chOff x="526425" y="2229975"/>
            <a:chExt cx="5128575" cy="3219849"/>
          </a:xfrm>
        </p:grpSpPr>
        <p:pic>
          <p:nvPicPr>
            <p:cNvPr id="346" name="Google Shape;34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6425" y="2544075"/>
              <a:ext cx="5128575" cy="2905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12"/>
            <p:cNvSpPr txBox="1"/>
            <p:nvPr/>
          </p:nvSpPr>
          <p:spPr>
            <a:xfrm>
              <a:off x="2340550" y="2229975"/>
              <a:ext cx="183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상품군별 count plot</a:t>
              </a:r>
              <a:endPara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8" name="Google Shape;348;p12"/>
          <p:cNvGrpSpPr/>
          <p:nvPr/>
        </p:nvGrpSpPr>
        <p:grpSpPr>
          <a:xfrm>
            <a:off x="6373700" y="1925175"/>
            <a:ext cx="5128575" cy="3219851"/>
            <a:chOff x="6373700" y="2229975"/>
            <a:chExt cx="5128575" cy="3219851"/>
          </a:xfrm>
        </p:grpSpPr>
        <p:pic>
          <p:nvPicPr>
            <p:cNvPr id="349" name="Google Shape;34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73700" y="2544077"/>
              <a:ext cx="5128575" cy="2905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12"/>
            <p:cNvSpPr txBox="1"/>
            <p:nvPr/>
          </p:nvSpPr>
          <p:spPr>
            <a:xfrm>
              <a:off x="8149175" y="2229975"/>
              <a:ext cx="210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상품군별 주문량 bar plot</a:t>
              </a:r>
              <a:endPara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1" name="Google Shape;351;p12"/>
          <p:cNvSpPr txBox="1"/>
          <p:nvPr/>
        </p:nvSpPr>
        <p:spPr>
          <a:xfrm>
            <a:off x="1289300" y="62548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농수축, 이미용 상품군이 많이 팔린다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2" name="Google Shape;352;p12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12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8149214" y="2290054"/>
            <a:ext cx="907800" cy="8802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3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360" name="Google Shape;360;p13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2" name="Google Shape;362;p13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판매 단가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3"/>
          <p:cNvSpPr txBox="1"/>
          <p:nvPr/>
        </p:nvSpPr>
        <p:spPr>
          <a:xfrm>
            <a:off x="842599" y="1432808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판매단가와 주문량의 scatter plot을 통해, 판매단가가 주문량에 영향을 미치는 변수임을 파악했다.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425" y="2203950"/>
            <a:ext cx="5128575" cy="29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3"/>
          <p:cNvSpPr txBox="1"/>
          <p:nvPr/>
        </p:nvSpPr>
        <p:spPr>
          <a:xfrm>
            <a:off x="1079525" y="5201800"/>
            <a:ext cx="4575600" cy="99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판매단가가 1,000,000원 이상인 상품만 선택했다.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주문량이 거의 적다.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 txBox="1"/>
          <p:nvPr/>
        </p:nvSpPr>
        <p:spPr>
          <a:xfrm>
            <a:off x="6912725" y="5201800"/>
            <a:ext cx="4575600" cy="99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판매단가가 300,000원 이하인 상품만 선택했다.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주문량이 매우 많다.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2340550" y="1925175"/>
            <a:ext cx="18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판매단가 scatter 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8149175" y="1925175"/>
            <a:ext cx="21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판매단가 scatter 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8236" y="2246153"/>
            <a:ext cx="5354650" cy="29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3"/>
          <p:cNvSpPr txBox="1"/>
          <p:nvPr/>
        </p:nvSpPr>
        <p:spPr>
          <a:xfrm>
            <a:off x="1289300" y="62548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판매단가가 낮을수록 많이 팔린다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1" name="Google Shape;371;p13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372" name="Google Shape;372;p13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3" name="Google Shape;373;p13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p13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14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380" name="Google Shape;380;p14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2" name="Google Shape;382;p14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총노출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842600" y="1432800"/>
            <a:ext cx="10170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상품코드를 기준으로 노출(분) 시간을 더하여 총노출 변수를 생성했다.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2888726" y="2077575"/>
            <a:ext cx="263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노출 시간별 주문량 평균 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1365500" y="61786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총노출이 약 40~60</a:t>
            </a:r>
            <a:r>
              <a:rPr b="1" lang="ko-KR" sz="1900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</a:t>
            </a: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사이일 때 많이 팔린다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6" name="Google Shape;386;p14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p14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14"/>
          <p:cNvSpPr txBox="1"/>
          <p:nvPr/>
        </p:nvSpPr>
        <p:spPr>
          <a:xfrm>
            <a:off x="7739875" y="3108650"/>
            <a:ext cx="3878100" cy="1794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노출 시간이 약 40분 이상일 때 주문량의 평균이 급격히 상승하고, 약 70분 이후부터 줄어든다.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주문량에 영향을 미치는 변수로 판단된다.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00" y="2372225"/>
            <a:ext cx="6268976" cy="35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5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395" name="Google Shape;395;p15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7" name="Google Shape;397;p15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endtime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842600" y="1432798"/>
            <a:ext cx="101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홈쇼핑의 특성상, 매진이 임박했거나 프로그램이 끝나기 직전 상품이 가장 많이 팔릴 것이라는 가설 하에, 해당 프로그램에서 마지막 시간대인지 여부를 의미하는 ‘endtime’ 변수를 생성하였다. endtime이 1이면 마지막 시간대이고, 0이면 그렇지 않다.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250" y="2275400"/>
            <a:ext cx="4552026" cy="30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5"/>
          <p:cNvSpPr txBox="1"/>
          <p:nvPr/>
        </p:nvSpPr>
        <p:spPr>
          <a:xfrm>
            <a:off x="2572513" y="1982300"/>
            <a:ext cx="18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endtime별 count 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7895928" y="1982300"/>
            <a:ext cx="230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endtime별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15"/>
          <p:cNvSpPr txBox="1"/>
          <p:nvPr/>
        </p:nvSpPr>
        <p:spPr>
          <a:xfrm>
            <a:off x="1365500" y="64072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방송이 끝나가는 시점에 많이 팔린다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15"/>
          <p:cNvSpPr txBox="1"/>
          <p:nvPr/>
        </p:nvSpPr>
        <p:spPr>
          <a:xfrm>
            <a:off x="1190625" y="5302325"/>
            <a:ext cx="4575600" cy="99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대체로 60분 편성이므로, 마지막 시간대가 그렇지 않은 경우의 절반에 해당한다.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▪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확실히 마지막 시간대에 주문량이 많다.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4" name="Google Shape;404;p15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405;p15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6" name="Google Shape;4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925" y="2351600"/>
            <a:ext cx="4133600" cy="26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6328" y="5061448"/>
            <a:ext cx="1683672" cy="130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1828" y="5057448"/>
            <a:ext cx="10191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6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414" name="Google Shape;414;p16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6" name="Google Shape;416;p16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순서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842600" y="1432798"/>
            <a:ext cx="101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홈쇼핑의 특성상, 프로그램 중 소비자는 주로 한 번 구매한다. 또한, 진행되는 방송을 지켜보며 구매시점을 결정하므로, 해당 방송이 전체 프로그램 중 몇 번째 순서에 해당하는지를 나타내는 ‘순서’ 변수를 생성하였다.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2805401" y="2406750"/>
            <a:ext cx="18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1365500" y="60262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방송이 진행될수록 주문량이 많다.</a:t>
            </a:r>
            <a:endParaRPr b="1" i="0" sz="16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7283850" y="3212775"/>
            <a:ext cx="4575600" cy="99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방송 시작 시간으로부터 방송이 진행될수록 주문량이 많다.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1" name="Google Shape;421;p16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16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3" name="Google Shape;4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038" y="2789223"/>
            <a:ext cx="6006642" cy="31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6"/>
          <p:cNvSpPr/>
          <p:nvPr/>
        </p:nvSpPr>
        <p:spPr>
          <a:xfrm rot="-1021073">
            <a:off x="1810241" y="3519674"/>
            <a:ext cx="3678886" cy="524017"/>
          </a:xfrm>
          <a:prstGeom prst="rightArrow">
            <a:avLst>
              <a:gd fmla="val 41742" name="adj1"/>
              <a:gd fmla="val 42569" name="adj2"/>
            </a:avLst>
          </a:prstGeom>
          <a:noFill/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7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430" name="Google Shape;430;p17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2" name="Google Shape;432;p17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분기(1): 분기별 주문량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8303125" y="2632075"/>
            <a:ext cx="3154200" cy="2464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2분기에 주춤했다가 연말이 될수록 주문량이 증가하는 추세를 보인다.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95250" lvl="0" marL="323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 2019년의 특정 요인에 영향을 받은 것일 수도 있고, 하반기에 ns shop+가 성장한 것일 수도 있다.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4" name="Google Shape;4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2310387"/>
            <a:ext cx="6961124" cy="34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7"/>
          <p:cNvSpPr txBox="1"/>
          <p:nvPr/>
        </p:nvSpPr>
        <p:spPr>
          <a:xfrm>
            <a:off x="2645972" y="1878900"/>
            <a:ext cx="3307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분기별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6" name="Google Shape;436;p17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17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18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443" name="Google Shape;443;p18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5" name="Google Shape;445;p18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분기(2): 분기별 인기상품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9306525" y="2479675"/>
            <a:ext cx="2303400" cy="2832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농수축, 이미용 상품군은 항상 많이 팔린다.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가구, 가전과 같은 규모가 큰 상품군은 주문량이 현저히 떨어진다.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분기별 차이가 있는 지점을 확인해 보겠다.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7" name="Google Shape;4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175" y="4262600"/>
            <a:ext cx="3878100" cy="259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838" y="1471400"/>
            <a:ext cx="3982774" cy="26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1375" y="4225051"/>
            <a:ext cx="4210999" cy="25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0725" y="1522750"/>
            <a:ext cx="4077050" cy="25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8"/>
          <p:cNvSpPr txBox="1"/>
          <p:nvPr/>
        </p:nvSpPr>
        <p:spPr>
          <a:xfrm>
            <a:off x="1573627" y="1699300"/>
            <a:ext cx="2470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1분기 상품군별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18"/>
          <p:cNvSpPr txBox="1"/>
          <p:nvPr/>
        </p:nvSpPr>
        <p:spPr>
          <a:xfrm>
            <a:off x="6301502" y="1699300"/>
            <a:ext cx="2470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2분기 상품군별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8"/>
          <p:cNvSpPr txBox="1"/>
          <p:nvPr/>
        </p:nvSpPr>
        <p:spPr>
          <a:xfrm>
            <a:off x="1573627" y="4570000"/>
            <a:ext cx="2470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3분기 상품군별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18"/>
          <p:cNvSpPr txBox="1"/>
          <p:nvPr/>
        </p:nvSpPr>
        <p:spPr>
          <a:xfrm>
            <a:off x="6301502" y="4570000"/>
            <a:ext cx="2470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4분기 상품군별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5" name="Google Shape;455;p18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456" name="Google Shape;456;p18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1205505" y="2791116"/>
            <a:ext cx="656400" cy="12132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5792080" y="2770766"/>
            <a:ext cx="656400" cy="12132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8"/>
          <p:cNvSpPr/>
          <p:nvPr/>
        </p:nvSpPr>
        <p:spPr>
          <a:xfrm>
            <a:off x="5767805" y="5471266"/>
            <a:ext cx="656400" cy="12132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1205505" y="5513059"/>
            <a:ext cx="656400" cy="12132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99300"/>
            <a:ext cx="8942474" cy="4917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19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467" name="Google Shape;467;p19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9" name="Google Shape;469;p19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분기(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): 분기별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잡화 주문량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9"/>
          <p:cNvSpPr txBox="1"/>
          <p:nvPr/>
        </p:nvSpPr>
        <p:spPr>
          <a:xfrm>
            <a:off x="9230325" y="2479675"/>
            <a:ext cx="2827200" cy="3106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1분기 잡화 평균 주문량을 높여준 원인을 분석해보면, ‘칼리베이직 여성백 3종세트’ 라는 특정 상품이 많이 팔린 것을 확인할 수 있었다.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(해당 상품은 1분기에만 판매되었으며, 항상 많이 팔렸다.)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95250" lvl="0" marL="323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따라서, 인기 상품 하나를 좋은 구성에, 좋은 가격으로 잘 구성하는 것이 중요하다.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488677" y="1408786"/>
            <a:ext cx="2470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1분기 잡화 주문량 scatterplot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19"/>
          <p:cNvSpPr txBox="1"/>
          <p:nvPr/>
        </p:nvSpPr>
        <p:spPr>
          <a:xfrm>
            <a:off x="488677" y="3951400"/>
            <a:ext cx="2470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3분기 잡화 주문량 scatterplot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3" name="Google Shape;473;p19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474" name="Google Shape;474;p19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19"/>
          <p:cNvSpPr txBox="1"/>
          <p:nvPr/>
        </p:nvSpPr>
        <p:spPr>
          <a:xfrm>
            <a:off x="5181802" y="1408778"/>
            <a:ext cx="2470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2분기 잡화 주문량 scatterplot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19"/>
          <p:cNvSpPr txBox="1"/>
          <p:nvPr/>
        </p:nvSpPr>
        <p:spPr>
          <a:xfrm>
            <a:off x="5181802" y="3951400"/>
            <a:ext cx="2470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4분기 잡화 주문량 scatterplot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2442025" y="1822175"/>
            <a:ext cx="1327500" cy="13275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/>
        </p:nvSpPr>
        <p:spPr>
          <a:xfrm>
            <a:off x="729396" y="523001"/>
            <a:ext cx="176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F0453A"/>
                </a:solidFill>
                <a:latin typeface="Malgun Gothic"/>
                <a:ea typeface="Malgun Gothic"/>
                <a:cs typeface="Malgun Gothic"/>
                <a:sym typeface="Malgun Gothic"/>
              </a:rPr>
              <a:t>〉 </a:t>
            </a:r>
            <a:r>
              <a:rPr b="1" i="0" lang="ko-KR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"/>
          <p:cNvGrpSpPr/>
          <p:nvPr/>
        </p:nvGrpSpPr>
        <p:grpSpPr>
          <a:xfrm>
            <a:off x="993187" y="2427472"/>
            <a:ext cx="10205628" cy="2886753"/>
            <a:chOff x="864900" y="2202346"/>
            <a:chExt cx="10205628" cy="2886753"/>
          </a:xfrm>
        </p:grpSpPr>
        <p:grpSp>
          <p:nvGrpSpPr>
            <p:cNvPr id="186" name="Google Shape;186;p2"/>
            <p:cNvGrpSpPr/>
            <p:nvPr/>
          </p:nvGrpSpPr>
          <p:grpSpPr>
            <a:xfrm>
              <a:off x="864900" y="2202346"/>
              <a:ext cx="10205628" cy="1424937"/>
              <a:chOff x="898169" y="2522085"/>
              <a:chExt cx="10205628" cy="1424937"/>
            </a:xfrm>
          </p:grpSpPr>
          <p:grpSp>
            <p:nvGrpSpPr>
              <p:cNvPr id="187" name="Google Shape;187;p2"/>
              <p:cNvGrpSpPr/>
              <p:nvPr/>
            </p:nvGrpSpPr>
            <p:grpSpPr>
              <a:xfrm>
                <a:off x="898169" y="2904812"/>
                <a:ext cx="10205507" cy="1042210"/>
                <a:chOff x="1439600" y="2423981"/>
                <a:chExt cx="10214700" cy="1261145"/>
              </a:xfrm>
            </p:grpSpPr>
            <p:sp>
              <p:nvSpPr>
                <p:cNvPr id="188" name="Google Shape;188;p2"/>
                <p:cNvSpPr/>
                <p:nvPr/>
              </p:nvSpPr>
              <p:spPr>
                <a:xfrm>
                  <a:off x="1439600" y="2787093"/>
                  <a:ext cx="10214700" cy="584700"/>
                </a:xfrm>
                <a:prstGeom prst="rect">
                  <a:avLst/>
                </a:prstGeom>
                <a:solidFill>
                  <a:srgbClr val="F0453A"/>
                </a:solidFill>
                <a:ln cap="flat" cmpd="sng" w="12700">
                  <a:solidFill>
                    <a:srgbClr val="F0453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1984241" y="2459626"/>
                  <a:ext cx="1011600" cy="1225500"/>
                </a:xfrm>
                <a:prstGeom prst="ellipse">
                  <a:avLst/>
                </a:prstGeom>
                <a:solidFill>
                  <a:srgbClr val="F0453A"/>
                </a:solidFill>
                <a:ln cap="flat" cmpd="sng" w="12700">
                  <a:solidFill>
                    <a:srgbClr val="F0453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01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4027919" y="2451304"/>
                  <a:ext cx="1011600" cy="1225500"/>
                </a:xfrm>
                <a:prstGeom prst="ellipse">
                  <a:avLst/>
                </a:prstGeom>
                <a:solidFill>
                  <a:srgbClr val="F0453A"/>
                </a:solidFill>
                <a:ln cap="flat" cmpd="sng" w="12700">
                  <a:solidFill>
                    <a:srgbClr val="F0453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02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6071601" y="2423990"/>
                  <a:ext cx="1011600" cy="1225500"/>
                </a:xfrm>
                <a:prstGeom prst="ellipse">
                  <a:avLst/>
                </a:prstGeom>
                <a:solidFill>
                  <a:srgbClr val="F0453A"/>
                </a:solidFill>
                <a:ln cap="flat" cmpd="sng" w="12700">
                  <a:solidFill>
                    <a:srgbClr val="F0453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03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>
                  <a:off x="8115273" y="2423981"/>
                  <a:ext cx="1011600" cy="1225500"/>
                </a:xfrm>
                <a:prstGeom prst="ellipse">
                  <a:avLst/>
                </a:prstGeom>
                <a:solidFill>
                  <a:srgbClr val="F0453A"/>
                </a:solidFill>
                <a:ln cap="flat" cmpd="sng" w="12700">
                  <a:solidFill>
                    <a:srgbClr val="F0453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04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>
                  <a:off x="10012015" y="2423990"/>
                  <a:ext cx="1011600" cy="1225500"/>
                </a:xfrm>
                <a:prstGeom prst="ellipse">
                  <a:avLst/>
                </a:prstGeom>
                <a:solidFill>
                  <a:srgbClr val="F0453A"/>
                </a:solidFill>
                <a:ln cap="flat" cmpd="sng" w="12700">
                  <a:solidFill>
                    <a:srgbClr val="F0453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b="1" i="0" lang="ko-KR" sz="3200" u="none" cap="none" strike="noStrik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05</a:t>
                  </a:r>
                  <a:endParaRPr b="1" i="0" sz="32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94" name="Google Shape;194;p2"/>
              <p:cNvSpPr txBox="1"/>
              <p:nvPr/>
            </p:nvSpPr>
            <p:spPr>
              <a:xfrm>
                <a:off x="1238210" y="2530766"/>
                <a:ext cx="1418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서론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 txBox="1"/>
              <p:nvPr/>
            </p:nvSpPr>
            <p:spPr>
              <a:xfrm>
                <a:off x="2885985" y="2526190"/>
                <a:ext cx="2217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데이터 탐색</a:t>
                </a:r>
                <a:endParaRPr b="1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2"/>
              <p:cNvSpPr txBox="1"/>
              <p:nvPr/>
            </p:nvSpPr>
            <p:spPr>
              <a:xfrm>
                <a:off x="4906571" y="2524119"/>
                <a:ext cx="2217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모델링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 txBox="1"/>
              <p:nvPr/>
            </p:nvSpPr>
            <p:spPr>
              <a:xfrm>
                <a:off x="6948358" y="2526190"/>
                <a:ext cx="2217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분석 결과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 txBox="1"/>
              <p:nvPr/>
            </p:nvSpPr>
            <p:spPr>
              <a:xfrm>
                <a:off x="8885897" y="2522085"/>
                <a:ext cx="2217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ko-KR" sz="1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아이디어 제시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199;p2"/>
            <p:cNvSpPr txBox="1"/>
            <p:nvPr/>
          </p:nvSpPr>
          <p:spPr>
            <a:xfrm>
              <a:off x="1204951" y="3936674"/>
              <a:ext cx="1521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목표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방향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2"/>
            <p:cNvSpPr txBox="1"/>
            <p:nvPr/>
          </p:nvSpPr>
          <p:spPr>
            <a:xfrm>
              <a:off x="3030649" y="3936626"/>
              <a:ext cx="17304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전처리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내부 변수 탐색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외부 변수 탐색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2"/>
            <p:cNvSpPr txBox="1"/>
            <p:nvPr/>
          </p:nvSpPr>
          <p:spPr>
            <a:xfrm>
              <a:off x="5071087" y="3919399"/>
              <a:ext cx="18720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입력 변수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평가 지표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후보 모델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 성능 비교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2"/>
            <p:cNvSpPr txBox="1"/>
            <p:nvPr/>
          </p:nvSpPr>
          <p:spPr>
            <a:xfrm>
              <a:off x="6991288" y="3922599"/>
              <a:ext cx="22179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최종 모델 선정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판매실적 예측 결과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결과 및 시사점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한계점 및 제언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9294215" y="3919367"/>
              <a:ext cx="17097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요일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시간대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AutoNum type="arabicPeriod"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기타</a:t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540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0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483" name="Google Shape;483;p20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5" name="Google Shape;485;p20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월/요일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25" y="1843388"/>
            <a:ext cx="6040960" cy="32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0"/>
          <p:cNvSpPr txBox="1"/>
          <p:nvPr/>
        </p:nvSpPr>
        <p:spPr>
          <a:xfrm>
            <a:off x="2103050" y="1526875"/>
            <a:ext cx="1881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8" name="Google Shape;48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000" y="1834200"/>
            <a:ext cx="6040950" cy="329211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0"/>
          <p:cNvSpPr txBox="1"/>
          <p:nvPr/>
        </p:nvSpPr>
        <p:spPr>
          <a:xfrm>
            <a:off x="8111975" y="1506200"/>
            <a:ext cx="1881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요일별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0"/>
          <p:cNvSpPr txBox="1"/>
          <p:nvPr/>
        </p:nvSpPr>
        <p:spPr>
          <a:xfrm>
            <a:off x="6882950" y="5157375"/>
            <a:ext cx="4575600" cy="99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상대적으로 주말에 더 많은 주문량을 보인다.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금요일이 가장 적고, 토요일이 가장 많다.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0"/>
          <p:cNvSpPr/>
          <p:nvPr/>
        </p:nvSpPr>
        <p:spPr>
          <a:xfrm>
            <a:off x="10349875" y="1565650"/>
            <a:ext cx="1723200" cy="13590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0"/>
          <p:cNvSpPr txBox="1"/>
          <p:nvPr/>
        </p:nvSpPr>
        <p:spPr>
          <a:xfrm>
            <a:off x="1079525" y="5157375"/>
            <a:ext cx="4575600" cy="99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3~5월 주문량이 적다.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하반기로 갈수록 주문량 증가한다.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0"/>
          <p:cNvSpPr txBox="1"/>
          <p:nvPr/>
        </p:nvSpPr>
        <p:spPr>
          <a:xfrm>
            <a:off x="1517900" y="633232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월별 주문량에 차이가 있으며, 주말에 주문량이 좀 더 많다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4" name="Google Shape;494;p20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495" name="Google Shape;495;p20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1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501" name="Google Shape;501;p21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3" name="Google Shape;503;p21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hour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1"/>
          <p:cNvSpPr txBox="1"/>
          <p:nvPr/>
        </p:nvSpPr>
        <p:spPr>
          <a:xfrm>
            <a:off x="7739875" y="3344375"/>
            <a:ext cx="4008900" cy="1165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오후 4시 ~ 6시 주문량이 매우 많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고, 늦은 저녁 시간대인 오후 9시~11시 주문량이 가장 적다.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5" name="Google Shape;5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75" y="2283200"/>
            <a:ext cx="7224375" cy="37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1"/>
          <p:cNvSpPr txBox="1"/>
          <p:nvPr/>
        </p:nvSpPr>
        <p:spPr>
          <a:xfrm>
            <a:off x="2328722" y="1898755"/>
            <a:ext cx="3307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시간대(hour)별 주문량 barplot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21"/>
          <p:cNvSpPr/>
          <p:nvPr/>
        </p:nvSpPr>
        <p:spPr>
          <a:xfrm>
            <a:off x="4692300" y="2283200"/>
            <a:ext cx="1327500" cy="13275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1"/>
          <p:cNvSpPr txBox="1"/>
          <p:nvPr/>
        </p:nvSpPr>
        <p:spPr>
          <a:xfrm>
            <a:off x="1365500" y="62548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오후 4시~6시에 주문량이 많다.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9" name="Google Shape;509;p21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510" name="Google Shape;510;p21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22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516" name="Google Shape;516;p22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8" name="Google Shape;518;p22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내부 변수 탐색 - 시청률 높은 시간대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2"/>
          <p:cNvSpPr txBox="1"/>
          <p:nvPr/>
        </p:nvSpPr>
        <p:spPr>
          <a:xfrm>
            <a:off x="842599" y="1432808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시청률 데이터를 통해 시청률이 높은 시간대를 1, 그렇지 않은 시간대를 0으로 하여 비교해보았다.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2197059" y="1878900"/>
            <a:ext cx="3307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시청률 높은 시간대별 주문량 boxplot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1365500" y="62548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시청률이 높은 시간대에 주문량이 많다.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2" name="Google Shape;5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850" y="2183700"/>
            <a:ext cx="5908931" cy="38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7400" y="3072868"/>
            <a:ext cx="2104677" cy="166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5703" y="3056925"/>
            <a:ext cx="1211472" cy="1698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5" name="Google Shape;525;p22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526" name="Google Shape;526;p22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532" name="Google Shape;532;p23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4" name="Google Shape;534;p23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외부 변수 탐색 - 외부 데이터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5" name="Google Shape;535;p23"/>
          <p:cNvGraphicFramePr/>
          <p:nvPr/>
        </p:nvGraphicFramePr>
        <p:xfrm>
          <a:off x="825550" y="18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967875"/>
                <a:gridCol w="1629450"/>
                <a:gridCol w="1923975"/>
                <a:gridCol w="1923975"/>
                <a:gridCol w="1923975"/>
                <a:gridCol w="2218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데이터명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기상데이터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소비자 물가지수(지출목적별)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경제활동인구조사: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성/연령별 실업률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소비자 심리지수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유동인구 데이터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출처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기상청 기상자료 개방포털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통계청, 소비자물가조사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통계청, 경제활동인구조사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한국은행, 소비자동향조사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 빅데이터 허브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일자별 기온, 강수량, 풍속,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 등 기상 정보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매월 지출목적별 물가지수를 홈쇼핑 판매 품목의 상품군에 맞게 연결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실업률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 소비자심리지수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연령별, 시간별, 성별 유동인구 수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도출 변수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평균기온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일강수량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 상대습도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평균풍속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강수유무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폭염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한파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주평균기온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기온차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물가지수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체감 물가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실업률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소비자심리지수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총_시간별_유동인구수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주부_시간별_유동인구수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총_일자별_유동인구수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주부_일자별_유동인구수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36" name="Google Shape;536;p23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537" name="Google Shape;537;p23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24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543" name="Google Shape;543;p24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5" name="Google Shape;545;p24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외부 변수 탐색 - 물가지수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4"/>
          <p:cNvSpPr txBox="1"/>
          <p:nvPr/>
        </p:nvSpPr>
        <p:spPr>
          <a:xfrm>
            <a:off x="842599" y="1432808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물가지수에 대한 설명입니다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4"/>
          <p:cNvSpPr txBox="1"/>
          <p:nvPr/>
        </p:nvSpPr>
        <p:spPr>
          <a:xfrm>
            <a:off x="2716352" y="1971375"/>
            <a:ext cx="2631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물가지수별 주문량 scatterplot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24"/>
          <p:cNvSpPr txBox="1"/>
          <p:nvPr/>
        </p:nvSpPr>
        <p:spPr>
          <a:xfrm>
            <a:off x="7425650" y="3011050"/>
            <a:ext cx="4136100" cy="158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물가지수가 일정 수준까지는 주문량에 영향을 미치지 않지만, 110 이후로는 주문량이 감소하는 경향이 있다.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9" name="Google Shape;5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900" y="2413350"/>
            <a:ext cx="6104799" cy="31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4"/>
          <p:cNvSpPr/>
          <p:nvPr/>
        </p:nvSpPr>
        <p:spPr>
          <a:xfrm rot="2703151">
            <a:off x="4120149" y="3095869"/>
            <a:ext cx="1388617" cy="323713"/>
          </a:xfrm>
          <a:prstGeom prst="rightArrow">
            <a:avLst>
              <a:gd fmla="val 41742" name="adj1"/>
              <a:gd fmla="val 42569" name="adj2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4"/>
          <p:cNvSpPr txBox="1"/>
          <p:nvPr/>
        </p:nvSpPr>
        <p:spPr>
          <a:xfrm>
            <a:off x="1517900" y="62548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물가지수는 주문량에 영향을 미칠 것이다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2" name="Google Shape;552;p24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553" name="Google Shape;553;p24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25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559" name="Google Shape;559;p25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1" name="Google Shape;561;p25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외부 변수 탐색 - 체감 물가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5"/>
          <p:cNvSpPr txBox="1"/>
          <p:nvPr/>
        </p:nvSpPr>
        <p:spPr>
          <a:xfrm>
            <a:off x="842599" y="1432808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체감 물가에 대한 설명입니다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110" y="2485680"/>
            <a:ext cx="6039450" cy="3055659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5"/>
          <p:cNvSpPr txBox="1"/>
          <p:nvPr/>
        </p:nvSpPr>
        <p:spPr>
          <a:xfrm>
            <a:off x="2482840" y="2002380"/>
            <a:ext cx="335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체감 물가별 주문량 scatterplot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25"/>
          <p:cNvSpPr txBox="1"/>
          <p:nvPr/>
        </p:nvSpPr>
        <p:spPr>
          <a:xfrm>
            <a:off x="7414520" y="3001262"/>
            <a:ext cx="4136100" cy="158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체감 물가가 오를수록 주문량이 감소한다.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25"/>
          <p:cNvSpPr/>
          <p:nvPr/>
        </p:nvSpPr>
        <p:spPr>
          <a:xfrm rot="1210100">
            <a:off x="2580275" y="3825229"/>
            <a:ext cx="3678875" cy="524100"/>
          </a:xfrm>
          <a:prstGeom prst="rightArrow">
            <a:avLst>
              <a:gd fmla="val 41742" name="adj1"/>
              <a:gd fmla="val 42569" name="adj2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7" name="Google Shape;567;p25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568" name="Google Shape;568;p25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25"/>
          <p:cNvSpPr txBox="1"/>
          <p:nvPr/>
        </p:nvSpPr>
        <p:spPr>
          <a:xfrm>
            <a:off x="1517900" y="62548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체감 물가는 주문량에 영향을 미칠 것이다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220" y="2674436"/>
            <a:ext cx="5230050" cy="290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26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576" name="Google Shape;576;p26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8" name="Google Shape;578;p26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외부 변수 탐색 - 유동인구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6"/>
          <p:cNvSpPr txBox="1"/>
          <p:nvPr/>
        </p:nvSpPr>
        <p:spPr>
          <a:xfrm>
            <a:off x="842599" y="1432808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코로나19의 영향을 반영하기 위해 유동인구 변수를 사용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6"/>
          <p:cNvSpPr txBox="1"/>
          <p:nvPr/>
        </p:nvSpPr>
        <p:spPr>
          <a:xfrm>
            <a:off x="6740275" y="2941950"/>
            <a:ext cx="4738800" cy="208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코로나19 확진자 수가 가장 많았던 2020년 3월과 2019년 3월의 시간대별 유동인구수 평균을 비교(서울 기준)했다.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새벽에서 아침시간대의 유동인구수는 큰 차이가 없다.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낮부터 밤까지의 유동인구수는 확연하게 줄어든다.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코로나19의 영향을 반영해야 하는 상황에서 유동인구 변수가 적절한 작용을 할 것으로 예상할 수 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p26"/>
          <p:cNvSpPr txBox="1"/>
          <p:nvPr/>
        </p:nvSpPr>
        <p:spPr>
          <a:xfrm>
            <a:off x="2486145" y="2359886"/>
            <a:ext cx="23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시간대별 유동인구수 평균 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4162995" y="3049111"/>
            <a:ext cx="329700" cy="461700"/>
          </a:xfrm>
          <a:prstGeom prst="downArrow">
            <a:avLst>
              <a:gd fmla="val 31937" name="adj1"/>
              <a:gd fmla="val 37653" name="adj2"/>
            </a:avLst>
          </a:prstGeom>
          <a:solidFill>
            <a:srgbClr val="F0453A"/>
          </a:solidFill>
          <a:ln cap="flat" cmpd="sng" w="9525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3" name="Google Shape;583;p26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584" name="Google Shape;584;p26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7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590" name="Google Shape;590;p27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2" name="Google Shape;592;p27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외부 변수 탐색 - 유동인구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 txBox="1"/>
          <p:nvPr/>
        </p:nvSpPr>
        <p:spPr>
          <a:xfrm>
            <a:off x="842600" y="1432797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코로나19의 확산 추이와 유동인구의 관계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27"/>
          <p:cNvSpPr txBox="1"/>
          <p:nvPr/>
        </p:nvSpPr>
        <p:spPr>
          <a:xfrm>
            <a:off x="1079525" y="5005925"/>
            <a:ext cx="10170900" cy="119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2019년과 2020년 3~6월의 유동인구를 비교해보면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3~4월에는 2019년의 유동인구가 2020년의 유동인구보다 많고, 5~6월에는 오히려 2020년의 유동인구가 더 많다.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코로나19 확진자 수가 큰 폭으로 증가한 3~4월에 유동인구가 코로나19의 영향을 받았다.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통해 코로나19 상황과 유동인구간의 관계를 확인할 수 있다.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27"/>
          <p:cNvSpPr txBox="1"/>
          <p:nvPr/>
        </p:nvSpPr>
        <p:spPr>
          <a:xfrm>
            <a:off x="1289300" y="6254875"/>
            <a:ext cx="94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9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유동인구수로 코로나19의 영향을 반영한다</a:t>
            </a:r>
            <a:endParaRPr b="1" i="0" sz="1900" u="none" cap="none" strike="noStrik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6" name="Google Shape;5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644" y="1971387"/>
            <a:ext cx="5032805" cy="270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4625" y="1879408"/>
            <a:ext cx="5571673" cy="28895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8" name="Google Shape;598;p27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599" name="Google Shape;599;p27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8"/>
          <p:cNvSpPr/>
          <p:nvPr/>
        </p:nvSpPr>
        <p:spPr>
          <a:xfrm>
            <a:off x="2740650" y="1587300"/>
            <a:ext cx="6710700" cy="3683400"/>
          </a:xfrm>
          <a:prstGeom prst="roundRect">
            <a:avLst>
              <a:gd fmla="val 16667" name="adj"/>
            </a:avLst>
          </a:prstGeom>
          <a:solidFill>
            <a:srgbClr val="F0453A"/>
          </a:solidFill>
          <a:ln cap="flat" cmpd="sng" w="12700">
            <a:solidFill>
              <a:srgbClr val="F0453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3382225" y="2922606"/>
            <a:ext cx="1010700" cy="1012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045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F0453A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b="1" i="0" sz="3200" u="none" cap="none" strike="noStrike">
              <a:solidFill>
                <a:srgbClr val="F045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4620200" y="3000300"/>
            <a:ext cx="426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ko-KR" sz="45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0" i="0" sz="45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29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612" name="Google Shape;612;p29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4" name="Google Shape;614;p29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입력 변수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5" name="Google Shape;615;p29"/>
          <p:cNvGraphicFramePr/>
          <p:nvPr/>
        </p:nvGraphicFramePr>
        <p:xfrm>
          <a:off x="952500" y="1545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759275"/>
                <a:gridCol w="2759275"/>
                <a:gridCol w="4768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변수명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형식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변수 설명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F0453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노출(분)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셀의 노출된 시간(분)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마더코드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상품의 품번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상품의 코드번호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상품군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범주형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상품군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판매단가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상품이 판매된 가격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hour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범주형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시각(시)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주말여부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범주형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날의 주말여부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범주형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분기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dayofyear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일자가 1년 중 며칠째인지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endtime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범주형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셀의 방송 마지막 시간대 여부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방송에서 해당 셀의 순서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16" name="Google Shape;616;p29"/>
          <p:cNvGraphicFramePr/>
          <p:nvPr/>
        </p:nvGraphicFramePr>
        <p:xfrm>
          <a:off x="3015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55200"/>
                <a:gridCol w="229910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617" name="Google Shape;617;p29"/>
          <p:cNvSpPr/>
          <p:nvPr/>
        </p:nvSpPr>
        <p:spPr>
          <a:xfrm rot="10800000">
            <a:off x="6003105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/>
          <p:nvPr/>
        </p:nvSpPr>
        <p:spPr>
          <a:xfrm>
            <a:off x="2740650" y="1587300"/>
            <a:ext cx="6710700" cy="3683400"/>
          </a:xfrm>
          <a:prstGeom prst="roundRect">
            <a:avLst>
              <a:gd fmla="val 16667" name="adj"/>
            </a:avLst>
          </a:prstGeom>
          <a:solidFill>
            <a:srgbClr val="F0453A"/>
          </a:solidFill>
          <a:ln cap="flat" cmpd="sng" w="12700">
            <a:solidFill>
              <a:srgbClr val="F0453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3382225" y="2922606"/>
            <a:ext cx="1010700" cy="1012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045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F0453A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b="1" i="0" sz="3200" u="none" cap="none" strike="noStrike">
              <a:solidFill>
                <a:srgbClr val="F045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3"/>
          <p:cNvSpPr txBox="1"/>
          <p:nvPr/>
        </p:nvSpPr>
        <p:spPr>
          <a:xfrm>
            <a:off x="4620200" y="3000300"/>
            <a:ext cx="3294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ko-KR" sz="45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서론</a:t>
            </a:r>
            <a:endParaRPr b="0" i="0" sz="45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0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623" name="Google Shape;623;p30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5" name="Google Shape;625;p30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입력 변수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6" name="Google Shape;626;p30"/>
          <p:cNvGraphicFramePr/>
          <p:nvPr/>
        </p:nvGraphicFramePr>
        <p:xfrm>
          <a:off x="952500" y="1543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759275"/>
                <a:gridCol w="2759275"/>
                <a:gridCol w="47684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변수명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형식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변수 설명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0453A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총노출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노출된 총 시간(분)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가격대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범주형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상품의 판매단가 분포 기준 3등분 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평균기온</a:t>
                      </a:r>
                      <a:r>
                        <a:rPr b="1" lang="ko-KR" sz="1400" u="none" cap="none" strike="noStrike">
                          <a:solidFill>
                            <a:srgbClr val="21212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(°C)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날의 평균 기온</a:t>
                      </a:r>
                      <a:r>
                        <a:rPr lang="ko-KR" sz="1400" u="none" cap="none" strike="noStrike">
                          <a:solidFill>
                            <a:srgbClr val="21212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(°C)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264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최고기온</a:t>
                      </a:r>
                      <a:r>
                        <a:rPr b="1" lang="ko-KR" sz="1400" u="none" cap="none" strike="noStrike">
                          <a:solidFill>
                            <a:srgbClr val="21212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(°C)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날의 최고 기온</a:t>
                      </a:r>
                      <a:r>
                        <a:rPr lang="ko-KR" sz="1400" u="none" cap="none" strike="noStrike">
                          <a:solidFill>
                            <a:srgbClr val="21212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(°C)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21212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일강수량(mm)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날의 강수량(mm)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21212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평균 풍속(m/s)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날의 평균 </a:t>
                      </a:r>
                      <a:r>
                        <a:rPr lang="ko-KR" sz="1400" u="none" cap="none" strike="noStrike">
                          <a:solidFill>
                            <a:srgbClr val="21212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풍속(m/s)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weekofyear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일자가 1년 중 몇주째인지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주평균기온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일자가 해당되는 주의 평균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23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기온차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저번주 평균 기온에서 이번주 평균 기온을 뺀 값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물가지수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월의 해당 상품의 품목별 물가지수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체감물가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판매단가를 물가지수로 나눈 값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실업률</a:t>
                      </a:r>
                      <a:endParaRPr b="1"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연속형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방송이 편성된 월의 평균 실업률</a:t>
                      </a:r>
                      <a:endParaRPr sz="14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27" name="Google Shape;627;p30"/>
          <p:cNvGraphicFramePr/>
          <p:nvPr/>
        </p:nvGraphicFramePr>
        <p:xfrm>
          <a:off x="3015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55200"/>
                <a:gridCol w="229910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628" name="Google Shape;628;p30"/>
          <p:cNvSpPr/>
          <p:nvPr/>
        </p:nvSpPr>
        <p:spPr>
          <a:xfrm rot="10800000">
            <a:off x="6003105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31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634" name="Google Shape;634;p31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6" name="Google Shape;636;p31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평가 지표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31"/>
          <p:cNvCxnSpPr/>
          <p:nvPr/>
        </p:nvCxnSpPr>
        <p:spPr>
          <a:xfrm>
            <a:off x="4162866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38" name="Google Shape;638;p31"/>
          <p:cNvGraphicFramePr/>
          <p:nvPr/>
        </p:nvGraphicFramePr>
        <p:xfrm>
          <a:off x="3015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55200"/>
                <a:gridCol w="229910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639" name="Google Shape;639;p31"/>
          <p:cNvSpPr/>
          <p:nvPr/>
        </p:nvSpPr>
        <p:spPr>
          <a:xfrm rot="10800000">
            <a:off x="6003105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31"/>
          <p:cNvSpPr/>
          <p:nvPr/>
        </p:nvSpPr>
        <p:spPr>
          <a:xfrm>
            <a:off x="1167375" y="2239825"/>
            <a:ext cx="10170900" cy="1362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1"/>
          <p:cNvSpPr/>
          <p:nvPr/>
        </p:nvSpPr>
        <p:spPr>
          <a:xfrm>
            <a:off x="842600" y="2213755"/>
            <a:ext cx="1096800" cy="1422600"/>
          </a:xfrm>
          <a:prstGeom prst="rect">
            <a:avLst/>
          </a:prstGeom>
          <a:solidFill>
            <a:srgbClr val="DC0A0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</a:t>
            </a:r>
            <a:endParaRPr b="1" i="0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2" name="Google Shape;6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368" y="2406800"/>
            <a:ext cx="28765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1"/>
          <p:cNvSpPr txBox="1"/>
          <p:nvPr/>
        </p:nvSpPr>
        <p:spPr>
          <a:xfrm>
            <a:off x="5083025" y="2406800"/>
            <a:ext cx="57750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모델 신뢰성 검증을 위한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평균 절대 비율 오차(MAPE: Mean Absolute Percentage Error)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4" name="Google Shape;6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0855" y="3225950"/>
            <a:ext cx="17240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1"/>
          <p:cNvSpPr/>
          <p:nvPr/>
        </p:nvSpPr>
        <p:spPr>
          <a:xfrm>
            <a:off x="1180053" y="4302788"/>
            <a:ext cx="10170900" cy="13623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1"/>
          <p:cNvSpPr/>
          <p:nvPr/>
        </p:nvSpPr>
        <p:spPr>
          <a:xfrm>
            <a:off x="855278" y="4265838"/>
            <a:ext cx="1096800" cy="1422600"/>
          </a:xfrm>
          <a:prstGeom prst="rect">
            <a:avLst/>
          </a:prstGeom>
          <a:solidFill>
            <a:srgbClr val="DC0A0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b="1" i="0" sz="2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31"/>
          <p:cNvSpPr txBox="1"/>
          <p:nvPr/>
        </p:nvSpPr>
        <p:spPr>
          <a:xfrm>
            <a:off x="1635100" y="4335184"/>
            <a:ext cx="86127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평가지표: MAPE(Mean Absolute Percentage Error)</a:t>
            </a:r>
            <a:endParaRPr b="1" i="0" sz="14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1" i="0" lang="ko-KR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mean_absolute_percentage_error</a:t>
            </a:r>
            <a:r>
              <a:rPr b="1" i="0" lang="ko-KR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ko-KR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y_true</a:t>
            </a:r>
            <a:r>
              <a:rPr b="1" i="0" lang="ko-KR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ko-KR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y_pred</a:t>
            </a:r>
            <a:r>
              <a:rPr b="1" i="0" lang="ko-KR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endParaRPr b="1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y_true, y_pred = np.array(y_true), np.array(y_pred)</a:t>
            </a:r>
            <a:endParaRPr b="1" i="0" sz="1400" u="none" cap="none" strike="noStrik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ko-KR" sz="14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ko-KR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np.mean(np.</a:t>
            </a:r>
            <a:r>
              <a:rPr b="1" i="0" lang="ko-KR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b="1" i="0" lang="ko-KR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((y_true - y_pred) / y_true)) * </a:t>
            </a:r>
            <a:r>
              <a:rPr b="1" i="0" lang="ko-KR" sz="14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2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653" name="Google Shape;653;p32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5" name="Google Shape;655;p32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후보 모델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32"/>
          <p:cNvCxnSpPr/>
          <p:nvPr/>
        </p:nvCxnSpPr>
        <p:spPr>
          <a:xfrm>
            <a:off x="4162866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57" name="Google Shape;657;p32"/>
          <p:cNvGraphicFramePr/>
          <p:nvPr/>
        </p:nvGraphicFramePr>
        <p:xfrm>
          <a:off x="3015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55200"/>
                <a:gridCol w="229910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658" name="Google Shape;658;p32"/>
          <p:cNvSpPr/>
          <p:nvPr/>
        </p:nvSpPr>
        <p:spPr>
          <a:xfrm rot="10800000">
            <a:off x="6003105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32"/>
          <p:cNvSpPr/>
          <p:nvPr/>
        </p:nvSpPr>
        <p:spPr>
          <a:xfrm>
            <a:off x="1008595" y="3083000"/>
            <a:ext cx="1433100" cy="7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의사결정트리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32"/>
          <p:cNvSpPr/>
          <p:nvPr/>
        </p:nvSpPr>
        <p:spPr>
          <a:xfrm>
            <a:off x="3084290" y="3083000"/>
            <a:ext cx="1433100" cy="7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랜덤포레스트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32"/>
          <p:cNvSpPr/>
          <p:nvPr/>
        </p:nvSpPr>
        <p:spPr>
          <a:xfrm>
            <a:off x="5388585" y="3083000"/>
            <a:ext cx="1433100" cy="7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그래디언트 부스팅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32"/>
          <p:cNvSpPr/>
          <p:nvPr/>
        </p:nvSpPr>
        <p:spPr>
          <a:xfrm>
            <a:off x="7845280" y="3083000"/>
            <a:ext cx="1433100" cy="7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XGBoost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9997175" y="3083000"/>
            <a:ext cx="1433100" cy="7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LightGBM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32"/>
          <p:cNvSpPr/>
          <p:nvPr/>
        </p:nvSpPr>
        <p:spPr>
          <a:xfrm>
            <a:off x="5379458" y="4927400"/>
            <a:ext cx="1433100" cy="7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데이터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5" name="Google Shape;665;p32"/>
          <p:cNvCxnSpPr>
            <a:stCxn id="659" idx="2"/>
            <a:endCxn id="664" idx="0"/>
          </p:cNvCxnSpPr>
          <p:nvPr/>
        </p:nvCxnSpPr>
        <p:spPr>
          <a:xfrm flipH="1" rot="-5400000">
            <a:off x="3343345" y="2174600"/>
            <a:ext cx="1134600" cy="437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6" name="Google Shape;666;p32"/>
          <p:cNvCxnSpPr>
            <a:stCxn id="660" idx="2"/>
            <a:endCxn id="664" idx="0"/>
          </p:cNvCxnSpPr>
          <p:nvPr/>
        </p:nvCxnSpPr>
        <p:spPr>
          <a:xfrm flipH="1" rot="-5400000">
            <a:off x="4381190" y="3212450"/>
            <a:ext cx="1134600" cy="229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7" name="Google Shape;667;p32"/>
          <p:cNvCxnSpPr>
            <a:stCxn id="661" idx="2"/>
            <a:endCxn id="664" idx="0"/>
          </p:cNvCxnSpPr>
          <p:nvPr/>
        </p:nvCxnSpPr>
        <p:spPr>
          <a:xfrm rot="5400000">
            <a:off x="5533335" y="4355600"/>
            <a:ext cx="1134600" cy="9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8" name="Google Shape;668;p32"/>
          <p:cNvCxnSpPr>
            <a:stCxn id="662" idx="2"/>
            <a:endCxn id="664" idx="0"/>
          </p:cNvCxnSpPr>
          <p:nvPr/>
        </p:nvCxnSpPr>
        <p:spPr>
          <a:xfrm rot="5400000">
            <a:off x="6761680" y="3127250"/>
            <a:ext cx="1134600" cy="2465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69" name="Google Shape;669;p32"/>
          <p:cNvCxnSpPr>
            <a:stCxn id="663" idx="2"/>
            <a:endCxn id="664" idx="0"/>
          </p:cNvCxnSpPr>
          <p:nvPr/>
        </p:nvCxnSpPr>
        <p:spPr>
          <a:xfrm rot="5400000">
            <a:off x="7837625" y="2051300"/>
            <a:ext cx="1134600" cy="461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70" name="Google Shape;670;p32"/>
          <p:cNvSpPr/>
          <p:nvPr/>
        </p:nvSpPr>
        <p:spPr>
          <a:xfrm>
            <a:off x="4287750" y="4221875"/>
            <a:ext cx="3616500" cy="369300"/>
          </a:xfrm>
          <a:prstGeom prst="rect">
            <a:avLst/>
          </a:prstGeom>
          <a:solidFill>
            <a:srgbClr val="DC0A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</a:t>
            </a:r>
            <a:endParaRPr b="1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5402908" y="1655438"/>
            <a:ext cx="1433100" cy="7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데이터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2" name="Google Shape;672;p32"/>
          <p:cNvCxnSpPr>
            <a:stCxn id="659" idx="0"/>
            <a:endCxn id="671" idx="2"/>
          </p:cNvCxnSpPr>
          <p:nvPr/>
        </p:nvCxnSpPr>
        <p:spPr>
          <a:xfrm rot="-5400000">
            <a:off x="3563395" y="526850"/>
            <a:ext cx="717900" cy="43944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73" name="Google Shape;673;p32"/>
          <p:cNvCxnSpPr>
            <a:stCxn id="660" idx="0"/>
            <a:endCxn id="671" idx="2"/>
          </p:cNvCxnSpPr>
          <p:nvPr/>
        </p:nvCxnSpPr>
        <p:spPr>
          <a:xfrm rot="-5400000">
            <a:off x="4601240" y="1564700"/>
            <a:ext cx="717900" cy="23187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74" name="Google Shape;674;p32"/>
          <p:cNvCxnSpPr>
            <a:stCxn id="661" idx="0"/>
            <a:endCxn id="671" idx="2"/>
          </p:cNvCxnSpPr>
          <p:nvPr/>
        </p:nvCxnSpPr>
        <p:spPr>
          <a:xfrm rot="-5400000">
            <a:off x="5753385" y="2716850"/>
            <a:ext cx="717900" cy="144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75" name="Google Shape;675;p32"/>
          <p:cNvCxnSpPr>
            <a:stCxn id="662" idx="0"/>
            <a:endCxn id="671" idx="2"/>
          </p:cNvCxnSpPr>
          <p:nvPr/>
        </p:nvCxnSpPr>
        <p:spPr>
          <a:xfrm flipH="1" rot="5400000">
            <a:off x="6981730" y="1502900"/>
            <a:ext cx="717900" cy="24423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76" name="Google Shape;676;p32"/>
          <p:cNvCxnSpPr>
            <a:stCxn id="663" idx="0"/>
            <a:endCxn id="671" idx="2"/>
          </p:cNvCxnSpPr>
          <p:nvPr/>
        </p:nvCxnSpPr>
        <p:spPr>
          <a:xfrm flipH="1" rot="5400000">
            <a:off x="8057675" y="426950"/>
            <a:ext cx="717900" cy="4594200"/>
          </a:xfrm>
          <a:prstGeom prst="curved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677" name="Google Shape;677;p32"/>
          <p:cNvSpPr/>
          <p:nvPr/>
        </p:nvSpPr>
        <p:spPr>
          <a:xfrm>
            <a:off x="5376118" y="5973425"/>
            <a:ext cx="1433100" cy="7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8" name="Google Shape;678;p32"/>
          <p:cNvCxnSpPr>
            <a:stCxn id="664" idx="2"/>
            <a:endCxn id="677" idx="0"/>
          </p:cNvCxnSpPr>
          <p:nvPr/>
        </p:nvCxnSpPr>
        <p:spPr>
          <a:xfrm flipH="1">
            <a:off x="6092708" y="5637200"/>
            <a:ext cx="33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3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684" name="Google Shape;684;p33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6" name="Google Shape;686;p33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모델 성능 비교- MAPE 값 기준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7" name="Google Shape;687;p33"/>
          <p:cNvCxnSpPr/>
          <p:nvPr/>
        </p:nvCxnSpPr>
        <p:spPr>
          <a:xfrm>
            <a:off x="4162866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88" name="Google Shape;688;p33"/>
          <p:cNvGraphicFramePr/>
          <p:nvPr/>
        </p:nvGraphicFramePr>
        <p:xfrm>
          <a:off x="3015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55200"/>
                <a:gridCol w="229910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689" name="Google Shape;689;p33"/>
          <p:cNvSpPr/>
          <p:nvPr/>
        </p:nvSpPr>
        <p:spPr>
          <a:xfrm rot="10800000">
            <a:off x="6003105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0" name="Google Shape;6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75" y="1527150"/>
            <a:ext cx="11197203" cy="51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3"/>
          <p:cNvSpPr txBox="1"/>
          <p:nvPr/>
        </p:nvSpPr>
        <p:spPr>
          <a:xfrm>
            <a:off x="6003100" y="1991650"/>
            <a:ext cx="49599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랜덤포레스트의 MAPE 값이 5</a:t>
            </a:r>
            <a:r>
              <a:rPr b="1" lang="ko-KR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i="0" lang="ko-KR" sz="14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lang="ko-KR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874</a:t>
            </a:r>
            <a:r>
              <a:rPr b="1" i="0" lang="ko-KR" sz="1400" u="none" cap="none" strike="noStrik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가장 낮으므로, 가장 성능이 우수하다.</a:t>
            </a:r>
            <a:endParaRPr b="1" i="0" sz="1400" u="none" cap="none" strike="noStrik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500" u="none" cap="none" strike="noStrik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⇒ 랜덤포레스트로 최종 모델 결정</a:t>
            </a:r>
            <a:endParaRPr b="1" i="0" sz="1500" u="none" cap="none" strike="noStrik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/>
          <p:nvPr/>
        </p:nvSpPr>
        <p:spPr>
          <a:xfrm>
            <a:off x="2740650" y="1587300"/>
            <a:ext cx="6710700" cy="3683400"/>
          </a:xfrm>
          <a:prstGeom prst="roundRect">
            <a:avLst>
              <a:gd fmla="val 16667" name="adj"/>
            </a:avLst>
          </a:prstGeom>
          <a:solidFill>
            <a:srgbClr val="F0453A"/>
          </a:solidFill>
          <a:ln cap="flat" cmpd="sng" w="12700">
            <a:solidFill>
              <a:srgbClr val="F0453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4"/>
          <p:cNvSpPr/>
          <p:nvPr/>
        </p:nvSpPr>
        <p:spPr>
          <a:xfrm>
            <a:off x="3382225" y="2922606"/>
            <a:ext cx="1010700" cy="1012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045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F0453A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b="1" i="0" sz="3200" u="none" cap="none" strike="noStrike">
              <a:solidFill>
                <a:srgbClr val="F045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p34"/>
          <p:cNvSpPr txBox="1"/>
          <p:nvPr/>
        </p:nvSpPr>
        <p:spPr>
          <a:xfrm>
            <a:off x="4620200" y="3000300"/>
            <a:ext cx="426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ko-KR" sz="45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결과</a:t>
            </a:r>
            <a:endParaRPr b="0" i="0" sz="45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5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704" name="Google Shape;704;p35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6" name="Google Shape;706;p35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최종 모델 선정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35"/>
          <p:cNvCxnSpPr/>
          <p:nvPr/>
        </p:nvCxnSpPr>
        <p:spPr>
          <a:xfrm>
            <a:off x="4162866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8" name="Google Shape;708;p35"/>
          <p:cNvCxnSpPr/>
          <p:nvPr/>
        </p:nvCxnSpPr>
        <p:spPr>
          <a:xfrm>
            <a:off x="6096000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09" name="Google Shape;709;p35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710" name="Google Shape;710;p35"/>
          <p:cNvSpPr/>
          <p:nvPr/>
        </p:nvSpPr>
        <p:spPr>
          <a:xfrm rot="10800000">
            <a:off x="8352735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p35"/>
          <p:cNvSpPr/>
          <p:nvPr/>
        </p:nvSpPr>
        <p:spPr>
          <a:xfrm>
            <a:off x="2629550" y="1690200"/>
            <a:ext cx="6981300" cy="13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</a:t>
            </a:r>
            <a:r>
              <a:rPr b="1" lang="ko-KR" sz="1700"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1" i="0" lang="ko-KR" sz="2500" u="none" cap="none" strike="noStrike">
                <a:solidFill>
                  <a:srgbClr val="F0453A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랜덤포레스트</a:t>
            </a:r>
            <a:endParaRPr b="1" i="0" sz="1700" u="none" cap="none" strike="noStrike">
              <a:solidFill>
                <a:srgbClr val="F045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 파라미터: learning rate: 0.2, max depth: 10, min child weight: 5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데이터에서의 모델 성능</a:t>
            </a:r>
            <a:r>
              <a:rPr b="1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400" u="none" cap="none" strike="noStrike">
                <a:solidFill>
                  <a:srgbClr val="F0453A"/>
                </a:solidFill>
                <a:latin typeface="Malgun Gothic"/>
                <a:ea typeface="Malgun Gothic"/>
                <a:cs typeface="Malgun Gothic"/>
                <a:sym typeface="Malgun Gothic"/>
              </a:rPr>
              <a:t>MAPE : </a:t>
            </a:r>
            <a:r>
              <a:rPr b="1" i="0" lang="ko-KR" sz="1550" u="none" cap="none" strike="noStrike">
                <a:solidFill>
                  <a:srgbClr val="F0453A"/>
                </a:solidFill>
              </a:rPr>
              <a:t>5</a:t>
            </a:r>
            <a:r>
              <a:rPr b="1" lang="ko-KR" sz="1550">
                <a:solidFill>
                  <a:srgbClr val="F0453A"/>
                </a:solidFill>
              </a:rPr>
              <a:t>3</a:t>
            </a:r>
            <a:r>
              <a:rPr b="1" i="0" lang="ko-KR" sz="1550" u="none" cap="none" strike="noStrike">
                <a:solidFill>
                  <a:srgbClr val="F0453A"/>
                </a:solidFill>
              </a:rPr>
              <a:t>.</a:t>
            </a:r>
            <a:r>
              <a:rPr b="1" lang="ko-KR" sz="1550">
                <a:solidFill>
                  <a:srgbClr val="F0453A"/>
                </a:solidFill>
              </a:rPr>
              <a:t>874</a:t>
            </a:r>
            <a:endParaRPr b="1" i="0" sz="1400" u="none" cap="none" strike="noStrike">
              <a:solidFill>
                <a:srgbClr val="F045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2" name="Google Shape;7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000" y="3207199"/>
            <a:ext cx="4985725" cy="34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6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718" name="Google Shape;718;p36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20" name="Google Shape;720;p36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판매실적 예측 결과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36"/>
          <p:cNvCxnSpPr/>
          <p:nvPr/>
        </p:nvCxnSpPr>
        <p:spPr>
          <a:xfrm>
            <a:off x="4162866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2" name="Google Shape;722;p36"/>
          <p:cNvCxnSpPr/>
          <p:nvPr/>
        </p:nvCxnSpPr>
        <p:spPr>
          <a:xfrm>
            <a:off x="6096000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23" name="Google Shape;723;p36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724" name="Google Shape;724;p36"/>
          <p:cNvSpPr/>
          <p:nvPr/>
        </p:nvSpPr>
        <p:spPr>
          <a:xfrm rot="10800000">
            <a:off x="8352735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p36"/>
          <p:cNvSpPr/>
          <p:nvPr/>
        </p:nvSpPr>
        <p:spPr>
          <a:xfrm>
            <a:off x="3206200" y="1988563"/>
            <a:ext cx="5552700" cy="7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모델을 통해 예측한 test data의 취급액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6" name="Google Shape;726;p36"/>
          <p:cNvGrpSpPr/>
          <p:nvPr/>
        </p:nvGrpSpPr>
        <p:grpSpPr>
          <a:xfrm>
            <a:off x="1398897" y="3055921"/>
            <a:ext cx="9394197" cy="3336908"/>
            <a:chOff x="1866862" y="2970075"/>
            <a:chExt cx="8274638" cy="2563500"/>
          </a:xfrm>
        </p:grpSpPr>
        <p:pic>
          <p:nvPicPr>
            <p:cNvPr id="727" name="Google Shape;727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6862" y="2997025"/>
              <a:ext cx="8231389" cy="253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36"/>
            <p:cNvSpPr/>
            <p:nvPr/>
          </p:nvSpPr>
          <p:spPr>
            <a:xfrm>
              <a:off x="9068100" y="2970075"/>
              <a:ext cx="1073400" cy="2563500"/>
            </a:xfrm>
            <a:prstGeom prst="rect">
              <a:avLst/>
            </a:prstGeom>
            <a:noFill/>
            <a:ln cap="flat" cmpd="sng" w="38100">
              <a:solidFill>
                <a:srgbClr val="F045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37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734" name="Google Shape;734;p37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6" name="Google Shape;736;p37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분석 결과 및 시사점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37"/>
          <p:cNvCxnSpPr/>
          <p:nvPr/>
        </p:nvCxnSpPr>
        <p:spPr>
          <a:xfrm>
            <a:off x="4162866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8" name="Google Shape;738;p37"/>
          <p:cNvCxnSpPr/>
          <p:nvPr/>
        </p:nvCxnSpPr>
        <p:spPr>
          <a:xfrm>
            <a:off x="6096000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39" name="Google Shape;739;p37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740" name="Google Shape;740;p37"/>
          <p:cNvSpPr/>
          <p:nvPr/>
        </p:nvSpPr>
        <p:spPr>
          <a:xfrm rot="10800000">
            <a:off x="8352735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37"/>
          <p:cNvSpPr txBox="1"/>
          <p:nvPr/>
        </p:nvSpPr>
        <p:spPr>
          <a:xfrm>
            <a:off x="6740275" y="1861625"/>
            <a:ext cx="5197800" cy="432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랜덤포레스트 변수 중요도를 확인해본 결과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‘판매단가’, ‘상품군_농수축’, ’순서’, ‘hour’, ‘체감물가’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등의 변수가 중요하다.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‘순서’와 ‘hour’ 변수를 봤을 때 </a:t>
            </a:r>
            <a:r>
              <a:rPr b="1" i="0" lang="ko-KR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방송 편성 시간대와 프로그램 </a:t>
            </a:r>
            <a:r>
              <a:rPr b="1" lang="ko-KR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정도</a:t>
            </a:r>
            <a:r>
              <a:rPr b="1" i="0" lang="ko-KR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중요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함을 알 수 있다. 앞서 EDA를 참고하여, 오후 4시~6시 시간대에 중요 품목을 편성하고 프로그램이 진행될수록 판매실적이 증가할 것으로 예상된다.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또한, ‘판매단가’와 소비자가 느끼는 ‘체감물가’ 같이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가격과 관련된 변수가 </a:t>
            </a:r>
            <a:r>
              <a:rPr b="1" lang="ko-KR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주문량에 많은 </a:t>
            </a:r>
            <a:r>
              <a:rPr b="1" i="0" lang="ko-KR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</a:t>
            </a:r>
            <a:r>
              <a:rPr i="0" lang="ko-KR" sz="1200" u="none" cap="none" strike="noStrike">
                <a:latin typeface="Malgun Gothic"/>
                <a:ea typeface="Malgun Gothic"/>
                <a:cs typeface="Malgun Gothic"/>
                <a:sym typeface="Malgun Gothic"/>
              </a:rPr>
              <a:t>을 미친다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것을 알 수 있다.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▪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상품군 중에서도 농수축 상품이 중요한데, 자료 조사 및 EDA에서도 봤듯이 </a:t>
            </a:r>
            <a:r>
              <a:rPr b="1" i="0" lang="ko-KR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‘농수축’ </a:t>
            </a:r>
            <a:r>
              <a:rPr b="1" lang="ko-KR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b="1" i="0" lang="ko-KR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NS shop+의 주력 상품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만큼 더욱 발전시켜나가야 할 것이다.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42" name="Google Shape;742;p37"/>
          <p:cNvGrpSpPr/>
          <p:nvPr/>
        </p:nvGrpSpPr>
        <p:grpSpPr>
          <a:xfrm>
            <a:off x="459117" y="1356101"/>
            <a:ext cx="5903238" cy="5273302"/>
            <a:chOff x="842600" y="1573500"/>
            <a:chExt cx="5519624" cy="5055899"/>
          </a:xfrm>
        </p:grpSpPr>
        <p:pic>
          <p:nvPicPr>
            <p:cNvPr id="743" name="Google Shape;743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7042" y="1573500"/>
              <a:ext cx="5385182" cy="5055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4" name="Google Shape;744;p37"/>
            <p:cNvSpPr/>
            <p:nvPr/>
          </p:nvSpPr>
          <p:spPr>
            <a:xfrm>
              <a:off x="842600" y="1802600"/>
              <a:ext cx="1327500" cy="1327500"/>
            </a:xfrm>
            <a:prstGeom prst="ellipse">
              <a:avLst/>
            </a:prstGeom>
            <a:noFill/>
            <a:ln cap="flat" cmpd="sng" w="38100">
              <a:solidFill>
                <a:srgbClr val="DC0A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38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750" name="Google Shape;750;p38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52" name="Google Shape;752;p38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한계점 및 제언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38"/>
          <p:cNvCxnSpPr/>
          <p:nvPr/>
        </p:nvCxnSpPr>
        <p:spPr>
          <a:xfrm>
            <a:off x="4162866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38"/>
          <p:cNvCxnSpPr/>
          <p:nvPr/>
        </p:nvCxnSpPr>
        <p:spPr>
          <a:xfrm>
            <a:off x="6096000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55" name="Google Shape;755;p38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756" name="Google Shape;756;p38"/>
          <p:cNvSpPr/>
          <p:nvPr/>
        </p:nvSpPr>
        <p:spPr>
          <a:xfrm>
            <a:off x="391660" y="1546344"/>
            <a:ext cx="11408700" cy="5067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안전한 모델링을 위한 데이터 부족</a:t>
            </a:r>
            <a:endParaRPr b="1" i="0" sz="1700" u="none" cap="none" strike="noStrike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0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2019년 한 해 동안의 데이터만 사용하여 경향성 또는 특정 년도의 사건 등의 영향을 파악하기 어려움.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코로나 시기의 데이터 부재</a:t>
            </a:r>
            <a:endParaRPr b="1" i="0" sz="1700" u="none" cap="none" strike="noStrike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: 코로나 관련 데이터가 있었더라면, 학습을 통해 코로나 확진자 수 추이에 따라 더 좋은 예측이 가능함.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체계적인 프로모션 진행</a:t>
            </a:r>
            <a:endParaRPr b="1" i="0" sz="1700" u="none" cap="none" strike="noStrike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0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b="1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프로모션, 마케팅 등에 대한 정보를 혜택 수준에 따라 데이터화하여 관리하면, 해당 효과 확실히 파악 가능.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같은 품목에 대한 가격대 정보</a:t>
            </a:r>
            <a:endParaRPr b="1" i="0" sz="1700" u="none" cap="none" strike="noStrike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: 일반적인 가격보다 얼마나 더 저렴하게 판매하는 지에 대한 정보를 데이터화하여 관리하면, 수익을 가장    </a:t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ko-KR" sz="1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높일 수 있는 최적의 가격 설정 가능</a:t>
            </a:r>
            <a:endParaRPr b="1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9"/>
          <p:cNvSpPr/>
          <p:nvPr/>
        </p:nvSpPr>
        <p:spPr>
          <a:xfrm>
            <a:off x="2740650" y="1587300"/>
            <a:ext cx="6710700" cy="3683400"/>
          </a:xfrm>
          <a:prstGeom prst="roundRect">
            <a:avLst>
              <a:gd fmla="val 16667" name="adj"/>
            </a:avLst>
          </a:prstGeom>
          <a:solidFill>
            <a:srgbClr val="F0453A"/>
          </a:solidFill>
          <a:ln cap="flat" cmpd="sng" w="12700">
            <a:solidFill>
              <a:srgbClr val="F0453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9"/>
          <p:cNvSpPr/>
          <p:nvPr/>
        </p:nvSpPr>
        <p:spPr>
          <a:xfrm>
            <a:off x="3382225" y="2922606"/>
            <a:ext cx="1010700" cy="1012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045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F0453A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b="1" i="0" sz="3200" u="none" cap="none" strike="noStrike">
              <a:solidFill>
                <a:srgbClr val="F045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39"/>
          <p:cNvSpPr txBox="1"/>
          <p:nvPr/>
        </p:nvSpPr>
        <p:spPr>
          <a:xfrm>
            <a:off x="4620200" y="3000300"/>
            <a:ext cx="426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ko-KR" sz="45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아이디어 제시</a:t>
            </a:r>
            <a:endParaRPr b="0" i="0" sz="45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287821" y="1940602"/>
            <a:ext cx="3590775" cy="440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4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217" name="Google Shape;217;p4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9" name="Google Shape;219;p4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주제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0" name="Google Shape;220;p4"/>
          <p:cNvGraphicFramePr/>
          <p:nvPr/>
        </p:nvGraphicFramePr>
        <p:xfrm>
          <a:off x="30157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4"/>
          <p:cNvSpPr/>
          <p:nvPr/>
        </p:nvSpPr>
        <p:spPr>
          <a:xfrm rot="10800000">
            <a:off x="1354905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966586" y="3040287"/>
            <a:ext cx="2015875" cy="1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824288" y="3586883"/>
            <a:ext cx="895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3356000" y="4795533"/>
            <a:ext cx="1400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"/>
          <p:cNvSpPr txBox="1"/>
          <p:nvPr/>
        </p:nvSpPr>
        <p:spPr>
          <a:xfrm>
            <a:off x="4054125" y="1641875"/>
            <a:ext cx="9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98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내부요인</a:t>
            </a:r>
            <a:endParaRPr b="1" i="0" sz="1500" u="none" cap="none" strike="noStrike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6" name="Google Shape;22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18804" y="2325355"/>
            <a:ext cx="238125" cy="19490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"/>
          <p:cNvSpPr txBox="1"/>
          <p:nvPr/>
        </p:nvSpPr>
        <p:spPr>
          <a:xfrm>
            <a:off x="3455887" y="2010062"/>
            <a:ext cx="15942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고객니즈 상품력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시즌별 상품변화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04158" y="2071620"/>
            <a:ext cx="238125" cy="19490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"/>
          <p:cNvSpPr txBox="1"/>
          <p:nvPr/>
        </p:nvSpPr>
        <p:spPr>
          <a:xfrm>
            <a:off x="2346934" y="2809446"/>
            <a:ext cx="9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98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외부요인</a:t>
            </a:r>
            <a:endParaRPr b="1" i="0" sz="1500" u="none" cap="none" strike="noStrike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3496900" y="5669375"/>
            <a:ext cx="22917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환경변화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플랫폼 및 4차산업혁명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1" name="Google Shape;23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1073" y="5724638"/>
            <a:ext cx="3048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"/>
          <p:cNvSpPr txBox="1"/>
          <p:nvPr/>
        </p:nvSpPr>
        <p:spPr>
          <a:xfrm>
            <a:off x="1284025" y="3138090"/>
            <a:ext cx="2025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날씨: 평균기온/강수량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이슈: 코로나19, 언택트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시청률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3" name="Google Shape;2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5468" y="3238310"/>
            <a:ext cx="238125" cy="21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5468" y="3454185"/>
            <a:ext cx="238125" cy="21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4993" y="3663735"/>
            <a:ext cx="238125" cy="21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"/>
          <p:cNvSpPr txBox="1"/>
          <p:nvPr/>
        </p:nvSpPr>
        <p:spPr>
          <a:xfrm>
            <a:off x="3008725" y="5355346"/>
            <a:ext cx="9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98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T-커머스</a:t>
            </a:r>
            <a:endParaRPr b="1" i="0" sz="1500" u="none" cap="none" strike="noStrike">
              <a:solidFill>
                <a:srgbClr val="98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7170525" y="3068475"/>
            <a:ext cx="4440900" cy="1920900"/>
          </a:xfrm>
          <a:prstGeom prst="rect">
            <a:avLst/>
          </a:prstGeom>
          <a:noFill/>
          <a:ln cap="flat" cmpd="sng" w="28575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프로그램 매출 실적 사전에 예측하고 대응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판매실적 예측을 통한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홈쇼핑 편성 최적화 방안(모형) 도출</a:t>
            </a:r>
            <a:endParaRPr b="1" i="0" sz="1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8" name="Google Shape;238;p4"/>
          <p:cNvGrpSpPr/>
          <p:nvPr/>
        </p:nvGrpSpPr>
        <p:grpSpPr>
          <a:xfrm>
            <a:off x="7283025" y="3496375"/>
            <a:ext cx="285750" cy="807435"/>
            <a:chOff x="7283025" y="3496375"/>
            <a:chExt cx="285750" cy="807435"/>
          </a:xfrm>
        </p:grpSpPr>
        <p:pic>
          <p:nvPicPr>
            <p:cNvPr id="239" name="Google Shape;239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83025" y="3496375"/>
              <a:ext cx="285750" cy="31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83025" y="3989485"/>
              <a:ext cx="285750" cy="314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40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769" name="Google Shape;769;p40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1" name="Google Shape;771;p40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요일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40"/>
          <p:cNvSpPr txBox="1"/>
          <p:nvPr/>
        </p:nvSpPr>
        <p:spPr>
          <a:xfrm>
            <a:off x="842600" y="1432794"/>
            <a:ext cx="10170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요일마다 상품군별 주문량을 나타내보았다. 상품군은 '농수축', '이미용', '잡화', '의류', '건강기능', '생활용품', '속옷', '주방', '가구', '가전', '침구' 순이다.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3" name="Google Shape;773;p40"/>
          <p:cNvCxnSpPr/>
          <p:nvPr/>
        </p:nvCxnSpPr>
        <p:spPr>
          <a:xfrm>
            <a:off x="4162866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4" name="Google Shape;774;p40"/>
          <p:cNvCxnSpPr/>
          <p:nvPr/>
        </p:nvCxnSpPr>
        <p:spPr>
          <a:xfrm>
            <a:off x="6096000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5" name="Google Shape;775;p40"/>
          <p:cNvCxnSpPr/>
          <p:nvPr/>
        </p:nvCxnSpPr>
        <p:spPr>
          <a:xfrm>
            <a:off x="8045547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776" name="Google Shape;776;p40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</a:tr>
            </a:tbl>
          </a:graphicData>
        </a:graphic>
      </p:graphicFrame>
      <p:sp>
        <p:nvSpPr>
          <p:cNvPr id="777" name="Google Shape;777;p40"/>
          <p:cNvSpPr/>
          <p:nvPr/>
        </p:nvSpPr>
        <p:spPr>
          <a:xfrm rot="10800000">
            <a:off x="10661357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8" name="Google Shape;7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725" y="2125512"/>
            <a:ext cx="5682535" cy="306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9977" y="2158194"/>
            <a:ext cx="5547298" cy="2972206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40"/>
          <p:cNvSpPr/>
          <p:nvPr/>
        </p:nvSpPr>
        <p:spPr>
          <a:xfrm>
            <a:off x="6341898" y="3512696"/>
            <a:ext cx="832800" cy="7899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40"/>
          <p:cNvSpPr txBox="1"/>
          <p:nvPr/>
        </p:nvSpPr>
        <p:spPr>
          <a:xfrm>
            <a:off x="2690370" y="2108677"/>
            <a:ext cx="467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40"/>
          <p:cNvSpPr txBox="1"/>
          <p:nvPr/>
        </p:nvSpPr>
        <p:spPr>
          <a:xfrm>
            <a:off x="5593728" y="2106435"/>
            <a:ext cx="467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40"/>
          <p:cNvSpPr txBox="1"/>
          <p:nvPr/>
        </p:nvSpPr>
        <p:spPr>
          <a:xfrm>
            <a:off x="8466686" y="2118150"/>
            <a:ext cx="467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40"/>
          <p:cNvSpPr txBox="1"/>
          <p:nvPr/>
        </p:nvSpPr>
        <p:spPr>
          <a:xfrm>
            <a:off x="11319166" y="2125504"/>
            <a:ext cx="467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40"/>
          <p:cNvSpPr txBox="1"/>
          <p:nvPr/>
        </p:nvSpPr>
        <p:spPr>
          <a:xfrm>
            <a:off x="2617445" y="3697485"/>
            <a:ext cx="471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6" name="Google Shape;786;p40"/>
          <p:cNvSpPr txBox="1"/>
          <p:nvPr/>
        </p:nvSpPr>
        <p:spPr>
          <a:xfrm>
            <a:off x="5548881" y="3695307"/>
            <a:ext cx="471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7" name="Google Shape;787;p40"/>
          <p:cNvSpPr txBox="1"/>
          <p:nvPr/>
        </p:nvSpPr>
        <p:spPr>
          <a:xfrm>
            <a:off x="8449623" y="3706685"/>
            <a:ext cx="471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40"/>
          <p:cNvSpPr/>
          <p:nvPr/>
        </p:nvSpPr>
        <p:spPr>
          <a:xfrm>
            <a:off x="9192050" y="2098400"/>
            <a:ext cx="832800" cy="7899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40"/>
          <p:cNvSpPr txBox="1"/>
          <p:nvPr/>
        </p:nvSpPr>
        <p:spPr>
          <a:xfrm>
            <a:off x="1079525" y="5463125"/>
            <a:ext cx="10170900" cy="119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요일에서 거의 비슷한 상품군별 주문량을 보이지만, 주말은 주목할만 하다. 항상 1위인 ‘농수축’ 상품군과 비교했을 때, ‘이미용’ 상품군의 주문량이 토요일엔 증가하고, 일요일엔 더 높았기 때문이다. 이때 많이 팔린 상품은 남성 기초 화장품이 대부분이다.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통해 남성 소비자가 주말에 소비에 참여함을 알 수 있고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따라서 </a:t>
            </a:r>
            <a:r>
              <a:rPr b="1" i="0" lang="ko-KR" sz="14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주말에 ‘남성 이미용’ 상품, 더 나아가 남성을 타겟으로 하는 상품을 편성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한다면 수익을 높일 수 있을 것이다.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900" y="2116289"/>
            <a:ext cx="5596250" cy="2824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009" y="2089500"/>
            <a:ext cx="5909322" cy="2972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6" name="Google Shape;796;p41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797" name="Google Shape;797;p41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99" name="Google Shape;799;p41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시간대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1"/>
          <p:cNvSpPr txBox="1"/>
          <p:nvPr/>
        </p:nvSpPr>
        <p:spPr>
          <a:xfrm>
            <a:off x="842600" y="1432794"/>
            <a:ext cx="101709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시간대별 상품군의 주문량을 나타내보았다. 상품군은 '농수축', '이미용', '잡화', '의류', '건강기능', '생활용품', '속옷', '주방', '가구', '가전', '침구' 순이다.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1" name="Google Shape;801;p41"/>
          <p:cNvCxnSpPr/>
          <p:nvPr/>
        </p:nvCxnSpPr>
        <p:spPr>
          <a:xfrm>
            <a:off x="4162866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2" name="Google Shape;802;p41"/>
          <p:cNvCxnSpPr/>
          <p:nvPr/>
        </p:nvCxnSpPr>
        <p:spPr>
          <a:xfrm>
            <a:off x="6096000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3" name="Google Shape;803;p41"/>
          <p:cNvCxnSpPr/>
          <p:nvPr/>
        </p:nvCxnSpPr>
        <p:spPr>
          <a:xfrm>
            <a:off x="8045547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04" name="Google Shape;804;p41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</a:tr>
            </a:tbl>
          </a:graphicData>
        </a:graphic>
      </p:graphicFrame>
      <p:sp>
        <p:nvSpPr>
          <p:cNvPr id="805" name="Google Shape;805;p41"/>
          <p:cNvSpPr/>
          <p:nvPr/>
        </p:nvSpPr>
        <p:spPr>
          <a:xfrm rot="10800000">
            <a:off x="10661357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41"/>
          <p:cNvSpPr/>
          <p:nvPr/>
        </p:nvSpPr>
        <p:spPr>
          <a:xfrm>
            <a:off x="6382082" y="1990844"/>
            <a:ext cx="832800" cy="7899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1"/>
          <p:cNvSpPr txBox="1"/>
          <p:nvPr/>
        </p:nvSpPr>
        <p:spPr>
          <a:xfrm>
            <a:off x="2298586" y="2108675"/>
            <a:ext cx="832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6시~9시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41"/>
          <p:cNvSpPr/>
          <p:nvPr/>
        </p:nvSpPr>
        <p:spPr>
          <a:xfrm>
            <a:off x="3445800" y="3441575"/>
            <a:ext cx="832800" cy="789900"/>
          </a:xfrm>
          <a:prstGeom prst="ellipse">
            <a:avLst/>
          </a:prstGeom>
          <a:noFill/>
          <a:ln cap="flat" cmpd="sng" w="38100">
            <a:solidFill>
              <a:srgbClr val="DC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1"/>
          <p:cNvSpPr txBox="1"/>
          <p:nvPr/>
        </p:nvSpPr>
        <p:spPr>
          <a:xfrm>
            <a:off x="1079525" y="5463125"/>
            <a:ext cx="10170900" cy="119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16시 ~ 21시를 살펴보면 주말과 같이 ‘이미용’ 상품군이 강세를 보이는 것을 확인할 수 있다. 이때 많이 팔린 상품 또한 남성 기초 세트이므로 같은 맥락에서 이해할 수 있다.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</a:t>
            </a:r>
            <a:r>
              <a:rPr b="1" i="0" lang="ko-KR" sz="14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저녁 시간대에 ‘남성 이미용’ 상품, 더 나아가 남성을 타겟으로 하는 상품을 편성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한다면 수익을 높일 수 있을 것이며,</a:t>
            </a:r>
            <a:r>
              <a:rPr b="1" i="0" lang="ko-KR" sz="1200" u="none" cap="none" strike="noStrik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ko-KR" sz="14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계속해서 등장하는 인기 상품의 인기 요인을 분석하여, 다른 상품 편성에도 참고할 수 있다.</a:t>
            </a:r>
            <a:endParaRPr b="1" i="0" sz="1400" u="none" cap="none" strike="noStrike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41"/>
          <p:cNvSpPr txBox="1"/>
          <p:nvPr/>
        </p:nvSpPr>
        <p:spPr>
          <a:xfrm>
            <a:off x="5210476" y="2134525"/>
            <a:ext cx="974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10시~12시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41"/>
          <p:cNvSpPr txBox="1"/>
          <p:nvPr/>
        </p:nvSpPr>
        <p:spPr>
          <a:xfrm>
            <a:off x="2156976" y="3626375"/>
            <a:ext cx="974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13시~15시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p41"/>
          <p:cNvSpPr txBox="1"/>
          <p:nvPr/>
        </p:nvSpPr>
        <p:spPr>
          <a:xfrm>
            <a:off x="5197082" y="3612980"/>
            <a:ext cx="974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16시~18시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41"/>
          <p:cNvSpPr txBox="1"/>
          <p:nvPr/>
        </p:nvSpPr>
        <p:spPr>
          <a:xfrm>
            <a:off x="8045557" y="2161311"/>
            <a:ext cx="974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19시~21시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41"/>
          <p:cNvSpPr txBox="1"/>
          <p:nvPr/>
        </p:nvSpPr>
        <p:spPr>
          <a:xfrm>
            <a:off x="10947273" y="2161316"/>
            <a:ext cx="974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22시~23시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p41"/>
          <p:cNvSpPr txBox="1"/>
          <p:nvPr/>
        </p:nvSpPr>
        <p:spPr>
          <a:xfrm>
            <a:off x="8045548" y="3572788"/>
            <a:ext cx="9744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0시~2시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42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821" name="Google Shape;821;p42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23" name="Google Shape;823;p42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카테고리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4" name="Google Shape;824;p42"/>
          <p:cNvSpPr txBox="1"/>
          <p:nvPr/>
        </p:nvSpPr>
        <p:spPr>
          <a:xfrm>
            <a:off x="842599" y="1432808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전반적인 상품군별 주문량을 비교해보자.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42"/>
          <p:cNvCxnSpPr/>
          <p:nvPr/>
        </p:nvCxnSpPr>
        <p:spPr>
          <a:xfrm>
            <a:off x="4162866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6" name="Google Shape;826;p42"/>
          <p:cNvCxnSpPr/>
          <p:nvPr/>
        </p:nvCxnSpPr>
        <p:spPr>
          <a:xfrm>
            <a:off x="6096000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7" name="Google Shape;827;p42"/>
          <p:cNvCxnSpPr/>
          <p:nvPr/>
        </p:nvCxnSpPr>
        <p:spPr>
          <a:xfrm>
            <a:off x="8045547" y="0"/>
            <a:ext cx="0" cy="538089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28" name="Google Shape;828;p42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</a:tr>
            </a:tbl>
          </a:graphicData>
        </a:graphic>
      </p:graphicFrame>
      <p:sp>
        <p:nvSpPr>
          <p:cNvPr id="829" name="Google Shape;829;p42"/>
          <p:cNvSpPr/>
          <p:nvPr/>
        </p:nvSpPr>
        <p:spPr>
          <a:xfrm rot="10800000">
            <a:off x="10661357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30" name="Google Shape;830;p42"/>
          <p:cNvGrpSpPr/>
          <p:nvPr/>
        </p:nvGrpSpPr>
        <p:grpSpPr>
          <a:xfrm>
            <a:off x="526425" y="1925175"/>
            <a:ext cx="5128575" cy="3219849"/>
            <a:chOff x="526425" y="2229975"/>
            <a:chExt cx="5128575" cy="3219849"/>
          </a:xfrm>
        </p:grpSpPr>
        <p:pic>
          <p:nvPicPr>
            <p:cNvPr id="831" name="Google Shape;831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6425" y="2544075"/>
              <a:ext cx="5128575" cy="2905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2" name="Google Shape;832;p42"/>
            <p:cNvSpPr txBox="1"/>
            <p:nvPr/>
          </p:nvSpPr>
          <p:spPr>
            <a:xfrm>
              <a:off x="2340550" y="2229975"/>
              <a:ext cx="183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ko-KR" sz="12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상품군별 count plot</a:t>
              </a:r>
              <a:endParaRPr b="1" i="0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3" name="Google Shape;833;p42"/>
          <p:cNvSpPr txBox="1"/>
          <p:nvPr/>
        </p:nvSpPr>
        <p:spPr>
          <a:xfrm>
            <a:off x="7800925" y="1878800"/>
            <a:ext cx="21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상품군별 취급액 bar plot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42"/>
          <p:cNvSpPr txBox="1"/>
          <p:nvPr/>
        </p:nvSpPr>
        <p:spPr>
          <a:xfrm>
            <a:off x="1079525" y="5268100"/>
            <a:ext cx="10170900" cy="1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NS shop+는 ‘주방’, ‘가전’ 상품군의 편성을 많이 하고 있다. 그에 반해, 많은 수익을 내는 것은 ‘농수축’, ‘이미용’ 상품군이다.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</a:t>
            </a:r>
            <a:r>
              <a:rPr b="1" i="0" lang="ko-KR" sz="14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주방, 가전 상품에 대해서는 현재 상</a:t>
            </a:r>
            <a:r>
              <a:rPr b="1" i="0" lang="ko-KR" sz="14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황을 검토하여 개선하고,</a:t>
            </a:r>
            <a:r>
              <a:rPr b="1" i="0" lang="ko-KR" sz="1400" u="none" cap="none" strike="noStrike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수익을 많이 낼 수 있는 상품군을 주력으로 내세워 NS shop+만의 강점을 확보하는 것을 추천한다.</a:t>
            </a:r>
            <a:endParaRPr b="1" i="0" sz="1400" u="none" cap="none" strike="noStrike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lgun Gothic"/>
              <a:buChar char="●"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편성 방송은 많지만 주문량이 적어 높은 수익을 내지 못하는 ‘가전’, ‘가구’ 등의 상품은</a:t>
            </a:r>
            <a:r>
              <a:rPr lang="ko-KR" sz="1300">
                <a:solidFill>
                  <a:srgbClr val="795E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렌탈 마케팅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을 사용하여 수익을 올릴 수 있다.</a:t>
            </a:r>
            <a:endParaRPr i="0" sz="1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5" name="Google Shape;83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3000" y="2116650"/>
            <a:ext cx="5363299" cy="296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0" name="Google Shape;840;p43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841" name="Google Shape;841;p43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843" name="Google Shape;843;p43"/>
          <p:cNvCxnSpPr/>
          <p:nvPr/>
        </p:nvCxnSpPr>
        <p:spPr>
          <a:xfrm>
            <a:off x="4162866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4" name="Google Shape;844;p43"/>
          <p:cNvCxnSpPr/>
          <p:nvPr/>
        </p:nvCxnSpPr>
        <p:spPr>
          <a:xfrm>
            <a:off x="6096000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5" name="Google Shape;845;p43"/>
          <p:cNvCxnSpPr/>
          <p:nvPr/>
        </p:nvCxnSpPr>
        <p:spPr>
          <a:xfrm>
            <a:off x="8045547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46" name="Google Shape;846;p43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</a:tr>
            </a:tbl>
          </a:graphicData>
        </a:graphic>
      </p:graphicFrame>
      <p:sp>
        <p:nvSpPr>
          <p:cNvPr id="847" name="Google Shape;847;p43"/>
          <p:cNvSpPr/>
          <p:nvPr/>
        </p:nvSpPr>
        <p:spPr>
          <a:xfrm rot="10800000">
            <a:off x="10661357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8" name="Google Shape;848;p43"/>
          <p:cNvSpPr/>
          <p:nvPr/>
        </p:nvSpPr>
        <p:spPr>
          <a:xfrm>
            <a:off x="819150" y="1589200"/>
            <a:ext cx="10504800" cy="4690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ko-KR" sz="1800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포스트 코로나 시대</a:t>
            </a:r>
            <a:endParaRPr b="1" sz="1800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800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건강식품에 주력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800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: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19의 영향으로 홈쇼핑 업계에서 건강식품 관련 매출이 증가했다. 소비자가 외출을 자제하기는 하지만,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식품, 소모품 등 생활을 위한 쇼핑은 온라인 커머스를 이용하기 때문에 일반 소모품을 편성하기 보다, 건강식품과 같이 코로나 19를 극복하는 데에 도움이 되는 상품을 편성하는 것이 좋을 것이다.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800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49" name="Google Shape;849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8537" y="4870650"/>
            <a:ext cx="6245574" cy="1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4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9424" y="3872604"/>
            <a:ext cx="7298199" cy="99804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3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기타-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코로나와 T 커머스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44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857" name="Google Shape;857;p44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59" name="Google Shape;859;p44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기타-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코로나와 T 커머스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0" name="Google Shape;860;p44"/>
          <p:cNvCxnSpPr/>
          <p:nvPr/>
        </p:nvCxnSpPr>
        <p:spPr>
          <a:xfrm>
            <a:off x="4162866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1" name="Google Shape;861;p44"/>
          <p:cNvCxnSpPr/>
          <p:nvPr/>
        </p:nvCxnSpPr>
        <p:spPr>
          <a:xfrm>
            <a:off x="6096000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2" name="Google Shape;862;p44"/>
          <p:cNvCxnSpPr/>
          <p:nvPr/>
        </p:nvCxnSpPr>
        <p:spPr>
          <a:xfrm>
            <a:off x="8045547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63" name="Google Shape;863;p44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</a:tr>
            </a:tbl>
          </a:graphicData>
        </a:graphic>
      </p:graphicFrame>
      <p:sp>
        <p:nvSpPr>
          <p:cNvPr id="864" name="Google Shape;864;p44"/>
          <p:cNvSpPr/>
          <p:nvPr/>
        </p:nvSpPr>
        <p:spPr>
          <a:xfrm rot="10800000">
            <a:off x="10661357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44"/>
          <p:cNvSpPr/>
          <p:nvPr/>
        </p:nvSpPr>
        <p:spPr>
          <a:xfrm>
            <a:off x="819150" y="1875860"/>
            <a:ext cx="10458600" cy="4483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800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포스트 코로나 시대</a:t>
            </a:r>
            <a:endParaRPr b="1" sz="1800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800">
              <a:solidFill>
                <a:srgbClr val="F045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‘홈루덴스족’ 증가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       : 코로나 19로 멀리 밖에 나가지 않고 집에서 놀며 휴식을 취하는 홈루덴스족이 꾸준히 증가하고 있다.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        그들은 주로 가전, 가구, 소품 등에 적극적인 투자를 하고 자신의 취향을 즐기는 것을 추구하므로, 가장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        인기가 많은 상품군인 가구, 주방, 인테리어 등을 주제로 이벤트 진행, 맞춤 프로그램 편성과 같은,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        포스트 코로나 시대에 발맞춰 변화가 필요할 것이다.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6" name="Google Shape;8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925" y="4277133"/>
            <a:ext cx="7492800" cy="12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44"/>
          <p:cNvSpPr txBox="1"/>
          <p:nvPr/>
        </p:nvSpPr>
        <p:spPr>
          <a:xfrm>
            <a:off x="6356700" y="6396300"/>
            <a:ext cx="58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출처: http://www.knnews.co.kr/news/articleView.php?idxno=1333444</a:t>
            </a:r>
            <a:endParaRPr/>
          </a:p>
        </p:txBody>
      </p:sp>
      <p:pic>
        <p:nvPicPr>
          <p:cNvPr id="868" name="Google Shape;8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075" y="5357785"/>
            <a:ext cx="6722275" cy="8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g9b4571c479_7_71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874" name="Google Shape;874;g9b4571c479_7_71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5" name="Google Shape;875;g9b4571c479_7_71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76" name="Google Shape;876;g9b4571c479_7_71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기타-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코로나와 T 커머스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7" name="Google Shape;877;g9b4571c479_7_71"/>
          <p:cNvCxnSpPr/>
          <p:nvPr/>
        </p:nvCxnSpPr>
        <p:spPr>
          <a:xfrm>
            <a:off x="4162866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8" name="Google Shape;878;g9b4571c479_7_71"/>
          <p:cNvCxnSpPr/>
          <p:nvPr/>
        </p:nvCxnSpPr>
        <p:spPr>
          <a:xfrm>
            <a:off x="6096000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9" name="Google Shape;879;g9b4571c479_7_71"/>
          <p:cNvCxnSpPr/>
          <p:nvPr/>
        </p:nvCxnSpPr>
        <p:spPr>
          <a:xfrm>
            <a:off x="8045547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80" name="Google Shape;880;g9b4571c479_7_71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</a:tr>
            </a:tbl>
          </a:graphicData>
        </a:graphic>
      </p:graphicFrame>
      <p:sp>
        <p:nvSpPr>
          <p:cNvPr id="881" name="Google Shape;881;g9b4571c479_7_71"/>
          <p:cNvSpPr/>
          <p:nvPr/>
        </p:nvSpPr>
        <p:spPr>
          <a:xfrm rot="10800000">
            <a:off x="10661357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2" name="Google Shape;882;g9b4571c479_7_71"/>
          <p:cNvSpPr/>
          <p:nvPr/>
        </p:nvSpPr>
        <p:spPr>
          <a:xfrm>
            <a:off x="819150" y="1856757"/>
            <a:ext cx="10170900" cy="4425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-KR" sz="1800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T 커머스</a:t>
            </a:r>
            <a:endParaRPr b="1" sz="1800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800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b="1" lang="ko-KR" sz="1500">
                <a:latin typeface="Malgun Gothic"/>
                <a:ea typeface="Malgun Gothic"/>
                <a:cs typeface="Malgun Gothic"/>
                <a:sym typeface="Malgun Gothic"/>
              </a:rPr>
              <a:t>활발해진 언택트 소비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      : 코로나 사태로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T-커머스는 긍정적인 영향을 많이 받고 있다. 미디어 소비를 즐겨하고 안전한 쇼핑을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추구하는 소비자를 위해 별도의 인프라가 필요 없는 모바일 서비스를 구축하고, 아직 정확히 정해지지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않은 T 커머스 판매 제품을 선택하여 제품의 마케팅, 브랜드 론칭 등에 집중해야 한다. TV 홈쇼핑과의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차별성을 위해 가격이 저렴하면서도 품질 좋은 중소기업의 제품 판매에 비중을 두는 것도 좋다.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3" name="Google Shape;883;g9b4571c479_7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138" y="4352630"/>
            <a:ext cx="7461725" cy="15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8" name="Google Shape;888;g9c7bd2917d_7_0"/>
          <p:cNvCxnSpPr/>
          <p:nvPr/>
        </p:nvCxnSpPr>
        <p:spPr>
          <a:xfrm>
            <a:off x="4162866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9" name="Google Shape;889;g9c7bd2917d_7_0"/>
          <p:cNvCxnSpPr/>
          <p:nvPr/>
        </p:nvCxnSpPr>
        <p:spPr>
          <a:xfrm>
            <a:off x="6096000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0" name="Google Shape;890;g9c7bd2917d_7_0"/>
          <p:cNvCxnSpPr/>
          <p:nvPr/>
        </p:nvCxnSpPr>
        <p:spPr>
          <a:xfrm>
            <a:off x="8045547" y="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F4F4F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91" name="Google Shape;891;g9c7bd2917d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953375" cy="65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g9c7bd2917d_7_0"/>
          <p:cNvSpPr txBox="1"/>
          <p:nvPr/>
        </p:nvSpPr>
        <p:spPr>
          <a:xfrm>
            <a:off x="1365575" y="2132100"/>
            <a:ext cx="93567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800">
                <a:solidFill>
                  <a:srgbClr val="DC0A0A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b="1" sz="9800">
              <a:solidFill>
                <a:srgbClr val="DC0A0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5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246" name="Google Shape;246;p5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8" name="Google Shape;248;p5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분석 목표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5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5"/>
          <p:cNvSpPr/>
          <p:nvPr/>
        </p:nvSpPr>
        <p:spPr>
          <a:xfrm rot="10800000">
            <a:off x="1355730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5"/>
          <p:cNvSpPr txBox="1"/>
          <p:nvPr/>
        </p:nvSpPr>
        <p:spPr>
          <a:xfrm>
            <a:off x="5009208" y="4738925"/>
            <a:ext cx="2976300" cy="1117800"/>
          </a:xfrm>
          <a:prstGeom prst="rect">
            <a:avLst/>
          </a:prstGeom>
          <a:noFill/>
          <a:ln cap="flat" cmpd="sng" w="762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 실적 예측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모델링을 통해 2020년 6월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달간 프로그램 판매 실적 예측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2" name="Google Shape;2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163" y="2174625"/>
            <a:ext cx="88296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"/>
          <p:cNvSpPr txBox="1"/>
          <p:nvPr/>
        </p:nvSpPr>
        <p:spPr>
          <a:xfrm>
            <a:off x="8568766" y="4738925"/>
            <a:ext cx="2976300" cy="1117800"/>
          </a:xfrm>
          <a:prstGeom prst="rect">
            <a:avLst/>
          </a:prstGeom>
          <a:noFill/>
          <a:ln cap="flat" cmpd="sng" w="762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 수익의 방안 제안</a:t>
            </a:r>
            <a:endParaRPr b="1" i="0" sz="1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인사이트 활용,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요일/시간대/카테고리별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방안 제안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5"/>
          <p:cNvSpPr txBox="1"/>
          <p:nvPr/>
        </p:nvSpPr>
        <p:spPr>
          <a:xfrm>
            <a:off x="1449650" y="4738925"/>
            <a:ext cx="2976300" cy="1117800"/>
          </a:xfrm>
          <a:prstGeom prst="rect">
            <a:avLst/>
          </a:prstGeom>
          <a:noFill/>
          <a:ln cap="flat" cmpd="sng" w="762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NS SHOP+ 편성 데이터 활용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판매 실적에 영향을 주는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요인 파악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6"/>
          <p:cNvGrpSpPr/>
          <p:nvPr/>
        </p:nvGrpSpPr>
        <p:grpSpPr>
          <a:xfrm>
            <a:off x="819153" y="1271691"/>
            <a:ext cx="10577165" cy="84300"/>
            <a:chOff x="819153" y="1347891"/>
            <a:chExt cx="10577165" cy="84300"/>
          </a:xfrm>
        </p:grpSpPr>
        <p:sp>
          <p:nvSpPr>
            <p:cNvPr id="260" name="Google Shape;260;p6"/>
            <p:cNvSpPr/>
            <p:nvPr/>
          </p:nvSpPr>
          <p:spPr>
            <a:xfrm>
              <a:off x="819153" y="1347891"/>
              <a:ext cx="8201400" cy="84300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9020618" y="1347891"/>
              <a:ext cx="2375700" cy="84300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2" name="Google Shape;262;p6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분석 방향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6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6"/>
          <p:cNvSpPr/>
          <p:nvPr/>
        </p:nvSpPr>
        <p:spPr>
          <a:xfrm rot="10800000">
            <a:off x="1355730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566970" y="3562913"/>
            <a:ext cx="103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b="0" i="0" sz="1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6"/>
          <p:cNvSpPr txBox="1"/>
          <p:nvPr/>
        </p:nvSpPr>
        <p:spPr>
          <a:xfrm>
            <a:off x="11396407" y="3554256"/>
            <a:ext cx="103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b="0" i="0" sz="1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6"/>
          <p:cNvSpPr txBox="1"/>
          <p:nvPr/>
        </p:nvSpPr>
        <p:spPr>
          <a:xfrm>
            <a:off x="2062825" y="4100625"/>
            <a:ext cx="1653600" cy="721800"/>
          </a:xfrm>
          <a:prstGeom prst="rect">
            <a:avLst/>
          </a:prstGeom>
          <a:noFill/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탐색 &amp; 전처리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6"/>
          <p:cNvSpPr txBox="1"/>
          <p:nvPr/>
        </p:nvSpPr>
        <p:spPr>
          <a:xfrm>
            <a:off x="3716425" y="2888650"/>
            <a:ext cx="1653600" cy="721800"/>
          </a:xfrm>
          <a:prstGeom prst="rect">
            <a:avLst/>
          </a:prstGeom>
          <a:noFill/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내부/외부 변수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탐색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5337688" y="4100625"/>
            <a:ext cx="1653600" cy="721800"/>
          </a:xfrm>
          <a:prstGeom prst="rect">
            <a:avLst/>
          </a:prstGeom>
          <a:noFill/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변수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선정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0" name="Google Shape;2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125" y="3679425"/>
            <a:ext cx="1042987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"/>
          <p:cNvSpPr txBox="1"/>
          <p:nvPr/>
        </p:nvSpPr>
        <p:spPr>
          <a:xfrm>
            <a:off x="6767438" y="2888650"/>
            <a:ext cx="1653600" cy="721800"/>
          </a:xfrm>
          <a:prstGeom prst="rect">
            <a:avLst/>
          </a:prstGeom>
          <a:noFill/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모델링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8268538" y="4100625"/>
            <a:ext cx="1653600" cy="721800"/>
          </a:xfrm>
          <a:prstGeom prst="rect">
            <a:avLst/>
          </a:prstGeom>
          <a:noFill/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예측 모델</a:t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836125" y="3625463"/>
            <a:ext cx="726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10539400" y="3625475"/>
            <a:ext cx="857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/>
          <p:nvPr/>
        </p:nvSpPr>
        <p:spPr>
          <a:xfrm>
            <a:off x="2740650" y="1587300"/>
            <a:ext cx="6710700" cy="3683400"/>
          </a:xfrm>
          <a:prstGeom prst="roundRect">
            <a:avLst>
              <a:gd fmla="val 16667" name="adj"/>
            </a:avLst>
          </a:prstGeom>
          <a:solidFill>
            <a:srgbClr val="F0453A"/>
          </a:solidFill>
          <a:ln cap="flat" cmpd="sng" w="12700">
            <a:solidFill>
              <a:srgbClr val="F0453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3382225" y="2922606"/>
            <a:ext cx="1010700" cy="10128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0453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F0453A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b="1" i="0" sz="3200" u="none" cap="none" strike="noStrike">
              <a:solidFill>
                <a:srgbClr val="F0453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7"/>
          <p:cNvSpPr txBox="1"/>
          <p:nvPr/>
        </p:nvSpPr>
        <p:spPr>
          <a:xfrm>
            <a:off x="4620200" y="3000300"/>
            <a:ext cx="426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ko-KR" sz="45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탐색</a:t>
            </a:r>
            <a:endParaRPr b="0" i="0" sz="45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8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287" name="Google Shape;287;p8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9" name="Google Shape;289;p8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데이터 전처리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8"/>
          <p:cNvSpPr txBox="1"/>
          <p:nvPr/>
        </p:nvSpPr>
        <p:spPr>
          <a:xfrm>
            <a:off x="842599" y="1432808"/>
            <a:ext cx="101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후 전체 데이터 변수입니다.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8"/>
          <p:cNvGraphicFramePr/>
          <p:nvPr/>
        </p:nvGraphicFramePr>
        <p:xfrm>
          <a:off x="842600" y="1907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162125"/>
                <a:gridCol w="2162125"/>
                <a:gridCol w="2162125"/>
                <a:gridCol w="2162125"/>
                <a:gridCol w="21621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</a:rPr>
                        <a:t>raw data 변수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</a:rPr>
                        <a:t>raw data 파생변수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</a:rPr>
                        <a:t>외부 데이터(날씨관련)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</a:rPr>
                        <a:t>외부 데이터(소비자관련)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0453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FFFFFF"/>
                          </a:solidFill>
                        </a:rPr>
                        <a:t>외부 데이터(코로나관련)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0453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방송일시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노출(분)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마더코드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상품코드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상품명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상품군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판매단가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취급액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시청률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평균시청률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endtime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총노출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연도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월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요일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주문량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hour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시청률 높은 시간대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date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주말여부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분기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가격대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year_month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date_hour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weekofyear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명절전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순서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평균기온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최저기온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최고기온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일강수량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평균 상대습도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평균풍속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강수유무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폭염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한파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주평균기온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기온차</a:t>
                      </a:r>
                      <a:endParaRPr strike="sng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trike="sng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소비자물가지수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품목별 체감물가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실업률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소비자심리지수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프로모션기간</a:t>
                      </a:r>
                      <a:endParaRPr strike="sng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cap="none" strike="noStrike">
                          <a:solidFill>
                            <a:schemeClr val="dk1"/>
                          </a:solidFill>
                        </a:rPr>
                        <a:t>총_시간별_유동인구수</a:t>
                      </a:r>
                      <a:endParaRPr sz="1400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cap="none" strike="noStrike">
                          <a:solidFill>
                            <a:schemeClr val="dk1"/>
                          </a:solidFill>
                        </a:rPr>
                        <a:t>주부_시간별_유동인구수</a:t>
                      </a:r>
                      <a:endParaRPr sz="1400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cap="none" strike="noStrike">
                          <a:solidFill>
                            <a:schemeClr val="dk1"/>
                          </a:solidFill>
                        </a:rPr>
                        <a:t>총_일자별_유동인구수</a:t>
                      </a:r>
                      <a:endParaRPr sz="1400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400" cap="none" strike="noStrike">
                          <a:solidFill>
                            <a:schemeClr val="dk1"/>
                          </a:solidFill>
                        </a:rPr>
                        <a:t>주부_일자별_유동인구수</a:t>
                      </a:r>
                      <a:endParaRPr sz="1400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2" name="Google Shape;292;p8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8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9"/>
          <p:cNvGrpSpPr/>
          <p:nvPr/>
        </p:nvGrpSpPr>
        <p:grpSpPr>
          <a:xfrm>
            <a:off x="819153" y="1271691"/>
            <a:ext cx="10577139" cy="84406"/>
            <a:chOff x="819153" y="1347891"/>
            <a:chExt cx="10577139" cy="84406"/>
          </a:xfrm>
        </p:grpSpPr>
        <p:sp>
          <p:nvSpPr>
            <p:cNvPr id="299" name="Google Shape;299;p9"/>
            <p:cNvSpPr/>
            <p:nvPr/>
          </p:nvSpPr>
          <p:spPr>
            <a:xfrm>
              <a:off x="819153" y="1347891"/>
              <a:ext cx="8201465" cy="84406"/>
            </a:xfrm>
            <a:prstGeom prst="rect">
              <a:avLst/>
            </a:prstGeom>
            <a:solidFill>
              <a:srgbClr val="EFEFEF"/>
            </a:solidFill>
            <a:ln cap="flat" cmpd="sng" w="12700">
              <a:solidFill>
                <a:srgbClr val="EFEFE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9020618" y="1347891"/>
              <a:ext cx="2375674" cy="84406"/>
            </a:xfrm>
            <a:prstGeom prst="rect">
              <a:avLst/>
            </a:prstGeom>
            <a:solidFill>
              <a:srgbClr val="F0453A"/>
            </a:solidFill>
            <a:ln cap="flat" cmpd="sng" w="12700">
              <a:solidFill>
                <a:srgbClr val="F0453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1" name="Google Shape;301;p9"/>
          <p:cNvSpPr txBox="1"/>
          <p:nvPr/>
        </p:nvSpPr>
        <p:spPr>
          <a:xfrm>
            <a:off x="842599" y="801815"/>
            <a:ext cx="1055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데이터 전처리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 txBox="1"/>
          <p:nvPr/>
        </p:nvSpPr>
        <p:spPr>
          <a:xfrm>
            <a:off x="819150" y="1855300"/>
            <a:ext cx="10392000" cy="156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판매단가가 0인 상품은 무형 상품으로, 평가 항목에 포함되지 않으므로 삭제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취급액이 결측치인 경우, 실제로는 1개도 팔리지 않은 경우이므로 0으로 대체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주문량이 너무 높은 상품의 경우, 앞뒤 맥락을 살펴보면 불가능한 값이라 판단해 삭제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3" name="Google Shape;3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999751"/>
            <a:ext cx="11460649" cy="20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6458562" y="4086707"/>
            <a:ext cx="1059000" cy="1900500"/>
          </a:xfrm>
          <a:prstGeom prst="rect">
            <a:avLst/>
          </a:prstGeom>
          <a:noFill/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9627363" y="4089778"/>
            <a:ext cx="1059000" cy="1900500"/>
          </a:xfrm>
          <a:prstGeom prst="rect">
            <a:avLst/>
          </a:prstGeom>
          <a:noFill/>
          <a:ln cap="flat" cmpd="sng" w="38100">
            <a:solidFill>
              <a:srgbClr val="F045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9"/>
          <p:cNvGraphicFramePr/>
          <p:nvPr/>
        </p:nvGraphicFramePr>
        <p:xfrm>
          <a:off x="302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{76FDA8B5-1588-4541-A584-E8B553EF8382}</a:tableStyleId>
              </a:tblPr>
              <a:tblGrid>
                <a:gridCol w="2327150"/>
                <a:gridCol w="2327150"/>
                <a:gridCol w="2327150"/>
                <a:gridCol w="2327150"/>
                <a:gridCol w="2327150"/>
              </a:tblGrid>
              <a:tr h="53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서론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데이터 탐색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0A0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모델링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분석 결과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아이디어 제시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88888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9"/>
          <p:cNvSpPr/>
          <p:nvPr/>
        </p:nvSpPr>
        <p:spPr>
          <a:xfrm rot="10800000">
            <a:off x="3677746" y="538084"/>
            <a:ext cx="326100" cy="171000"/>
          </a:xfrm>
          <a:prstGeom prst="triangle">
            <a:avLst>
              <a:gd fmla="val 50000" name="adj"/>
            </a:avLst>
          </a:prstGeom>
          <a:solidFill>
            <a:srgbClr val="DC0A0A"/>
          </a:solidFill>
          <a:ln cap="flat" cmpd="sng" w="12700">
            <a:solidFill>
              <a:srgbClr val="DC0A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FEFEF"/>
      </a:lt2>
      <a:accent1>
        <a:srgbClr val="4472C4"/>
      </a:accent1>
      <a:accent2>
        <a:srgbClr val="DC0A0A"/>
      </a:accent2>
      <a:accent3>
        <a:srgbClr val="BDB6B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