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DB5E4B-1B69-403C-82AC-6573ED8EBF3F}">
  <a:tblStyle styleId="{B4DB5E4B-1B69-403C-82AC-6573ED8EBF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4.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github.com/gnuradio" TargetMode="External"/><Relationship Id="rId4" Type="http://schemas.openxmlformats.org/officeDocument/2006/relationships/hyperlink" Target="https://github.com/audacity" TargetMode="External"/><Relationship Id="rId5" Type="http://schemas.openxmlformats.org/officeDocument/2006/relationships/hyperlink" Target="http://wav2csv.py/" TargetMode="External"/><Relationship Id="rId6" Type="http://schemas.openxmlformats.org/officeDocument/2006/relationships/hyperlink" Target="https://www.twilio.com/" TargetMode="External"/><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WNIC</a:t>
            </a:r>
            <a:endParaRPr/>
          </a:p>
          <a:p>
            <a:pPr indent="0" lvl="0" marL="0" rtl="0" algn="l">
              <a:spcBef>
                <a:spcPts val="0"/>
              </a:spcBef>
              <a:spcAft>
                <a:spcPts val="0"/>
              </a:spcAft>
              <a:buNone/>
            </a:pPr>
            <a:r>
              <a:rPr lang="ko" sz="2600"/>
              <a:t>(</a:t>
            </a:r>
            <a:r>
              <a:rPr lang="ko" sz="2600"/>
              <a:t>Wireless Network Instead of Camera)</a:t>
            </a:r>
            <a:r>
              <a:rPr lang="ko"/>
              <a:t> </a:t>
            </a:r>
            <a:endParaRPr/>
          </a:p>
        </p:txBody>
      </p:sp>
      <p:sp>
        <p:nvSpPr>
          <p:cNvPr id="73" name="Google Shape;73;p13"/>
          <p:cNvSpPr txBox="1"/>
          <p:nvPr>
            <p:ph idx="1" type="subTitle"/>
          </p:nvPr>
        </p:nvSpPr>
        <p:spPr>
          <a:xfrm>
            <a:off x="2371717" y="3266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t>Seoul Women’s University, Dept. of Information Security</a:t>
            </a:r>
            <a:endParaRPr/>
          </a:p>
          <a:p>
            <a:pPr indent="0" lvl="0" marL="0" rtl="0" algn="l">
              <a:spcBef>
                <a:spcPts val="0"/>
              </a:spcBef>
              <a:spcAft>
                <a:spcPts val="0"/>
              </a:spcAft>
              <a:buClr>
                <a:schemeClr val="dk2"/>
              </a:buClr>
              <a:buSzPts val="1100"/>
              <a:buFont typeface="Arial"/>
              <a:buNone/>
            </a:pPr>
            <a:r>
              <a:rPr lang="ko"/>
              <a:t>- Jihye Shin  / Sohee Won / Seorin Jung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4856400" y="152400"/>
            <a:ext cx="4287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solidFill>
                  <a:schemeClr val="lt1"/>
                </a:solidFill>
                <a:latin typeface="Raleway"/>
                <a:ea typeface="Raleway"/>
                <a:cs typeface="Raleway"/>
                <a:sym typeface="Raleway"/>
              </a:rPr>
              <a:t>Diagram Explanation</a:t>
            </a:r>
            <a:endParaRPr b="1" sz="2500">
              <a:solidFill>
                <a:schemeClr val="lt1"/>
              </a:solidFill>
              <a:latin typeface="Raleway"/>
              <a:ea typeface="Raleway"/>
              <a:cs typeface="Raleway"/>
              <a:sym typeface="Raleway"/>
            </a:endParaRPr>
          </a:p>
        </p:txBody>
      </p:sp>
      <p:sp>
        <p:nvSpPr>
          <p:cNvPr id="79" name="Google Shape;79;p14"/>
          <p:cNvSpPr/>
          <p:nvPr/>
        </p:nvSpPr>
        <p:spPr>
          <a:xfrm>
            <a:off x="4920800" y="4273875"/>
            <a:ext cx="661200" cy="369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idx="2" type="body"/>
          </p:nvPr>
        </p:nvSpPr>
        <p:spPr>
          <a:xfrm>
            <a:off x="4701175" y="1330700"/>
            <a:ext cx="4366200" cy="37662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Connect 2 HackRF one (Radio half-duplex Transceiver) using </a:t>
            </a:r>
            <a:r>
              <a:rPr lang="ko" sz="1400">
                <a:uFill>
                  <a:noFill/>
                </a:uFill>
                <a:latin typeface="Arial"/>
                <a:ea typeface="Arial"/>
                <a:cs typeface="Arial"/>
                <a:sym typeface="Arial"/>
                <a:hlinkClick r:id="rId3"/>
              </a:rPr>
              <a:t>GNU Radio</a:t>
            </a:r>
            <a:endParaRPr sz="1400">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Repeat the abnormal behavior (nodding of the head) between 2 HackRF one and extract the .wav file</a:t>
            </a:r>
            <a:endParaRPr sz="1400">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Analyze .wav files using </a:t>
            </a:r>
            <a:r>
              <a:rPr lang="ko" sz="1400">
                <a:uFill>
                  <a:noFill/>
                </a:uFill>
                <a:latin typeface="Arial"/>
                <a:ea typeface="Arial"/>
                <a:cs typeface="Arial"/>
                <a:sym typeface="Arial"/>
                <a:hlinkClick r:id="rId4"/>
              </a:rPr>
              <a:t>Audacity</a:t>
            </a:r>
            <a:endParaRPr sz="1400">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Use </a:t>
            </a:r>
            <a:r>
              <a:rPr lang="ko" sz="1400">
                <a:uFill>
                  <a:noFill/>
                </a:uFill>
                <a:latin typeface="Arial"/>
                <a:ea typeface="Arial"/>
                <a:cs typeface="Arial"/>
                <a:sym typeface="Arial"/>
                <a:hlinkClick r:id="rId5"/>
              </a:rPr>
              <a:t>wav2csv.py</a:t>
            </a:r>
            <a:r>
              <a:rPr lang="ko" sz="1400">
                <a:latin typeface="Arial"/>
                <a:ea typeface="Arial"/>
                <a:cs typeface="Arial"/>
                <a:sym typeface="Arial"/>
              </a:rPr>
              <a:t> to convert .wav files to .csv files and analyze them</a:t>
            </a:r>
            <a:endParaRPr>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Analyze .wav files with Python using Colab</a:t>
            </a:r>
            <a:endParaRPr sz="1400">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Based on step 5, write anomaly detection code</a:t>
            </a:r>
            <a:endParaRPr sz="1400">
              <a:latin typeface="Arial"/>
              <a:ea typeface="Arial"/>
              <a:cs typeface="Arial"/>
              <a:sym typeface="Arial"/>
            </a:endParaRPr>
          </a:p>
          <a:p>
            <a:pPr indent="-317500" lvl="0" marL="457200" rtl="0" algn="l">
              <a:lnSpc>
                <a:spcPct val="150000"/>
              </a:lnSpc>
              <a:spcBef>
                <a:spcPts val="0"/>
              </a:spcBef>
              <a:spcAft>
                <a:spcPts val="0"/>
              </a:spcAft>
              <a:buClr>
                <a:schemeClr val="lt1"/>
              </a:buClr>
              <a:buSzPts val="1400"/>
              <a:buFont typeface="Arial"/>
              <a:buAutoNum type="arabicPeriod"/>
            </a:pPr>
            <a:r>
              <a:rPr lang="ko" sz="1400">
                <a:latin typeface="Arial"/>
                <a:ea typeface="Arial"/>
                <a:cs typeface="Arial"/>
                <a:sym typeface="Arial"/>
              </a:rPr>
              <a:t>Use piezo buzzer for the Alarm sound , </a:t>
            </a:r>
            <a:r>
              <a:rPr lang="ko" sz="1400">
                <a:uFill>
                  <a:noFill/>
                </a:uFill>
                <a:latin typeface="Arial"/>
                <a:ea typeface="Arial"/>
                <a:cs typeface="Arial"/>
                <a:sym typeface="Arial"/>
                <a:hlinkClick r:id="rId6"/>
              </a:rPr>
              <a:t>twilio</a:t>
            </a:r>
            <a:r>
              <a:rPr lang="ko" sz="1400">
                <a:latin typeface="Arial"/>
                <a:ea typeface="Arial"/>
                <a:cs typeface="Arial"/>
                <a:sym typeface="Arial"/>
              </a:rPr>
              <a:t> for text transmission </a:t>
            </a:r>
            <a:endParaRPr sz="1400">
              <a:latin typeface="Arial"/>
              <a:ea typeface="Arial"/>
              <a:cs typeface="Arial"/>
              <a:sym typeface="Arial"/>
            </a:endParaRPr>
          </a:p>
          <a:p>
            <a:pPr indent="0" lvl="0" marL="0" rtl="0" algn="l">
              <a:lnSpc>
                <a:spcPct val="150000"/>
              </a:lnSpc>
              <a:spcBef>
                <a:spcPts val="0"/>
              </a:spcBef>
              <a:spcAft>
                <a:spcPts val="1600"/>
              </a:spcAft>
              <a:buNone/>
            </a:pPr>
            <a:r>
              <a:t/>
            </a:r>
            <a:endParaRPr sz="1400"/>
          </a:p>
        </p:txBody>
      </p:sp>
      <p:sp>
        <p:nvSpPr>
          <p:cNvPr id="81" name="Google Shape;81;p14"/>
          <p:cNvSpPr txBox="1"/>
          <p:nvPr/>
        </p:nvSpPr>
        <p:spPr>
          <a:xfrm>
            <a:off x="2875125" y="2484875"/>
            <a:ext cx="120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600">
                <a:solidFill>
                  <a:schemeClr val="lt1"/>
                </a:solidFill>
              </a:rPr>
              <a:t>(</a:t>
            </a:r>
            <a:r>
              <a:rPr lang="ko" sz="600">
                <a:solidFill>
                  <a:schemeClr val="lt1"/>
                </a:solidFill>
              </a:rPr>
              <a:t>signal analyzer)</a:t>
            </a:r>
            <a:endParaRPr sz="400">
              <a:solidFill>
                <a:schemeClr val="lt1"/>
              </a:solidFill>
            </a:endParaRPr>
          </a:p>
        </p:txBody>
      </p:sp>
      <p:sp>
        <p:nvSpPr>
          <p:cNvPr id="82" name="Google Shape;82;p14"/>
          <p:cNvSpPr txBox="1"/>
          <p:nvPr/>
        </p:nvSpPr>
        <p:spPr>
          <a:xfrm>
            <a:off x="69300" y="4773800"/>
            <a:ext cx="110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ko" sz="900">
                <a:solidFill>
                  <a:srgbClr val="999999"/>
                </a:solidFill>
                <a:latin typeface="Raleway"/>
                <a:ea typeface="Raleway"/>
                <a:cs typeface="Raleway"/>
                <a:sym typeface="Raleway"/>
              </a:rPr>
              <a:t>Girls in ICT 2022</a:t>
            </a:r>
            <a:endParaRPr sz="1200">
              <a:solidFill>
                <a:srgbClr val="999999"/>
              </a:solidFill>
              <a:latin typeface="Lato"/>
              <a:ea typeface="Lato"/>
              <a:cs typeface="Lato"/>
              <a:sym typeface="Lato"/>
            </a:endParaRPr>
          </a:p>
        </p:txBody>
      </p:sp>
      <p:pic>
        <p:nvPicPr>
          <p:cNvPr id="83" name="Google Shape;83;p14"/>
          <p:cNvPicPr preferRelativeResize="0"/>
          <p:nvPr/>
        </p:nvPicPr>
        <p:blipFill>
          <a:blip r:embed="rId7">
            <a:alphaModFix/>
          </a:blip>
          <a:stretch>
            <a:fillRect/>
          </a:stretch>
        </p:blipFill>
        <p:spPr>
          <a:xfrm>
            <a:off x="0" y="0"/>
            <a:ext cx="455764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908450" y="158725"/>
            <a:ext cx="1663550" cy="447675"/>
          </a:xfrm>
          <a:prstGeom prst="rect">
            <a:avLst/>
          </a:prstGeom>
          <a:noFill/>
          <a:ln>
            <a:noFill/>
          </a:ln>
        </p:spPr>
      </p:pic>
      <p:pic>
        <p:nvPicPr>
          <p:cNvPr id="89" name="Google Shape;89;p15"/>
          <p:cNvPicPr preferRelativeResize="0"/>
          <p:nvPr/>
        </p:nvPicPr>
        <p:blipFill rotWithShape="1">
          <a:blip r:embed="rId4">
            <a:alphaModFix/>
          </a:blip>
          <a:srcRect b="0" l="0" r="0" t="59955"/>
          <a:stretch/>
        </p:blipFill>
        <p:spPr>
          <a:xfrm>
            <a:off x="2345325" y="4622000"/>
            <a:ext cx="6396976" cy="180300"/>
          </a:xfrm>
          <a:prstGeom prst="rect">
            <a:avLst/>
          </a:prstGeom>
          <a:noFill/>
          <a:ln>
            <a:noFill/>
          </a:ln>
        </p:spPr>
      </p:pic>
      <p:sp>
        <p:nvSpPr>
          <p:cNvPr id="90" name="Google Shape;90;p15"/>
          <p:cNvSpPr txBox="1"/>
          <p:nvPr/>
        </p:nvSpPr>
        <p:spPr>
          <a:xfrm>
            <a:off x="8114100" y="4878500"/>
            <a:ext cx="110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ko" sz="900">
                <a:solidFill>
                  <a:srgbClr val="999999"/>
                </a:solidFill>
                <a:latin typeface="Raleway"/>
                <a:ea typeface="Raleway"/>
                <a:cs typeface="Raleway"/>
                <a:sym typeface="Raleway"/>
              </a:rPr>
              <a:t>Girls in ICT 2022</a:t>
            </a:r>
            <a:endParaRPr sz="1200">
              <a:solidFill>
                <a:srgbClr val="999999"/>
              </a:solidFill>
              <a:latin typeface="Lato"/>
              <a:ea typeface="Lato"/>
              <a:cs typeface="Lato"/>
              <a:sym typeface="Lato"/>
            </a:endParaRPr>
          </a:p>
        </p:txBody>
      </p:sp>
      <p:sp>
        <p:nvSpPr>
          <p:cNvPr id="91" name="Google Shape;91;p15"/>
          <p:cNvSpPr/>
          <p:nvPr/>
        </p:nvSpPr>
        <p:spPr>
          <a:xfrm>
            <a:off x="371175" y="318150"/>
            <a:ext cx="318300" cy="18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455075" y="326725"/>
            <a:ext cx="504000" cy="17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286750" y="134300"/>
            <a:ext cx="4331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500"/>
              <a:t>Technology used in 'WNIC'</a:t>
            </a:r>
            <a:endParaRPr sz="2500"/>
          </a:p>
        </p:txBody>
      </p:sp>
      <p:pic>
        <p:nvPicPr>
          <p:cNvPr id="94" name="Google Shape;94;p15"/>
          <p:cNvPicPr preferRelativeResize="0"/>
          <p:nvPr/>
        </p:nvPicPr>
        <p:blipFill rotWithShape="1">
          <a:blip r:embed="rId5">
            <a:alphaModFix/>
          </a:blip>
          <a:srcRect b="0" l="0" r="0" t="7910"/>
          <a:stretch/>
        </p:blipFill>
        <p:spPr>
          <a:xfrm>
            <a:off x="437323" y="1924000"/>
            <a:ext cx="1907997" cy="1238850"/>
          </a:xfrm>
          <a:prstGeom prst="rect">
            <a:avLst/>
          </a:prstGeom>
          <a:noFill/>
          <a:ln>
            <a:noFill/>
          </a:ln>
        </p:spPr>
      </p:pic>
      <p:sp>
        <p:nvSpPr>
          <p:cNvPr id="95" name="Google Shape;95;p15"/>
          <p:cNvSpPr txBox="1"/>
          <p:nvPr/>
        </p:nvSpPr>
        <p:spPr>
          <a:xfrm>
            <a:off x="294975" y="596325"/>
            <a:ext cx="1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GNU Radio</a:t>
            </a:r>
            <a:endParaRPr b="1">
              <a:latin typeface="Lato"/>
              <a:ea typeface="Lato"/>
              <a:cs typeface="Lato"/>
              <a:sym typeface="Lato"/>
            </a:endParaRPr>
          </a:p>
        </p:txBody>
      </p:sp>
      <p:sp>
        <p:nvSpPr>
          <p:cNvPr id="96" name="Google Shape;96;p15"/>
          <p:cNvSpPr txBox="1"/>
          <p:nvPr/>
        </p:nvSpPr>
        <p:spPr>
          <a:xfrm>
            <a:off x="294975" y="1561750"/>
            <a:ext cx="28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Visualize wav with Python code</a:t>
            </a:r>
            <a:endParaRPr b="1">
              <a:latin typeface="Lato"/>
              <a:ea typeface="Lato"/>
              <a:cs typeface="Lato"/>
              <a:sym typeface="Lato"/>
            </a:endParaRPr>
          </a:p>
        </p:txBody>
      </p:sp>
      <p:graphicFrame>
        <p:nvGraphicFramePr>
          <p:cNvPr id="97" name="Google Shape;97;p15"/>
          <p:cNvGraphicFramePr/>
          <p:nvPr/>
        </p:nvGraphicFramePr>
        <p:xfrm>
          <a:off x="2406763" y="2012213"/>
          <a:ext cx="3000000" cy="3000000"/>
        </p:xfrm>
        <a:graphic>
          <a:graphicData uri="http://schemas.openxmlformats.org/drawingml/2006/table">
            <a:tbl>
              <a:tblPr>
                <a:noFill/>
                <a:tableStyleId>{B4DB5E4B-1B69-403C-82AC-6573ED8EBF3F}</a:tableStyleId>
              </a:tblPr>
              <a:tblGrid>
                <a:gridCol w="873900"/>
                <a:gridCol w="873900"/>
                <a:gridCol w="873900"/>
              </a:tblGrid>
              <a:tr h="317700">
                <a:tc>
                  <a:txBody>
                    <a:bodyPr/>
                    <a:lstStyle/>
                    <a:p>
                      <a:pPr indent="0" lvl="0" marL="0" rtl="0" algn="ctr">
                        <a:spcBef>
                          <a:spcPts val="0"/>
                        </a:spcBef>
                        <a:spcAft>
                          <a:spcPts val="0"/>
                        </a:spcAft>
                        <a:buNone/>
                      </a:pPr>
                      <a:r>
                        <a:rPr lang="ko" sz="1000"/>
                        <a:t>Behavior</a:t>
                      </a:r>
                      <a:endParaRPr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 sz="1000"/>
                        <a:t>O</a:t>
                      </a:r>
                      <a:endParaRPr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 sz="1000"/>
                        <a:t>X</a:t>
                      </a:r>
                      <a:endParaRPr sz="1000"/>
                    </a:p>
                  </a:txBody>
                  <a:tcPr marT="91425" marB="91425" marR="91425" marL="91425" anchor="ctr">
                    <a:lnB cap="flat" cmpd="sng" w="9525">
                      <a:solidFill>
                        <a:srgbClr val="9E9E9E"/>
                      </a:solidFill>
                      <a:prstDash val="solid"/>
                      <a:round/>
                      <a:headEnd len="sm" w="sm" type="none"/>
                      <a:tailEnd len="sm" w="sm" type="none"/>
                    </a:lnB>
                  </a:tcPr>
                </a:tc>
              </a:tr>
              <a:tr h="317700">
                <a:tc>
                  <a:txBody>
                    <a:bodyPr/>
                    <a:lstStyle/>
                    <a:p>
                      <a:pPr indent="0" lvl="0" marL="0" rtl="0" algn="ctr">
                        <a:spcBef>
                          <a:spcPts val="0"/>
                        </a:spcBef>
                        <a:spcAft>
                          <a:spcPts val="0"/>
                        </a:spcAft>
                        <a:buNone/>
                      </a:pPr>
                      <a:r>
                        <a:rPr lang="ko" sz="1000"/>
                        <a:t>Frequency range</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 sz="1000"/>
                        <a:t>-0.02~0.02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 sz="1000"/>
                        <a:t>-0.04~0.04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8" name="Google Shape;98;p15"/>
          <p:cNvSpPr txBox="1"/>
          <p:nvPr/>
        </p:nvSpPr>
        <p:spPr>
          <a:xfrm>
            <a:off x="5089900" y="1871075"/>
            <a:ext cx="39756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2"/>
              </a:buClr>
              <a:buSzPts val="1100"/>
              <a:buFont typeface="Arial"/>
              <a:buNone/>
            </a:pPr>
            <a:r>
              <a:rPr lang="ko">
                <a:latin typeface="Lato"/>
                <a:ea typeface="Lato"/>
                <a:cs typeface="Lato"/>
                <a:sym typeface="Lato"/>
              </a:rPr>
              <a:t>When a frequency of 0.04 or more was detected, the detection message was coded to appear.</a:t>
            </a:r>
            <a:endParaRPr>
              <a:latin typeface="Lato"/>
              <a:ea typeface="Lato"/>
              <a:cs typeface="Lato"/>
              <a:sym typeface="Lato"/>
            </a:endParaRPr>
          </a:p>
          <a:p>
            <a:pPr indent="0" lvl="0" marL="0" rtl="0" algn="just">
              <a:spcBef>
                <a:spcPts val="0"/>
              </a:spcBef>
              <a:spcAft>
                <a:spcPts val="0"/>
              </a:spcAft>
              <a:buNone/>
            </a:pPr>
            <a:r>
              <a:rPr lang="ko">
                <a:latin typeface="Lato"/>
                <a:ea typeface="Lato"/>
                <a:cs typeface="Lato"/>
                <a:sym typeface="Lato"/>
              </a:rPr>
              <a:t>In addition, rules were analyzed using FFT, STFT, and MFCC.</a:t>
            </a:r>
            <a:endParaRPr>
              <a:latin typeface="Lato"/>
              <a:ea typeface="Lato"/>
              <a:cs typeface="Lato"/>
              <a:sym typeface="Lato"/>
            </a:endParaRPr>
          </a:p>
        </p:txBody>
      </p:sp>
      <p:sp>
        <p:nvSpPr>
          <p:cNvPr id="99" name="Google Shape;99;p15"/>
          <p:cNvSpPr txBox="1"/>
          <p:nvPr/>
        </p:nvSpPr>
        <p:spPr>
          <a:xfrm>
            <a:off x="371175" y="3898763"/>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Display SOS -&gt; piezo buzzer, sending message</a:t>
            </a:r>
            <a:endParaRPr b="1">
              <a:latin typeface="Lato"/>
              <a:ea typeface="Lato"/>
              <a:cs typeface="Lato"/>
              <a:sym typeface="Lato"/>
            </a:endParaRPr>
          </a:p>
        </p:txBody>
      </p:sp>
      <p:pic>
        <p:nvPicPr>
          <p:cNvPr id="100" name="Google Shape;100;p15"/>
          <p:cNvPicPr preferRelativeResize="0"/>
          <p:nvPr/>
        </p:nvPicPr>
        <p:blipFill>
          <a:blip r:embed="rId6">
            <a:alphaModFix/>
          </a:blip>
          <a:stretch>
            <a:fillRect/>
          </a:stretch>
        </p:blipFill>
        <p:spPr>
          <a:xfrm>
            <a:off x="627649" y="4241100"/>
            <a:ext cx="1003399" cy="753260"/>
          </a:xfrm>
          <a:prstGeom prst="rect">
            <a:avLst/>
          </a:prstGeom>
          <a:noFill/>
          <a:ln>
            <a:noFill/>
          </a:ln>
        </p:spPr>
      </p:pic>
      <p:pic>
        <p:nvPicPr>
          <p:cNvPr id="101" name="Google Shape;101;p15"/>
          <p:cNvPicPr preferRelativeResize="0"/>
          <p:nvPr/>
        </p:nvPicPr>
        <p:blipFill rotWithShape="1">
          <a:blip r:embed="rId7">
            <a:alphaModFix/>
          </a:blip>
          <a:srcRect b="57907" l="0" r="23971" t="20157"/>
          <a:stretch/>
        </p:blipFill>
        <p:spPr>
          <a:xfrm>
            <a:off x="1702675" y="4240950"/>
            <a:ext cx="1332599" cy="831301"/>
          </a:xfrm>
          <a:prstGeom prst="rect">
            <a:avLst/>
          </a:prstGeom>
          <a:noFill/>
          <a:ln>
            <a:noFill/>
          </a:ln>
        </p:spPr>
      </p:pic>
      <p:sp>
        <p:nvSpPr>
          <p:cNvPr id="102" name="Google Shape;102;p15"/>
          <p:cNvSpPr txBox="1"/>
          <p:nvPr/>
        </p:nvSpPr>
        <p:spPr>
          <a:xfrm>
            <a:off x="2855650" y="4094363"/>
            <a:ext cx="5830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ko">
                <a:latin typeface="Lato"/>
                <a:ea typeface="Lato"/>
                <a:cs typeface="Lato"/>
                <a:sym typeface="Lato"/>
              </a:rPr>
              <a:t>An alarm for notifying the driver that an abnormality is detected in the vehicle is output.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ko">
                <a:latin typeface="Lato"/>
                <a:ea typeface="Lato"/>
                <a:cs typeface="Lato"/>
                <a:sym typeface="Lato"/>
              </a:rPr>
              <a:t>Twilio was used to send sms from Raspberry to smartphone to specific destinations (911, 112).</a:t>
            </a:r>
            <a:endParaRPr>
              <a:latin typeface="Lato"/>
              <a:ea typeface="Lato"/>
              <a:cs typeface="Lato"/>
              <a:sym typeface="Lato"/>
            </a:endParaRPr>
          </a:p>
        </p:txBody>
      </p:sp>
      <p:sp>
        <p:nvSpPr>
          <p:cNvPr id="103" name="Google Shape;103;p15"/>
          <p:cNvSpPr txBox="1"/>
          <p:nvPr/>
        </p:nvSpPr>
        <p:spPr>
          <a:xfrm>
            <a:off x="460700" y="885950"/>
            <a:ext cx="7093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
                <a:latin typeface="Lato"/>
                <a:ea typeface="Lato"/>
                <a:cs typeface="Lato"/>
                <a:sym typeface="Lato"/>
              </a:rPr>
              <a:t>file for transmisson: 2.4G Wi-Fi transmission to 'osmocom sink'</a:t>
            </a:r>
            <a:endParaRPr>
              <a:latin typeface="Lato"/>
              <a:ea typeface="Lato"/>
              <a:cs typeface="Lato"/>
              <a:sym typeface="Lato"/>
            </a:endParaRPr>
          </a:p>
          <a:p>
            <a:pPr indent="0" lvl="0" marL="0" rtl="0" algn="just">
              <a:spcBef>
                <a:spcPts val="0"/>
              </a:spcBef>
              <a:spcAft>
                <a:spcPts val="0"/>
              </a:spcAft>
              <a:buNone/>
            </a:pPr>
            <a:r>
              <a:rPr lang="ko">
                <a:latin typeface="Lato"/>
                <a:ea typeface="Lato"/>
                <a:cs typeface="Lato"/>
                <a:sym typeface="Lato"/>
              </a:rPr>
              <a:t>file for  receving : Receive the Wi-Fi frequency changed by behavior as 'wav file sink'</a:t>
            </a:r>
            <a:endParaRPr>
              <a:latin typeface="Lato"/>
              <a:ea typeface="Lato"/>
              <a:cs typeface="Lato"/>
              <a:sym typeface="Lato"/>
            </a:endParaRPr>
          </a:p>
        </p:txBody>
      </p:sp>
      <p:sp>
        <p:nvSpPr>
          <p:cNvPr id="104" name="Google Shape;104;p15"/>
          <p:cNvSpPr txBox="1"/>
          <p:nvPr/>
        </p:nvSpPr>
        <p:spPr>
          <a:xfrm>
            <a:off x="371175" y="3193400"/>
            <a:ext cx="52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CSV files were converted to analyze .wav files as numerical data.</a:t>
            </a:r>
            <a:endParaRPr b="1">
              <a:latin typeface="Lato"/>
              <a:ea typeface="Lato"/>
              <a:cs typeface="Lato"/>
              <a:sym typeface="Lato"/>
            </a:endParaRPr>
          </a:p>
        </p:txBody>
      </p:sp>
      <p:sp>
        <p:nvSpPr>
          <p:cNvPr id="105" name="Google Shape;105;p15"/>
          <p:cNvSpPr/>
          <p:nvPr/>
        </p:nvSpPr>
        <p:spPr>
          <a:xfrm>
            <a:off x="1027500" y="1924000"/>
            <a:ext cx="203700" cy="123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6" name="Google Shape;106;p15"/>
          <p:cNvSpPr/>
          <p:nvPr/>
        </p:nvSpPr>
        <p:spPr>
          <a:xfrm>
            <a:off x="1606125" y="1923925"/>
            <a:ext cx="203700" cy="123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7" name="Google Shape;107;p15"/>
          <p:cNvSpPr txBox="1"/>
          <p:nvPr/>
        </p:nvSpPr>
        <p:spPr>
          <a:xfrm>
            <a:off x="536900" y="3502675"/>
            <a:ext cx="65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python wav2csv.py</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1837300" y="304800"/>
            <a:ext cx="6981200" cy="278700"/>
          </a:xfrm>
          <a:prstGeom prst="rect">
            <a:avLst/>
          </a:prstGeom>
          <a:noFill/>
          <a:ln>
            <a:noFill/>
          </a:ln>
        </p:spPr>
      </p:pic>
      <p:sp>
        <p:nvSpPr>
          <p:cNvPr id="113" name="Google Shape;113;p16"/>
          <p:cNvSpPr txBox="1"/>
          <p:nvPr>
            <p:ph idx="1" type="body"/>
          </p:nvPr>
        </p:nvSpPr>
        <p:spPr>
          <a:xfrm>
            <a:off x="416725" y="583500"/>
            <a:ext cx="8237700" cy="405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ko">
                <a:solidFill>
                  <a:schemeClr val="dk1"/>
                </a:solidFill>
              </a:rPr>
              <a:t>Benefits of WNIC Technology</a:t>
            </a:r>
            <a:endParaRPr b="1">
              <a:solidFill>
                <a:schemeClr val="dk1"/>
              </a:solidFill>
            </a:endParaRPr>
          </a:p>
          <a:p>
            <a:pPr indent="-323850" lvl="0" marL="457200" rtl="0" algn="just">
              <a:spcBef>
                <a:spcPts val="0"/>
              </a:spcBef>
              <a:spcAft>
                <a:spcPts val="0"/>
              </a:spcAft>
              <a:buSzPts val="1500"/>
              <a:buChar char="-"/>
            </a:pPr>
            <a:r>
              <a:rPr lang="ko" sz="1500"/>
              <a:t>The level of personal information and privacy infringement is lower than that of using a camera. In addition, the behavioral recognition rate is higher when frequency is used than the camera in the absence of light.</a:t>
            </a:r>
            <a:endParaRPr sz="1500"/>
          </a:p>
          <a:p>
            <a:pPr indent="-323850" lvl="0" marL="457200" rtl="0" algn="just">
              <a:spcBef>
                <a:spcPts val="0"/>
              </a:spcBef>
              <a:spcAft>
                <a:spcPts val="0"/>
              </a:spcAft>
              <a:buSzPts val="1500"/>
              <a:buChar char="-"/>
            </a:pPr>
            <a:r>
              <a:rPr lang="ko" sz="1500"/>
              <a:t>Currently, autonomous driving technology is two to three out of five stages, which can reduce traffic accidents caused by physical abnormalities such as fainting and seizures of drivers and traffic accidents caused by carelessness of drivers.</a:t>
            </a:r>
            <a:endParaRPr sz="1500"/>
          </a:p>
          <a:p>
            <a:pPr indent="0" lvl="0" marL="0" rtl="0" algn="just">
              <a:spcBef>
                <a:spcPts val="1600"/>
              </a:spcBef>
              <a:spcAft>
                <a:spcPts val="0"/>
              </a:spcAft>
              <a:buNone/>
            </a:pPr>
            <a:r>
              <a:rPr b="1" lang="ko">
                <a:solidFill>
                  <a:schemeClr val="dk1"/>
                </a:solidFill>
              </a:rPr>
              <a:t>Potential for development</a:t>
            </a:r>
            <a:endParaRPr b="1">
              <a:solidFill>
                <a:schemeClr val="dk1"/>
              </a:solidFill>
            </a:endParaRPr>
          </a:p>
          <a:p>
            <a:pPr indent="-317500" lvl="0" marL="457200" rtl="0" algn="just">
              <a:spcBef>
                <a:spcPts val="0"/>
              </a:spcBef>
              <a:spcAft>
                <a:spcPts val="0"/>
              </a:spcAft>
              <a:buSzPts val="1400"/>
              <a:buChar char="-"/>
            </a:pPr>
            <a:r>
              <a:rPr lang="ko" sz="1400"/>
              <a:t>When developing heart rate measurement using frequency, it is predicted that frequency files can be forensics to reveal the cause of automobile accidents.</a:t>
            </a:r>
            <a:endParaRPr sz="1400"/>
          </a:p>
          <a:p>
            <a:pPr indent="-317500" lvl="0" marL="457200" rtl="0" algn="just">
              <a:spcBef>
                <a:spcPts val="0"/>
              </a:spcBef>
              <a:spcAft>
                <a:spcPts val="0"/>
              </a:spcAft>
              <a:buSzPts val="1400"/>
              <a:buChar char="-"/>
            </a:pPr>
            <a:r>
              <a:rPr lang="ko" sz="1400"/>
              <a:t>When the SOS text is transmitted to 911 and 112 at the real-time location of the driver, it is possible to prevent a driver accident.</a:t>
            </a:r>
            <a:endParaRPr sz="1400"/>
          </a:p>
          <a:p>
            <a:pPr indent="-317500" lvl="0" marL="457200" rtl="0" algn="just">
              <a:spcBef>
                <a:spcPts val="0"/>
              </a:spcBef>
              <a:spcAft>
                <a:spcPts val="0"/>
              </a:spcAft>
              <a:buSzPts val="1400"/>
              <a:buChar char="-"/>
            </a:pPr>
            <a:r>
              <a:rPr lang="ko" sz="1400"/>
              <a:t>When developing into stages 4 to 5 of autonomous driving, our technology can be introduced and developed into a technology that transports the driver's vehicle to the nearest hospital.</a:t>
            </a:r>
            <a:endParaRPr sz="1400"/>
          </a:p>
        </p:txBody>
      </p:sp>
      <p:sp>
        <p:nvSpPr>
          <p:cNvPr id="114" name="Google Shape;114;p16"/>
          <p:cNvSpPr/>
          <p:nvPr/>
        </p:nvSpPr>
        <p:spPr>
          <a:xfrm>
            <a:off x="339375" y="233325"/>
            <a:ext cx="434700" cy="33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ph type="title"/>
          </p:nvPr>
        </p:nvSpPr>
        <p:spPr>
          <a:xfrm>
            <a:off x="178625" y="37425"/>
            <a:ext cx="7442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Why ‘WNIC’ technology is needed</a:t>
            </a:r>
            <a:endParaRPr/>
          </a:p>
        </p:txBody>
      </p:sp>
      <p:sp>
        <p:nvSpPr>
          <p:cNvPr id="116" name="Google Shape;116;p16"/>
          <p:cNvSpPr txBox="1"/>
          <p:nvPr/>
        </p:nvSpPr>
        <p:spPr>
          <a:xfrm>
            <a:off x="7712400" y="4751100"/>
            <a:ext cx="110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ko" sz="900">
                <a:solidFill>
                  <a:srgbClr val="999999"/>
                </a:solidFill>
                <a:latin typeface="Raleway"/>
                <a:ea typeface="Raleway"/>
                <a:cs typeface="Raleway"/>
                <a:sym typeface="Raleway"/>
              </a:rPr>
              <a:t>Girls in ICT 2022</a:t>
            </a:r>
            <a:endParaRPr sz="1200">
              <a:solidFill>
                <a:srgbClr val="999999"/>
              </a:solidFill>
              <a:latin typeface="Lato"/>
              <a:ea typeface="Lato"/>
              <a:cs typeface="Lato"/>
              <a:sym typeface="Lato"/>
            </a:endParaRPr>
          </a:p>
        </p:txBody>
      </p:sp>
      <p:cxnSp>
        <p:nvCxnSpPr>
          <p:cNvPr id="117" name="Google Shape;117;p16"/>
          <p:cNvCxnSpPr/>
          <p:nvPr/>
        </p:nvCxnSpPr>
        <p:spPr>
          <a:xfrm flipH="1">
            <a:off x="2477125" y="4751100"/>
            <a:ext cx="6240300" cy="600"/>
          </a:xfrm>
          <a:prstGeom prst="straightConnector1">
            <a:avLst/>
          </a:prstGeom>
          <a:noFill/>
          <a:ln cap="flat" cmpd="sng" w="28575">
            <a:solidFill>
              <a:schemeClr val="dk2"/>
            </a:solidFill>
            <a:prstDash val="solid"/>
            <a:round/>
            <a:headEnd len="med" w="med" type="none"/>
            <a:tailEnd len="med" w="med" type="none"/>
          </a:ln>
        </p:spPr>
      </p:cxnSp>
      <p:pic>
        <p:nvPicPr>
          <p:cNvPr id="118" name="Google Shape;118;p16"/>
          <p:cNvPicPr preferRelativeResize="0"/>
          <p:nvPr/>
        </p:nvPicPr>
        <p:blipFill>
          <a:blip r:embed="rId4">
            <a:alphaModFix/>
          </a:blip>
          <a:stretch>
            <a:fillRect/>
          </a:stretch>
        </p:blipFill>
        <p:spPr>
          <a:xfrm>
            <a:off x="567975" y="4550175"/>
            <a:ext cx="2657475" cy="35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