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35" r:id="rId3"/>
    <p:sldId id="300" r:id="rId4"/>
    <p:sldId id="282" r:id="rId5"/>
    <p:sldId id="327" r:id="rId6"/>
    <p:sldId id="331" r:id="rId7"/>
    <p:sldId id="311" r:id="rId8"/>
    <p:sldId id="328" r:id="rId9"/>
    <p:sldId id="332" r:id="rId10"/>
    <p:sldId id="318" r:id="rId11"/>
    <p:sldId id="324" r:id="rId12"/>
    <p:sldId id="333" r:id="rId13"/>
    <p:sldId id="321" r:id="rId14"/>
    <p:sldId id="334" r:id="rId15"/>
    <p:sldId id="33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2184" y="14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7022" y="2974310"/>
            <a:ext cx="9417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Project</a:t>
            </a:r>
            <a:r>
              <a:rPr lang="ko-KR" altLang="en-US" sz="5400" b="1" dirty="0">
                <a:solidFill>
                  <a:schemeClr val="bg1"/>
                </a:solidFill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</a:rPr>
              <a:t>2.</a:t>
            </a:r>
            <a:r>
              <a:rPr lang="ko-KR" altLang="en-US" sz="5400" b="1" dirty="0">
                <a:solidFill>
                  <a:schemeClr val="bg1"/>
                </a:solidFill>
              </a:rPr>
              <a:t> 신용카드 사기 탐지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오지혜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93CE8-AA33-DAE5-C3DE-BC5963F8840E}"/>
              </a:ext>
            </a:extLst>
          </p:cNvPr>
          <p:cNvSpPr txBox="1"/>
          <p:nvPr/>
        </p:nvSpPr>
        <p:spPr>
          <a:xfrm>
            <a:off x="635000" y="3429000"/>
            <a:ext cx="3163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400" b="1" dirty="0">
                <a:solidFill>
                  <a:schemeClr val="bg1"/>
                </a:solidFill>
              </a:rPr>
              <a:t>데이터</a:t>
            </a:r>
            <a:r>
              <a:rPr kumimoji="1" lang="ko-KR" altLang="en-US" sz="4400" b="1" dirty="0">
                <a:solidFill>
                  <a:schemeClr val="bg1"/>
                </a:solidFill>
              </a:rPr>
              <a:t> 학습</a:t>
            </a:r>
            <a:endParaRPr kumimoji="1" lang="ko-Kore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315" y="624015"/>
            <a:ext cx="9050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r>
              <a:rPr lang="ko-KR" altLang="en-US" sz="3200" b="1" dirty="0">
                <a:solidFill>
                  <a:schemeClr val="accent4"/>
                </a:solidFill>
              </a:rPr>
              <a:t> 베이스 모델과 데이터 가공 전 모델 학습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9FD42-6690-2035-665A-2BDE6EFE575E}"/>
              </a:ext>
            </a:extLst>
          </p:cNvPr>
          <p:cNvSpPr txBox="1"/>
          <p:nvPr/>
        </p:nvSpPr>
        <p:spPr>
          <a:xfrm>
            <a:off x="906531" y="1898763"/>
            <a:ext cx="461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베이스 모델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로지스틱 회귀 모델</a:t>
            </a:r>
            <a:endParaRPr kumimoji="1" lang="ko-Kore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B910C3-6B3C-B709-3A15-8BD5ED607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10" y="2620891"/>
            <a:ext cx="4470400" cy="3530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61F170-748E-192F-8C0C-2FEF28F56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92" y="2620891"/>
            <a:ext cx="3708400" cy="1168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1C1B3B-AD11-54FF-8B90-561D9394FA19}"/>
              </a:ext>
            </a:extLst>
          </p:cNvPr>
          <p:cNvSpPr txBox="1"/>
          <p:nvPr/>
        </p:nvSpPr>
        <p:spPr>
          <a:xfrm>
            <a:off x="6347012" y="4310217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신용카드</a:t>
            </a:r>
            <a:r>
              <a:rPr kumimoji="1" lang="ko-KR" altLang="en-US" dirty="0"/>
              <a:t>사기 탐지의 경우 </a:t>
            </a:r>
            <a:r>
              <a:rPr kumimoji="1" lang="ko-KR" altLang="en-US" dirty="0" err="1"/>
              <a:t>재현률이</a:t>
            </a:r>
            <a:r>
              <a:rPr kumimoji="1" lang="ko-KR" altLang="en-US" dirty="0"/>
              <a:t> 가장 중요함으로</a:t>
            </a:r>
            <a:endParaRPr kumimoji="1" lang="en-US" altLang="ko-KR" dirty="0"/>
          </a:p>
          <a:p>
            <a:r>
              <a:rPr kumimoji="1" lang="en-US" altLang="ko-KR" dirty="0"/>
              <a:t>recall </a:t>
            </a:r>
            <a:r>
              <a:rPr kumimoji="1" lang="ko-KR" altLang="en-US" dirty="0"/>
              <a:t>점수를 중점적으로 판단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05D2A-B809-CE73-47DE-E531E3595D3D}"/>
              </a:ext>
            </a:extLst>
          </p:cNvPr>
          <p:cNvSpPr txBox="1"/>
          <p:nvPr/>
        </p:nvSpPr>
        <p:spPr>
          <a:xfrm>
            <a:off x="6347012" y="5233547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</a:t>
            </a:r>
            <a:r>
              <a:rPr kumimoji="1" lang="ko-KR" altLang="en-US" dirty="0"/>
              <a:t> 상태에서는 </a:t>
            </a:r>
            <a:r>
              <a:rPr kumimoji="1" lang="en-US" altLang="ko-KR" dirty="0"/>
              <a:t>class 1</a:t>
            </a:r>
            <a:r>
              <a:rPr kumimoji="1" lang="ko-KR" altLang="en-US" dirty="0"/>
              <a:t>의 비율이 너무 작기 때문에 </a:t>
            </a:r>
            <a:endParaRPr kumimoji="1" lang="en-US" altLang="ko-KR" dirty="0"/>
          </a:p>
          <a:p>
            <a:r>
              <a:rPr kumimoji="1" lang="ko-KR" altLang="en-US" dirty="0" err="1"/>
              <a:t>과적합</a:t>
            </a:r>
            <a:r>
              <a:rPr kumimoji="1" lang="ko-KR" altLang="en-US" dirty="0"/>
              <a:t> 위험이 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394" y="759710"/>
            <a:ext cx="5950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r>
              <a:rPr lang="ko-KR" altLang="en-US" sz="3200" b="1" dirty="0">
                <a:solidFill>
                  <a:schemeClr val="accent4"/>
                </a:solidFill>
              </a:rPr>
              <a:t> 데이터 가공 이후 모델 학습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9FD42-6690-2035-665A-2BDE6EFE575E}"/>
              </a:ext>
            </a:extLst>
          </p:cNvPr>
          <p:cNvSpPr txBox="1"/>
          <p:nvPr/>
        </p:nvSpPr>
        <p:spPr>
          <a:xfrm>
            <a:off x="897298" y="1665402"/>
            <a:ext cx="7923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모델</a:t>
            </a:r>
            <a:r>
              <a:rPr kumimoji="1" lang="ko-KR" altLang="en-US" sz="2400" dirty="0"/>
              <a:t> 학습에 </a:t>
            </a:r>
            <a:r>
              <a:rPr kumimoji="1" lang="ko-Kore-KR" altLang="en-US" sz="2400" dirty="0"/>
              <a:t>결정</a:t>
            </a:r>
            <a:r>
              <a:rPr kumimoji="1" lang="ko-KR" altLang="en-US" sz="2400" dirty="0"/>
              <a:t> 트리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랜덤 포레스트</a:t>
            </a:r>
            <a:r>
              <a:rPr kumimoji="1" lang="en-US" altLang="ko-KR" sz="2400" dirty="0"/>
              <a:t> / LGBM </a:t>
            </a:r>
            <a:r>
              <a:rPr kumimoji="1" lang="ko-KR" altLang="en-US" sz="2400" dirty="0"/>
              <a:t>모델 사용</a:t>
            </a:r>
            <a:endParaRPr kumimoji="1" lang="en-US" altLang="ko-KR" sz="2400" dirty="0"/>
          </a:p>
          <a:p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B5909-9511-B769-A0CF-DA0E2070B254}"/>
              </a:ext>
            </a:extLst>
          </p:cNvPr>
          <p:cNvSpPr txBox="1"/>
          <p:nvPr/>
        </p:nvSpPr>
        <p:spPr>
          <a:xfrm>
            <a:off x="3083859" y="-2008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626EC-05FE-12E1-A397-D5E9E31C8D3F}"/>
              </a:ext>
            </a:extLst>
          </p:cNvPr>
          <p:cNvSpPr txBox="1"/>
          <p:nvPr/>
        </p:nvSpPr>
        <p:spPr>
          <a:xfrm>
            <a:off x="8821262" y="3292778"/>
            <a:ext cx="405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파라미터 조정</a:t>
            </a:r>
            <a:endParaRPr lang="en" altLang="ko-Kore-KR" sz="1400" dirty="0"/>
          </a:p>
          <a:p>
            <a:r>
              <a:rPr lang="en" altLang="ko-Kore-KR" sz="1400" dirty="0" err="1"/>
              <a:t>num_leaves</a:t>
            </a:r>
            <a:endParaRPr lang="en" altLang="ko-Kore-KR" sz="1400" dirty="0"/>
          </a:p>
          <a:p>
            <a:r>
              <a:rPr lang="en" altLang="ko-Kore-KR" sz="1400" dirty="0" err="1"/>
              <a:t>min_samples_leaf</a:t>
            </a:r>
            <a:r>
              <a:rPr lang="ko-KR" altLang="en-US" sz="1400" dirty="0"/>
              <a:t> </a:t>
            </a:r>
            <a:r>
              <a:rPr lang="en-US" altLang="ko-KR" sz="1400" dirty="0"/>
              <a:t>/</a:t>
            </a:r>
            <a:r>
              <a:rPr lang="en" altLang="ko-Kore-KR" sz="1400" dirty="0" err="1"/>
              <a:t>min_data_in_leaf</a:t>
            </a:r>
            <a:endParaRPr lang="en" altLang="ko-Kore-KR" sz="1400" dirty="0"/>
          </a:p>
          <a:p>
            <a:r>
              <a:rPr lang="en" altLang="ko-Kore-KR" sz="1400" dirty="0" err="1"/>
              <a:t>max_depth</a:t>
            </a:r>
            <a:endParaRPr lang="en" altLang="ko-Kore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9A9EB-7060-643D-B978-705E7C4DC777}"/>
              </a:ext>
            </a:extLst>
          </p:cNvPr>
          <p:cNvSpPr txBox="1"/>
          <p:nvPr/>
        </p:nvSpPr>
        <p:spPr>
          <a:xfrm>
            <a:off x="8821262" y="4960523"/>
            <a:ext cx="20088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rgbClr val="FF0000"/>
                </a:solidFill>
              </a:rPr>
              <a:t>판단 기준</a:t>
            </a:r>
            <a:endParaRPr kumimoji="1" lang="en-US" altLang="ko-KR" sz="2000" dirty="0">
              <a:solidFill>
                <a:srgbClr val="FF0000"/>
              </a:solidFill>
            </a:endParaRPr>
          </a:p>
          <a:p>
            <a:r>
              <a:rPr lang="en" altLang="ko-Kore-KR" sz="2000" dirty="0" err="1"/>
              <a:t>Accuracy_score</a:t>
            </a:r>
            <a:endParaRPr lang="en" altLang="ko-Kore-KR" sz="2000" dirty="0"/>
          </a:p>
          <a:p>
            <a:r>
              <a:rPr lang="en" altLang="ko-Kore-KR" sz="2000" dirty="0"/>
              <a:t>Recall</a:t>
            </a:r>
          </a:p>
          <a:p>
            <a:r>
              <a:rPr kumimoji="1" lang="en-US" altLang="ko-Kore-KR" sz="2000" dirty="0"/>
              <a:t>Run time</a:t>
            </a:r>
            <a:endParaRPr kumimoji="1" lang="ko-Kore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DCE1FA-6EAB-FCD3-BC06-0741A9139555}"/>
              </a:ext>
            </a:extLst>
          </p:cNvPr>
          <p:cNvSpPr txBox="1"/>
          <p:nvPr/>
        </p:nvSpPr>
        <p:spPr>
          <a:xfrm>
            <a:off x="917951" y="2213344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ore-KR" dirty="0"/>
              <a:t>LGBM </a:t>
            </a:r>
            <a:r>
              <a:rPr kumimoji="1" lang="ko-KR" altLang="en-US" dirty="0"/>
              <a:t>이 세 </a:t>
            </a:r>
            <a:r>
              <a:rPr kumimoji="1" lang="ko-KR" altLang="en-US" dirty="0" err="1"/>
              <a:t>모델중</a:t>
            </a:r>
            <a:r>
              <a:rPr kumimoji="1" lang="ko-KR" altLang="en-US" dirty="0"/>
              <a:t> 가장 좋은 결과를 가졌음</a:t>
            </a:r>
            <a:endParaRPr kumimoji="1" lang="ko-Kore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C26FC8-5F41-905B-D8C2-E9726130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0" y="2593507"/>
            <a:ext cx="5979264" cy="22038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3955A8-007D-AD5D-71FE-C714E7FB881A}"/>
              </a:ext>
            </a:extLst>
          </p:cNvPr>
          <p:cNvSpPr txBox="1"/>
          <p:nvPr/>
        </p:nvSpPr>
        <p:spPr>
          <a:xfrm>
            <a:off x="917951" y="5166375"/>
            <a:ext cx="5414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 err="1"/>
              <a:t>LightGBM</a:t>
            </a:r>
            <a:endParaRPr lang="en" altLang="ko-Kore-KR" b="1" dirty="0"/>
          </a:p>
          <a:p>
            <a:r>
              <a:rPr lang="ko-KR" altLang="en-US" dirty="0"/>
              <a:t>틀린 부분에 가중치를 더하면서 진행하는 알고리즘</a:t>
            </a:r>
            <a:endParaRPr lang="en-US" altLang="ko-KR" dirty="0"/>
          </a:p>
          <a:p>
            <a:r>
              <a:rPr lang="ko-KR" altLang="en-US" dirty="0"/>
              <a:t>빠른 학습속도와 적은 메모리를 사용한다는 점에서 가장 큰 장점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9449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364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최종결과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9090" y="541570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</a:t>
            </a:r>
            <a:r>
              <a:rPr lang="ko-KR" altLang="en-US" sz="3200" b="1" dirty="0">
                <a:solidFill>
                  <a:schemeClr val="accent4"/>
                </a:solidFill>
              </a:rPr>
              <a:t>  최종 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3A835-13A5-A74C-8197-BC1422CE3C95}"/>
              </a:ext>
            </a:extLst>
          </p:cNvPr>
          <p:cNvSpPr txBox="1"/>
          <p:nvPr/>
        </p:nvSpPr>
        <p:spPr>
          <a:xfrm>
            <a:off x="1136650" y="2129596"/>
            <a:ext cx="665598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결론</a:t>
            </a:r>
            <a:endParaRPr kumimoji="1" lang="en-US" altLang="ko-KR" sz="2400" b="1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LGBM </a:t>
            </a:r>
            <a:r>
              <a:rPr kumimoji="1" lang="ko-Kore-KR" altLang="en-US" dirty="0"/>
              <a:t>모델이</a:t>
            </a:r>
            <a:endParaRPr kumimoji="1" lang="en-US" altLang="ko-Kore-KR" dirty="0"/>
          </a:p>
          <a:p>
            <a:r>
              <a:rPr kumimoji="1" lang="en-US" altLang="ko-Kore-KR" dirty="0"/>
              <a:t>Recall</a:t>
            </a:r>
            <a:r>
              <a:rPr kumimoji="1" lang="ko-Kore-KR" altLang="en-US" dirty="0"/>
              <a:t> 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F1 </a:t>
            </a:r>
            <a:r>
              <a:rPr kumimoji="1" lang="ko-KR" altLang="en-US" dirty="0"/>
              <a:t>점수에서 가장 높은 정확도를 보임</a:t>
            </a:r>
            <a:endParaRPr kumimoji="1" lang="en-US" altLang="ko-KR" dirty="0"/>
          </a:p>
          <a:p>
            <a:r>
              <a:rPr kumimoji="1" lang="ko-KR" altLang="en-US" dirty="0"/>
              <a:t>학습 시간 또한 </a:t>
            </a:r>
            <a:r>
              <a:rPr kumimoji="1" lang="ko-KR" altLang="en-US" dirty="0" err="1"/>
              <a:t>랜덤포레스트와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배 정도의 차이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신용카드 사기 탐지에는 </a:t>
            </a:r>
            <a:r>
              <a:rPr kumimoji="1" lang="en-US" altLang="ko-KR" dirty="0">
                <a:sym typeface="Wingdings" pitchFamily="2" charset="2"/>
              </a:rPr>
              <a:t>LGBM</a:t>
            </a:r>
            <a:r>
              <a:rPr kumimoji="1" lang="ko-KR" altLang="en-US" dirty="0">
                <a:sym typeface="Wingdings" pitchFamily="2" charset="2"/>
              </a:rPr>
              <a:t>분류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모델이 가장 성능이 좋다</a:t>
            </a:r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3B9B5-841E-36E3-1FB5-D9AE4BBF514C}"/>
              </a:ext>
            </a:extLst>
          </p:cNvPr>
          <p:cNvSpPr txBox="1"/>
          <p:nvPr/>
        </p:nvSpPr>
        <p:spPr>
          <a:xfrm>
            <a:off x="1136650" y="4898732"/>
            <a:ext cx="6635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추후</a:t>
            </a:r>
            <a:r>
              <a:rPr kumimoji="1" lang="ko-KR" altLang="en-US" sz="2400" b="1" dirty="0"/>
              <a:t> 보완할 점</a:t>
            </a:r>
            <a:endParaRPr kumimoji="1" lang="en-US" altLang="ko-KR" sz="2400" b="1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과적합</a:t>
            </a:r>
            <a:r>
              <a:rPr kumimoji="1" lang="en-US" altLang="ko-KR" dirty="0"/>
              <a:t>!!</a:t>
            </a:r>
          </a:p>
          <a:p>
            <a:r>
              <a:rPr kumimoji="1" lang="ko-KR" altLang="en-US" dirty="0" err="1"/>
              <a:t>하이퍼</a:t>
            </a:r>
            <a:r>
              <a:rPr kumimoji="1" lang="ko-KR" altLang="en-US" dirty="0"/>
              <a:t> 파라미터 조정으로 추가적으로 과적합을 보완 하려고 함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C4FE94F-8E64-80CF-C3F5-26216686A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2129596"/>
            <a:ext cx="4470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-1045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8467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45908" y="18764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6080" y="2956885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데이터 셋 설명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6080" y="3144728"/>
            <a:ext cx="244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클래스 불균형 문제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7372" y="558570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최종 결과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5858" y="2973011"/>
            <a:ext cx="388681" cy="369332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01612" y="5626901"/>
            <a:ext cx="385339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5ACD2-A67F-94DA-11EA-E2453569E97B}"/>
              </a:ext>
            </a:extLst>
          </p:cNvPr>
          <p:cNvSpPr txBox="1"/>
          <p:nvPr/>
        </p:nvSpPr>
        <p:spPr>
          <a:xfrm>
            <a:off x="1828105" y="4858614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학습 모델 비교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2151DD-4CE9-8471-6BB7-0B0850D297AC}"/>
              </a:ext>
            </a:extLst>
          </p:cNvPr>
          <p:cNvSpPr/>
          <p:nvPr/>
        </p:nvSpPr>
        <p:spPr>
          <a:xfrm>
            <a:off x="1185909" y="440625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D4377-CD06-3BE9-E1DC-1DDF357BD38E}"/>
              </a:ext>
            </a:extLst>
          </p:cNvPr>
          <p:cNvSpPr txBox="1"/>
          <p:nvPr/>
        </p:nvSpPr>
        <p:spPr>
          <a:xfrm>
            <a:off x="1828105" y="6124292"/>
            <a:ext cx="308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</a:rPr>
              <a:t>모델</a:t>
            </a:r>
            <a:r>
              <a:rPr kumimoji="1" lang="ko-KR" altLang="en-US" dirty="0">
                <a:solidFill>
                  <a:schemeClr val="bg1"/>
                </a:solidFill>
              </a:rPr>
              <a:t> 성능 확인</a:t>
            </a:r>
            <a:endParaRPr kumimoji="1" lang="ko-Kore-KR" altLang="en-US" dirty="0">
              <a:solidFill>
                <a:schemeClr val="bg1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A731C-7962-D266-7F57-332D52D0D1A5}"/>
              </a:ext>
            </a:extLst>
          </p:cNvPr>
          <p:cNvSpPr txBox="1"/>
          <p:nvPr/>
        </p:nvSpPr>
        <p:spPr>
          <a:xfrm>
            <a:off x="1829781" y="4369759"/>
            <a:ext cx="208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데이터</a:t>
            </a:r>
            <a:r>
              <a:rPr kumimoji="1" lang="ko-KR" altLang="en-US" sz="2400" dirty="0">
                <a:solidFill>
                  <a:schemeClr val="bg1"/>
                </a:solidFill>
              </a:rPr>
              <a:t> 학습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-1045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8467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45908" y="18764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6080" y="2956885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데이터 셋 설명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6080" y="3144728"/>
            <a:ext cx="244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클래스 불균형 문제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7372" y="558570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최종 결과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5858" y="2973011"/>
            <a:ext cx="388681" cy="369332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01612" y="5626901"/>
            <a:ext cx="385339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5ACD2-A67F-94DA-11EA-E2453569E97B}"/>
              </a:ext>
            </a:extLst>
          </p:cNvPr>
          <p:cNvSpPr txBox="1"/>
          <p:nvPr/>
        </p:nvSpPr>
        <p:spPr>
          <a:xfrm>
            <a:off x="1828105" y="4858614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학습 모델 비교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2151DD-4CE9-8471-6BB7-0B0850D297AC}"/>
              </a:ext>
            </a:extLst>
          </p:cNvPr>
          <p:cNvSpPr/>
          <p:nvPr/>
        </p:nvSpPr>
        <p:spPr>
          <a:xfrm>
            <a:off x="1185909" y="440625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D4377-CD06-3BE9-E1DC-1DDF357BD38E}"/>
              </a:ext>
            </a:extLst>
          </p:cNvPr>
          <p:cNvSpPr txBox="1"/>
          <p:nvPr/>
        </p:nvSpPr>
        <p:spPr>
          <a:xfrm>
            <a:off x="1828105" y="6124292"/>
            <a:ext cx="308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</a:rPr>
              <a:t>모델</a:t>
            </a:r>
            <a:r>
              <a:rPr kumimoji="1" lang="ko-KR" altLang="en-US" dirty="0">
                <a:solidFill>
                  <a:schemeClr val="bg1"/>
                </a:solidFill>
              </a:rPr>
              <a:t> 성능 확인</a:t>
            </a:r>
            <a:endParaRPr kumimoji="1" lang="ko-Kore-KR" altLang="en-US" dirty="0">
              <a:solidFill>
                <a:schemeClr val="bg1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A731C-7962-D266-7F57-332D52D0D1A5}"/>
              </a:ext>
            </a:extLst>
          </p:cNvPr>
          <p:cNvSpPr txBox="1"/>
          <p:nvPr/>
        </p:nvSpPr>
        <p:spPr>
          <a:xfrm>
            <a:off x="1829781" y="4369759"/>
            <a:ext cx="208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데이터</a:t>
            </a:r>
            <a:r>
              <a:rPr kumimoji="1" lang="ko-KR" altLang="en-US" sz="2400" dirty="0">
                <a:solidFill>
                  <a:schemeClr val="bg1"/>
                </a:solidFill>
              </a:rPr>
              <a:t> 학습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F5929-32D6-068A-6D5C-CAB99A1641E5}"/>
              </a:ext>
            </a:extLst>
          </p:cNvPr>
          <p:cNvSpPr txBox="1"/>
          <p:nvPr/>
        </p:nvSpPr>
        <p:spPr>
          <a:xfrm>
            <a:off x="615087" y="342900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400" b="1" dirty="0">
                <a:solidFill>
                  <a:schemeClr val="bg1"/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65" y="82928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1-1.</a:t>
            </a:r>
            <a:r>
              <a:rPr lang="ko-KR" altLang="en-US" sz="3200" b="1" dirty="0">
                <a:solidFill>
                  <a:schemeClr val="accent4"/>
                </a:solidFill>
              </a:rPr>
              <a:t>  주제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689A2-01C3-3507-B533-35EA5341C874}"/>
              </a:ext>
            </a:extLst>
          </p:cNvPr>
          <p:cNvSpPr txBox="1"/>
          <p:nvPr/>
        </p:nvSpPr>
        <p:spPr>
          <a:xfrm>
            <a:off x="737937" y="1914889"/>
            <a:ext cx="500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데이</a:t>
            </a:r>
            <a:r>
              <a:rPr kumimoji="1" lang="ko-KR" altLang="en-US" sz="2400" dirty="0"/>
              <a:t>터 셋 주제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신용카드 사기 검출</a:t>
            </a:r>
            <a:endParaRPr kumimoji="1" lang="en-US" altLang="ko-KR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6521A00-4C1D-F582-F315-DE76C7491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4" y="2639961"/>
            <a:ext cx="5327116" cy="180404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C03586C-CCD0-E659-650D-BEDD53D7632A}"/>
              </a:ext>
            </a:extLst>
          </p:cNvPr>
          <p:cNvSpPr txBox="1"/>
          <p:nvPr/>
        </p:nvSpPr>
        <p:spPr>
          <a:xfrm>
            <a:off x="737937" y="4705420"/>
            <a:ext cx="5358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/>
              <a:t>출처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" altLang="ko-KR" sz="1600" dirty="0">
                <a:hlinkClick r:id="rId3"/>
              </a:rPr>
              <a:t>https://www.kaggle.com/datasets/mlg-ulb/creditcardfraud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84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2391" y="783960"/>
            <a:ext cx="3807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r>
              <a:rPr lang="ko-KR" altLang="en-US" sz="3200" b="1" dirty="0">
                <a:solidFill>
                  <a:schemeClr val="accent4"/>
                </a:solidFill>
              </a:rPr>
              <a:t>  데이터 셋 특징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35F5D3-E4AB-E056-BBEA-CAF2E1D92E30}"/>
              </a:ext>
            </a:extLst>
          </p:cNvPr>
          <p:cNvSpPr txBox="1"/>
          <p:nvPr/>
        </p:nvSpPr>
        <p:spPr>
          <a:xfrm>
            <a:off x="866274" y="1834679"/>
            <a:ext cx="19800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셋 특징</a:t>
            </a:r>
            <a:endParaRPr kumimoji="1" lang="en-US" altLang="ko-KR" dirty="0"/>
          </a:p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클래스 불균형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endParaRPr kumimoji="1" lang="en-US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9131CD-C9A9-E11C-D320-6421898F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3" y="2943929"/>
            <a:ext cx="4582436" cy="2975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28013-6314-21A9-1676-5E19C42BB37E}"/>
              </a:ext>
            </a:extLst>
          </p:cNvPr>
          <p:cNvSpPr txBox="1"/>
          <p:nvPr/>
        </p:nvSpPr>
        <p:spPr>
          <a:xfrm>
            <a:off x="5344526" y="2377371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칼럼 정보를 정확하게 알 수 없음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36F688-3202-16A6-73B6-994FEB3E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26" y="2943929"/>
            <a:ext cx="6670955" cy="1474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C0EE8-5AA2-0666-7F65-8B33EFDDB36C}"/>
              </a:ext>
            </a:extLst>
          </p:cNvPr>
          <p:cNvSpPr txBox="1"/>
          <p:nvPr/>
        </p:nvSpPr>
        <p:spPr>
          <a:xfrm>
            <a:off x="6096000" y="4616026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PCA </a:t>
            </a:r>
            <a:r>
              <a:rPr kumimoji="1" lang="ko-KR" altLang="en-US" dirty="0"/>
              <a:t>변환 결과인 숫자만 제공</a:t>
            </a:r>
            <a:endParaRPr kumimoji="1" lang="en-US" altLang="ko-KR" dirty="0"/>
          </a:p>
          <a:p>
            <a:r>
              <a:rPr kumimoji="1" lang="ko-KR" altLang="en-US" dirty="0"/>
              <a:t>기밀성을 지키기 위해 이외의 정보는 제공 하지 </a:t>
            </a:r>
            <a:r>
              <a:rPr kumimoji="1" lang="en-US" altLang="ko-KR" dirty="0"/>
              <a:t>X</a:t>
            </a:r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5B4D6C-4B0C-4AD4-725D-90B4FC8DE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0" y="5919537"/>
            <a:ext cx="1397000" cy="736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664C32-12A4-CF4F-7EA7-6217DEFFF5F9}"/>
              </a:ext>
            </a:extLst>
          </p:cNvPr>
          <p:cNvSpPr txBox="1"/>
          <p:nvPr/>
        </p:nvSpPr>
        <p:spPr>
          <a:xfrm>
            <a:off x="2661191" y="596687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비율</a:t>
            </a:r>
            <a:r>
              <a:rPr kumimoji="1" lang="ko-KR" altLang="en-US" dirty="0"/>
              <a:t> </a:t>
            </a:r>
            <a:r>
              <a:rPr kumimoji="1" lang="en-US" altLang="ko-KR" dirty="0"/>
              <a:t>0:</a:t>
            </a:r>
            <a:r>
              <a:rPr kumimoji="1" lang="ko-KR" altLang="en-US" dirty="0"/>
              <a:t> </a:t>
            </a:r>
            <a:r>
              <a:rPr kumimoji="1" lang="en-US" altLang="ko-KR" dirty="0"/>
              <a:t>99.9</a:t>
            </a:r>
            <a:r>
              <a:rPr kumimoji="1" lang="ko-KR" altLang="en-US" dirty="0"/>
              <a:t> </a:t>
            </a:r>
            <a:r>
              <a:rPr kumimoji="1" lang="en-US" altLang="ko-KR" dirty="0"/>
              <a:t>%</a:t>
            </a:r>
            <a:r>
              <a:rPr kumimoji="1" lang="ko-KR" altLang="en-US" dirty="0"/>
              <a:t> </a:t>
            </a:r>
            <a:r>
              <a:rPr kumimoji="1" lang="en-US" altLang="ko-KR" dirty="0"/>
              <a:t>1:</a:t>
            </a:r>
            <a:r>
              <a:rPr kumimoji="1" lang="ko-KR" altLang="en-US" dirty="0"/>
              <a:t> </a:t>
            </a:r>
            <a:r>
              <a:rPr kumimoji="1" lang="en-US" altLang="ko-KR" dirty="0"/>
              <a:t>0.17</a:t>
            </a:r>
            <a:r>
              <a:rPr kumimoji="1" lang="ko-KR" altLang="en-US" dirty="0"/>
              <a:t> </a:t>
            </a:r>
            <a:r>
              <a:rPr kumimoji="1" lang="en-US" altLang="ko-KR" dirty="0"/>
              <a:t>%</a:t>
            </a:r>
          </a:p>
          <a:p>
            <a:r>
              <a:rPr kumimoji="1" lang="ko-KR" altLang="en-US" dirty="0"/>
              <a:t>사기 사례가 너무 적다</a:t>
            </a:r>
            <a:r>
              <a:rPr kumimoji="1" lang="en-US" altLang="ko-KR" dirty="0"/>
              <a:t>!!!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134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730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데이터 셋 가공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6C8E8B4-2545-8B60-88AC-5D7308E99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5" y="4651316"/>
            <a:ext cx="4005537" cy="17466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998" y="670149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r>
              <a:rPr lang="ko-KR" altLang="en-US" sz="3200" b="1" dirty="0">
                <a:solidFill>
                  <a:schemeClr val="accent4"/>
                </a:solidFill>
              </a:rPr>
              <a:t> 데이터 가공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410BF-64E9-BC5E-6951-C85FAD0DDB6E}"/>
              </a:ext>
            </a:extLst>
          </p:cNvPr>
          <p:cNvSpPr txBox="1"/>
          <p:nvPr/>
        </p:nvSpPr>
        <p:spPr>
          <a:xfrm>
            <a:off x="449179" y="2123783"/>
            <a:ext cx="521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Amount </a:t>
            </a:r>
            <a:r>
              <a:rPr kumimoji="1" lang="ko-KR" altLang="en-US" dirty="0"/>
              <a:t>칼럼의 좌 편향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/>
              <a:t> 로그화로 정규성 </a:t>
            </a:r>
            <a:r>
              <a:rPr kumimoji="1" lang="en-US" altLang="ko-KR" dirty="0"/>
              <a:t>UP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AAA26-C29A-7DB0-E515-941E8F199D30}"/>
              </a:ext>
            </a:extLst>
          </p:cNvPr>
          <p:cNvSpPr txBox="1"/>
          <p:nvPr/>
        </p:nvSpPr>
        <p:spPr>
          <a:xfrm>
            <a:off x="6398400" y="1849319"/>
            <a:ext cx="48077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2. Feature importance </a:t>
            </a:r>
            <a:r>
              <a:rPr kumimoji="1" lang="ko-KR" altLang="en-US" dirty="0"/>
              <a:t>확인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중요 칼럼 이상치 제거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하위 칼럼 </a:t>
            </a:r>
            <a:r>
              <a:rPr kumimoji="1" lang="en-US" altLang="ko-KR" dirty="0">
                <a:sym typeface="Wingdings" pitchFamily="2" charset="2"/>
              </a:rPr>
              <a:t>3</a:t>
            </a:r>
            <a:r>
              <a:rPr kumimoji="1" lang="ko-KR" altLang="en-US" dirty="0">
                <a:sym typeface="Wingdings" pitchFamily="2" charset="2"/>
              </a:rPr>
              <a:t>개 드롭</a:t>
            </a:r>
            <a:endParaRPr kumimoji="1" lang="en-US" altLang="ko-K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dirty="0"/>
              <a:t>데이터 가공의 주요 이유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과적합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à"/>
            </a:pP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D9A49F-7F03-4543-7DDC-4A4FBE60D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4" y="2583830"/>
            <a:ext cx="3887201" cy="17484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0321D5-1F50-67CA-12E1-3456D7154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54" y="3228863"/>
            <a:ext cx="3065014" cy="27753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270FEA-5865-F26E-9D14-A6079C5509BB}"/>
              </a:ext>
            </a:extLst>
          </p:cNvPr>
          <p:cNvSpPr txBox="1"/>
          <p:nvPr/>
        </p:nvSpPr>
        <p:spPr>
          <a:xfrm>
            <a:off x="3059060" y="3156171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로그화</a:t>
            </a:r>
            <a:r>
              <a:rPr kumimoji="1" lang="ko-KR" altLang="en-US" sz="1000" dirty="0"/>
              <a:t> 전</a:t>
            </a:r>
            <a:endParaRPr kumimoji="1" lang="ko-Kore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CEB38C-E928-7588-BCD2-23CAF5E0D78A}"/>
              </a:ext>
            </a:extLst>
          </p:cNvPr>
          <p:cNvSpPr txBox="1"/>
          <p:nvPr/>
        </p:nvSpPr>
        <p:spPr>
          <a:xfrm>
            <a:off x="3205895" y="5088283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로그화</a:t>
            </a:r>
            <a:r>
              <a:rPr kumimoji="1" lang="ko-KR" altLang="en-US" sz="1000" dirty="0"/>
              <a:t> 후</a:t>
            </a:r>
            <a:endParaRPr kumimoji="1" lang="ko-Kore-KR" altLang="en-US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FD423DB-EC17-E924-C135-A3D5C05F8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11" y="3228863"/>
            <a:ext cx="3065014" cy="272140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E3FB03-ECF4-5681-79A5-34EB9AA2AFA7}"/>
              </a:ext>
            </a:extLst>
          </p:cNvPr>
          <p:cNvSpPr txBox="1"/>
          <p:nvPr/>
        </p:nvSpPr>
        <p:spPr>
          <a:xfrm>
            <a:off x="9733507" y="4991135"/>
            <a:ext cx="2045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하위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칼럼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드롭후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이상치 제거 후</a:t>
            </a:r>
            <a:endParaRPr kumimoji="1" lang="ko-Kore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F47E50-B6BE-D5A8-1E02-DD80F592AF3E}"/>
              </a:ext>
            </a:extLst>
          </p:cNvPr>
          <p:cNvSpPr txBox="1"/>
          <p:nvPr/>
        </p:nvSpPr>
        <p:spPr>
          <a:xfrm>
            <a:off x="6075907" y="4803716"/>
            <a:ext cx="2045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하위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칼럼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드롭전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이상치 제거 전</a:t>
            </a:r>
            <a:endParaRPr kumimoji="1" lang="ko-Kore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04248B-4309-97B2-E6F7-EC438EDAE7DC}"/>
              </a:ext>
            </a:extLst>
          </p:cNvPr>
          <p:cNvSpPr txBox="1"/>
          <p:nvPr/>
        </p:nvSpPr>
        <p:spPr>
          <a:xfrm>
            <a:off x="7029609" y="6104230"/>
            <a:ext cx="495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중요</a:t>
            </a:r>
            <a:r>
              <a:rPr kumimoji="1" lang="ko-KR" altLang="en-US" dirty="0"/>
              <a:t> 칼럼 확인은 </a:t>
            </a:r>
            <a:r>
              <a:rPr kumimoji="1" lang="en-US" altLang="ko-KR" dirty="0" err="1"/>
              <a:t>corr</a:t>
            </a:r>
            <a:r>
              <a:rPr kumimoji="1" lang="en-US" altLang="ko-KR" dirty="0"/>
              <a:t> metric </a:t>
            </a:r>
            <a:r>
              <a:rPr kumimoji="1" lang="ko-KR" altLang="en-US" dirty="0"/>
              <a:t>추가로 참고함</a:t>
            </a:r>
            <a:endParaRPr kumimoji="1" lang="en-US" altLang="ko-KR" dirty="0"/>
          </a:p>
          <a:p>
            <a:r>
              <a:rPr kumimoji="1" lang="ko-KR" altLang="en-US" dirty="0"/>
              <a:t>실제로 가공 </a:t>
            </a:r>
            <a:r>
              <a:rPr kumimoji="1" lang="ko-KR" altLang="en-US" dirty="0" err="1"/>
              <a:t>진행후</a:t>
            </a:r>
            <a:r>
              <a:rPr kumimoji="1" lang="ko-KR" altLang="en-US" dirty="0"/>
              <a:t> 정확도 올라감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998" y="670149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r>
              <a:rPr lang="ko-KR" altLang="en-US" sz="3200" b="1" dirty="0">
                <a:solidFill>
                  <a:schemeClr val="accent4"/>
                </a:solidFill>
              </a:rPr>
              <a:t> 데이터 가공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AAA26-C29A-7DB0-E515-941E8F199D30}"/>
              </a:ext>
            </a:extLst>
          </p:cNvPr>
          <p:cNvSpPr txBox="1"/>
          <p:nvPr/>
        </p:nvSpPr>
        <p:spPr>
          <a:xfrm>
            <a:off x="791052" y="1857859"/>
            <a:ext cx="52245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sz="2000" dirty="0">
                <a:sym typeface="Wingdings" pitchFamily="2" charset="2"/>
              </a:rPr>
              <a:t>클래스 불균형 해결 위해서 </a:t>
            </a:r>
            <a:r>
              <a:rPr kumimoji="1" lang="ko-KR" altLang="en-US" sz="2000" b="1" u="sng" dirty="0">
                <a:sym typeface="Wingdings" pitchFamily="2" charset="2"/>
              </a:rPr>
              <a:t>오버 샘플링 </a:t>
            </a:r>
            <a:r>
              <a:rPr kumimoji="1" lang="ko-KR" altLang="en-US" sz="2000" dirty="0">
                <a:sym typeface="Wingdings" pitchFamily="2" charset="2"/>
              </a:rPr>
              <a:t>진행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434037-2F1A-205F-076B-74A506AE4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2" y="2834642"/>
            <a:ext cx="5657874" cy="1054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1E8362-4C47-9319-F7EA-930BEEBAE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8" y="4188417"/>
            <a:ext cx="6293871" cy="16986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E59CE7-B69B-FB90-C8AA-FBFEBB495715}"/>
              </a:ext>
            </a:extLst>
          </p:cNvPr>
          <p:cNvSpPr txBox="1"/>
          <p:nvPr/>
        </p:nvSpPr>
        <p:spPr>
          <a:xfrm>
            <a:off x="7384848" y="2988088"/>
            <a:ext cx="41985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오버</a:t>
            </a:r>
            <a:r>
              <a:rPr kumimoji="1" lang="ko-KR" altLang="en-US" dirty="0"/>
              <a:t> 샘플링은 데이터의 손실이 </a:t>
            </a:r>
            <a:r>
              <a:rPr kumimoji="1" lang="en-US" altLang="ko-KR" dirty="0"/>
              <a:t>X</a:t>
            </a:r>
          </a:p>
          <a:p>
            <a:r>
              <a:rPr kumimoji="1" lang="ko-KR" altLang="en-US" dirty="0"/>
              <a:t>다른 샘플링에 비해 분류에 높은 정확도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그러나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과적합의 완전한 해결책은 아님</a:t>
            </a:r>
            <a:endParaRPr kumimoji="1" lang="en-US" altLang="ko-KR" dirty="0"/>
          </a:p>
          <a:p>
            <a:r>
              <a:rPr kumimoji="1" lang="ko-KR" altLang="en-US" dirty="0" err="1"/>
              <a:t>연산량</a:t>
            </a:r>
            <a:r>
              <a:rPr kumimoji="1" lang="ko-KR" altLang="en-US" dirty="0"/>
              <a:t> 증가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/>
              <a:t> 연산 시간 증가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97F64-12F8-5A05-83B8-3C7D5308F272}"/>
              </a:ext>
            </a:extLst>
          </p:cNvPr>
          <p:cNvSpPr txBox="1"/>
          <p:nvPr/>
        </p:nvSpPr>
        <p:spPr>
          <a:xfrm>
            <a:off x="1480504" y="5927673"/>
            <a:ext cx="2627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/>
              <a:t>클래스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0,1</a:t>
            </a:r>
            <a:r>
              <a:rPr kumimoji="1" lang="ko-KR" altLang="en-US" sz="1600" dirty="0"/>
              <a:t> 비율이 </a:t>
            </a:r>
            <a:r>
              <a:rPr kumimoji="1" lang="en-US" altLang="ko-KR" sz="1600" dirty="0"/>
              <a:t>1:1</a:t>
            </a:r>
            <a:r>
              <a:rPr kumimoji="1" lang="ko-KR" altLang="en-US" sz="1600" dirty="0"/>
              <a:t>이 됨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432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477</Words>
  <Application>Microsoft Macintosh PowerPoint</Application>
  <PresentationFormat>와이드스크린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Hye Oh Jung</cp:lastModifiedBy>
  <cp:revision>51</cp:revision>
  <dcterms:created xsi:type="dcterms:W3CDTF">2015-07-07T04:48:58Z</dcterms:created>
  <dcterms:modified xsi:type="dcterms:W3CDTF">2022-05-24T08:11:17Z</dcterms:modified>
</cp:coreProperties>
</file>