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5" r:id="rId22"/>
    <p:sldId id="296" r:id="rId23"/>
    <p:sldId id="297" r:id="rId24"/>
    <p:sldId id="30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95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5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4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7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36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54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1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7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14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1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mkarsabnis/seedling-classification-using-cnn-v13-0-95" TargetMode="External"/><Relationship Id="rId2" Type="http://schemas.openxmlformats.org/officeDocument/2006/relationships/hyperlink" Target="https://stephan-osterburg.gitbook.io/coding/coding/ml-dl/tensorf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268293" y="1495048"/>
            <a:ext cx="5655414" cy="30118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kern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Plant </a:t>
            </a:r>
            <a:r>
              <a:rPr lang="ko-KR" altLang="en-US" sz="1200" smtClean="0">
                <a:ln w="3175">
                  <a:solidFill>
                    <a:prstClr val="white"/>
                  </a:solidFill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</a:t>
            </a:r>
            <a:r>
              <a:rPr lang="en-US" altLang="ko-KR" sz="48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Seedlings</a:t>
            </a:r>
          </a:p>
          <a:p>
            <a:pPr algn="ctr"/>
            <a:r>
              <a:rPr lang="en-US" altLang="ko-KR" sz="48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Classification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6883348" y="5166504"/>
            <a:ext cx="463602" cy="2656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3478976" y="4801497"/>
            <a:ext cx="5234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오서영</a:t>
            </a:r>
            <a:r>
              <a:rPr lang="en-US" altLang="ko-KR" sz="1600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, </a:t>
            </a:r>
            <a:r>
              <a:rPr lang="ko-KR" altLang="en-US" sz="1600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허지혜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16049166">
            <a:off x="5921000" y="846557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5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787977" y="1371378"/>
            <a:ext cx="4496554" cy="5099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766119" y="980304"/>
            <a:ext cx="7611762" cy="2257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463" y="1053107"/>
            <a:ext cx="7458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403" y="1441622"/>
            <a:ext cx="4528375" cy="502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6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532235" y="1526267"/>
            <a:ext cx="9086339" cy="325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034" y="1612300"/>
            <a:ext cx="8908304" cy="305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6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878594" y="1351006"/>
            <a:ext cx="4407243" cy="4613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26073" y="1336797"/>
            <a:ext cx="6112477" cy="4124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345" y="1378037"/>
            <a:ext cx="5968753" cy="401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1785" y="1408287"/>
            <a:ext cx="42291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6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26073" y="1336798"/>
            <a:ext cx="7043354" cy="400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394" y="1359758"/>
            <a:ext cx="68865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8196649" y="3048001"/>
            <a:ext cx="3220995" cy="62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3353" y="3089834"/>
            <a:ext cx="3117055" cy="5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래픽 14" descr="오른쪽으로 향하는 당근">
            <a:extLst>
              <a:ext uri="{FF2B5EF4-FFF2-40B4-BE49-F238E27FC236}">
                <a16:creationId xmlns="" xmlns:a16="http://schemas.microsoft.com/office/drawing/2014/main" id="{74CDFD07-ACC8-4C2B-9580-599326CE3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9298" y="29126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5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137187" y="2965622"/>
            <a:ext cx="5346359" cy="864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584884" y="972065"/>
            <a:ext cx="5469927" cy="5362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363" y="1046205"/>
            <a:ext cx="5352903" cy="521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4686" y="3013377"/>
            <a:ext cx="5260493" cy="76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en-US" altLang="ko-KR" sz="4000" b="1" kern="0" dirty="0" err="1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Resnet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551" y="861841"/>
            <a:ext cx="2095521" cy="56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그룹 19"/>
          <p:cNvGrpSpPr/>
          <p:nvPr/>
        </p:nvGrpSpPr>
        <p:grpSpPr>
          <a:xfrm>
            <a:off x="3086883" y="1400427"/>
            <a:ext cx="7748463" cy="4226017"/>
            <a:chOff x="755576" y="404664"/>
            <a:chExt cx="7632848" cy="2736304"/>
          </a:xfrm>
        </p:grpSpPr>
        <p:sp>
          <p:nvSpPr>
            <p:cNvPr id="21" name="직사각형 20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913114" y="1641677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/>
              <a:t>Resnet</a:t>
            </a:r>
            <a:endParaRPr lang="en-US" altLang="ko-KR" sz="2400" b="1" dirty="0"/>
          </a:p>
          <a:p>
            <a:pPr algn="ctr">
              <a:buFontTx/>
              <a:buChar char="-"/>
            </a:pPr>
            <a:r>
              <a:rPr lang="en-US" altLang="ko-KR" dirty="0"/>
              <a:t> Ultra deep : 152 layer</a:t>
            </a:r>
          </a:p>
          <a:p>
            <a:pPr algn="ctr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더 깊은 망이 학습결과를 더 </a:t>
            </a:r>
            <a:r>
              <a:rPr lang="ko-KR" altLang="en-US" dirty="0" err="1"/>
              <a:t>좋게한다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>
              <a:buFontTx/>
              <a:buChar char="-"/>
            </a:pPr>
            <a:r>
              <a:rPr lang="en-US" altLang="ko-KR" dirty="0"/>
              <a:t>&gt; but </a:t>
            </a:r>
            <a:r>
              <a:rPr lang="ko-KR" altLang="en-US" dirty="0"/>
              <a:t>학습을 시키기가 점점 더 어려워짐 </a:t>
            </a:r>
            <a:endParaRPr lang="en-US" altLang="ko-KR" dirty="0"/>
          </a:p>
          <a:p>
            <a:pPr algn="ctr"/>
            <a:r>
              <a:rPr lang="en-US" altLang="ko-KR" dirty="0"/>
              <a:t>(vanishing gradient, increase error)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en-US" altLang="ko-KR" b="1" dirty="0"/>
              <a:t>Residual Learning </a:t>
            </a:r>
          </a:p>
          <a:p>
            <a:pPr algn="ctr"/>
            <a:r>
              <a:rPr lang="en-US" altLang="ko-KR" dirty="0"/>
              <a:t> : </a:t>
            </a:r>
            <a:r>
              <a:rPr lang="ko-KR" altLang="en-US" dirty="0"/>
              <a:t>입력에서 바로 출력으로 연결되는 </a:t>
            </a:r>
            <a:r>
              <a:rPr lang="en-US" altLang="ko-KR" dirty="0"/>
              <a:t>shortcut </a:t>
            </a:r>
          </a:p>
          <a:p>
            <a:pPr algn="ctr"/>
            <a:r>
              <a:rPr lang="en-US" altLang="ko-KR" dirty="0"/>
              <a:t>-&gt; </a:t>
            </a:r>
            <a:r>
              <a:rPr lang="ko-KR" altLang="en-US" dirty="0" err="1"/>
              <a:t>파라미터</a:t>
            </a:r>
            <a:r>
              <a:rPr lang="ko-KR" altLang="en-US" dirty="0"/>
              <a:t> 없이 바로 연결되는 구조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 err="1"/>
              <a:t>연산량</a:t>
            </a:r>
            <a:r>
              <a:rPr lang="ko-KR" altLang="en-US" dirty="0"/>
              <a:t> 관점에서는 덧셈만 추가됨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깊은 망도 쉽게 최적화가 가능하다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늘어난 깊이로 인해 정확도를 개선할 수 있다</a:t>
            </a:r>
            <a:r>
              <a:rPr lang="en-US" altLang="ko-KR" dirty="0"/>
              <a:t>.</a:t>
            </a:r>
          </a:p>
          <a:p>
            <a:pPr algn="ctr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5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</a:t>
            </a:r>
            <a:r>
              <a:rPr lang="en-US" altLang="ko-KR" sz="4000" b="1" kern="0" dirty="0" err="1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Resnet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5807672" y="996780"/>
            <a:ext cx="5742449" cy="311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584884" y="980302"/>
            <a:ext cx="5058035" cy="5544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166" y="1033463"/>
            <a:ext cx="49434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8092" y="1045948"/>
            <a:ext cx="5702029" cy="301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그룹 22"/>
          <p:cNvGrpSpPr/>
          <p:nvPr/>
        </p:nvGrpSpPr>
        <p:grpSpPr>
          <a:xfrm>
            <a:off x="5707196" y="4253850"/>
            <a:ext cx="6032284" cy="1474573"/>
            <a:chOff x="755576" y="404664"/>
            <a:chExt cx="7632848" cy="2736304"/>
          </a:xfrm>
        </p:grpSpPr>
        <p:sp>
          <p:nvSpPr>
            <p:cNvPr id="24" name="직사각형 23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848092" y="4312200"/>
            <a:ext cx="575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Deeper Bottleneck Architecture</a:t>
            </a:r>
          </a:p>
          <a:p>
            <a:pPr algn="ctr">
              <a:buFontTx/>
              <a:buChar char="-"/>
            </a:pPr>
            <a:r>
              <a:rPr lang="en-US" altLang="ko-KR" dirty="0" smtClean="0"/>
              <a:t> Bottleneck </a:t>
            </a:r>
          </a:p>
          <a:p>
            <a:pPr algn="ctr"/>
            <a:r>
              <a:rPr lang="en-US" altLang="ko-KR" dirty="0" smtClean="0"/>
              <a:t>: </a:t>
            </a:r>
            <a:r>
              <a:rPr lang="ko-KR" altLang="en-US" dirty="0" smtClean="0"/>
              <a:t>차원을 줄였다가 늘리는 모습이 병목처럼 보임</a:t>
            </a:r>
            <a:r>
              <a:rPr lang="en-US" altLang="ko-KR" dirty="0" smtClean="0"/>
              <a:t>’</a:t>
            </a:r>
          </a:p>
          <a:p>
            <a:pPr algn="ctr"/>
            <a:r>
              <a:rPr lang="en-US" altLang="ko-KR" dirty="0" smtClean="0"/>
              <a:t>-&gt; </a:t>
            </a:r>
            <a:r>
              <a:rPr lang="ko-KR" altLang="en-US" dirty="0" smtClean="0"/>
              <a:t>연산시간을 줄이기 위함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5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</a:t>
            </a:r>
            <a:r>
              <a:rPr lang="en-US" altLang="ko-KR" sz="4000" b="1" kern="0" dirty="0" err="1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Resnet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4682596" y="1370647"/>
            <a:ext cx="6936264" cy="4839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39483" y="1606501"/>
            <a:ext cx="3924279" cy="192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77" y="1655929"/>
            <a:ext cx="3780548" cy="182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3785" y="1394007"/>
            <a:ext cx="68675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/>
                <a:ea typeface="야놀자 야체 B"/>
              </a:rPr>
              <a:t>2</a:t>
            </a:r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/>
                <a:ea typeface="야놀자 야체 B"/>
              </a:rPr>
              <a:t>. </a:t>
            </a:r>
            <a:r>
              <a:rPr lang="en-US" altLang="ko-KR" sz="4000" b="1" kern="0" dirty="0" err="1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/>
                <a:ea typeface="야놀자 야체 B"/>
              </a:rPr>
              <a:t>Resnet</a:t>
            </a:r>
            <a:endParaRPr lang="en-US" altLang="ko-KR" sz="100" b="1" kern="0" dirty="0">
              <a:solidFill>
                <a:prstClr val="black">
                  <a:lumMod val="50000"/>
                  <a:lumOff val="50000"/>
                </a:prstClr>
              </a:solidFill>
              <a:latin typeface="야놀자 야체 B"/>
              <a:ea typeface="야놀자 야체 B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4901509" y="984422"/>
            <a:ext cx="6771507" cy="5539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741404" y="996778"/>
            <a:ext cx="4069494" cy="5502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884" y="1037967"/>
            <a:ext cx="4011472" cy="542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0635" y="1044404"/>
            <a:ext cx="6652677" cy="540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5545" y="0"/>
            <a:ext cx="7527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</a:t>
            </a:r>
            <a:r>
              <a:rPr lang="en-US" altLang="ko-KR" sz="4000" b="1" kern="0" dirty="0" err="1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Resnet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8270789" y="2656704"/>
            <a:ext cx="1647568" cy="1132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120343" y="1499287"/>
            <a:ext cx="6194857" cy="4720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109" y="1567893"/>
            <a:ext cx="60483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1810" y="2696991"/>
            <a:ext cx="15525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754654" y="1847540"/>
            <a:ext cx="8394361" cy="11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4524" y="3422681"/>
            <a:ext cx="9153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919" y="1908337"/>
            <a:ext cx="82296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85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</a:t>
            </a:r>
            <a:r>
              <a:rPr lang="en-US" altLang="ko-KR" sz="4000" b="1" kern="0" dirty="0" err="1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Resnet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985318" y="5226909"/>
            <a:ext cx="5914768" cy="885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985318" y="4304272"/>
            <a:ext cx="3122141" cy="819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952365" y="1136823"/>
            <a:ext cx="8147224" cy="2899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052" y="1214309"/>
            <a:ext cx="8022110" cy="272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271" y="4372491"/>
            <a:ext cx="3038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7578" y="5283930"/>
            <a:ext cx="5810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7" y="947533"/>
            <a:ext cx="5156267" cy="31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62" y="939113"/>
            <a:ext cx="5663721" cy="55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Background remove</a:t>
            </a:r>
            <a:endParaRPr lang="en-US" altLang="ko-KR" sz="1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8" y="930876"/>
            <a:ext cx="5435865" cy="533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32" y="993019"/>
            <a:ext cx="2409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8" y="2125361"/>
            <a:ext cx="4107382" cy="434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래픽 14" descr="오른쪽으로 향하는 당근">
            <a:extLst>
              <a:ext uri="{FF2B5EF4-FFF2-40B4-BE49-F238E27FC236}">
                <a16:creationId xmlns="" xmlns:a16="http://schemas.microsoft.com/office/drawing/2014/main" id="{74CDFD07-ACC8-4C2B-9580-599326CE32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426855">
            <a:off x="6286625" y="2962115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Background remove</a:t>
            </a:r>
            <a:endParaRPr lang="en-US" altLang="ko-KR" sz="1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0" y="889687"/>
            <a:ext cx="6372573" cy="553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24" y="2056024"/>
            <a:ext cx="4667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Background remove</a:t>
            </a:r>
            <a:endParaRPr lang="en-US" altLang="ko-KR" sz="1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27789" y="0"/>
            <a:ext cx="7228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Reference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99292" y="6173126"/>
            <a:ext cx="496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피피티</a:t>
            </a:r>
            <a:r>
              <a:rPr lang="ko-KR" altLang="en-US" dirty="0" smtClean="0"/>
              <a:t> 템플릿 </a:t>
            </a:r>
            <a:r>
              <a:rPr lang="en-US" altLang="ko-KR" dirty="0" smtClean="0"/>
              <a:t>: http</a:t>
            </a:r>
            <a:r>
              <a:rPr lang="en-US" altLang="ko-KR" dirty="0"/>
              <a:t>://pptbizcam.co.kr/?cat=2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104" y="1489166"/>
            <a:ext cx="11477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[1]</a:t>
            </a:r>
            <a:r>
              <a:rPr lang="en-US" altLang="ko-KR" dirty="0" smtClean="0"/>
              <a:t> [Advanced Computer Vision with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], </a:t>
            </a:r>
          </a:p>
          <a:p>
            <a:r>
              <a:rPr lang="en-US" altLang="ko-KR" u="sng" dirty="0" smtClean="0">
                <a:hlinkClick r:id="rId2"/>
              </a:rPr>
              <a:t>https://stephan-osterburg.gitbook.io/coding/coding/ml-dl/tensorfow</a:t>
            </a:r>
            <a:endParaRPr lang="en-US" altLang="ko-KR" u="sng" dirty="0" smtClean="0"/>
          </a:p>
          <a:p>
            <a:endParaRPr lang="en-US" altLang="ko-KR" u="sng" dirty="0"/>
          </a:p>
          <a:p>
            <a:r>
              <a:rPr lang="en-US" altLang="ko-KR" b="1" dirty="0"/>
              <a:t>[2] </a:t>
            </a:r>
            <a:r>
              <a:rPr lang="en-US" altLang="ko-KR" dirty="0" smtClean="0"/>
              <a:t>[Seeding </a:t>
            </a:r>
            <a:r>
              <a:rPr lang="en-US" altLang="ko-KR" dirty="0"/>
              <a:t>Classification using CNN(V13 – 0.95</a:t>
            </a:r>
            <a:r>
              <a:rPr lang="en-US" altLang="ko-KR" dirty="0" smtClean="0"/>
              <a:t>)],</a:t>
            </a:r>
          </a:p>
          <a:p>
            <a:r>
              <a:rPr lang="en-US" altLang="ko-KR" dirty="0">
                <a:hlinkClick r:id="rId3"/>
              </a:rPr>
              <a:t>https://www.kaggle.com/omkarsabnis/seedling-classification-using-cnn-v13-0-95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57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42158" y="741763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83430" y="513989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93829" y="2724953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95842" y="2724953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5031475" y="790832"/>
            <a:ext cx="6048417" cy="5543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838746" y="910167"/>
            <a:ext cx="4326379" cy="5441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214" y="910166"/>
            <a:ext cx="4270902" cy="533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943" y="862745"/>
            <a:ext cx="5943238" cy="537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354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570203" y="1814590"/>
            <a:ext cx="6614990" cy="3581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9369" y="1885309"/>
            <a:ext cx="64484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354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8954530" y="1919416"/>
            <a:ext cx="2273643" cy="3665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103864" y="1303843"/>
            <a:ext cx="5898297" cy="5014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992" y="1375591"/>
            <a:ext cx="57245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7553" y="2014151"/>
            <a:ext cx="21240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그래픽 14" descr="오른쪽으로 향하는 당근">
            <a:extLst>
              <a:ext uri="{FF2B5EF4-FFF2-40B4-BE49-F238E27FC236}">
                <a16:creationId xmlns="" xmlns:a16="http://schemas.microsoft.com/office/drawing/2014/main" id="{74CDFD07-ACC8-4C2B-9580-599326CE3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7556" y="30568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54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140348" y="2984311"/>
            <a:ext cx="5511114" cy="3517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452096" y="803548"/>
            <a:ext cx="6367855" cy="3457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그래픽 14" descr="오른쪽으로 향하는 당근">
            <a:extLst>
              <a:ext uri="{FF2B5EF4-FFF2-40B4-BE49-F238E27FC236}">
                <a16:creationId xmlns="" xmlns:a16="http://schemas.microsoft.com/office/drawing/2014/main" id="{74CDFD07-ACC8-4C2B-9580-599326CE3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273891">
            <a:off x="6727770" y="2173757"/>
            <a:ext cx="914400" cy="914400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214" y="856762"/>
            <a:ext cx="6266284" cy="333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40348" y="3092985"/>
            <a:ext cx="5423541" cy="342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6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9004471" y="3328382"/>
            <a:ext cx="1680519" cy="2644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9073465" y="1845017"/>
            <a:ext cx="1235675" cy="963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533016" y="841873"/>
            <a:ext cx="7512916" cy="5797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그래픽 14" descr="오른쪽으로 향하는 당근">
            <a:extLst>
              <a:ext uri="{FF2B5EF4-FFF2-40B4-BE49-F238E27FC236}">
                <a16:creationId xmlns="" xmlns:a16="http://schemas.microsoft.com/office/drawing/2014/main" id="{74CDFD07-ACC8-4C2B-9580-599326CE3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387658">
            <a:off x="6605490" y="2233051"/>
            <a:ext cx="914400" cy="914400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0781" y="890168"/>
            <a:ext cx="7397386" cy="57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35763" y="1902258"/>
            <a:ext cx="1123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그래픽 14" descr="오른쪽으로 향하는 당근">
            <a:extLst>
              <a:ext uri="{FF2B5EF4-FFF2-40B4-BE49-F238E27FC236}">
                <a16:creationId xmlns="" xmlns:a16="http://schemas.microsoft.com/office/drawing/2014/main" id="{74CDFD07-ACC8-4C2B-9580-599326CE3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41809">
            <a:off x="8042993" y="1932370"/>
            <a:ext cx="914400" cy="914400"/>
          </a:xfrm>
          <a:prstGeom prst="rect">
            <a:avLst/>
          </a:prstGeom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62136" y="3385275"/>
            <a:ext cx="15811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6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127454" y="873212"/>
            <a:ext cx="5158016" cy="5602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685" y="931120"/>
            <a:ext cx="5042943" cy="54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7101017" y="3253941"/>
            <a:ext cx="1680519" cy="258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2464" y="3294450"/>
            <a:ext cx="15811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그룹 22"/>
          <p:cNvGrpSpPr/>
          <p:nvPr/>
        </p:nvGrpSpPr>
        <p:grpSpPr>
          <a:xfrm>
            <a:off x="6741518" y="2081607"/>
            <a:ext cx="4080035" cy="677854"/>
            <a:chOff x="755576" y="404664"/>
            <a:chExt cx="7632848" cy="2736304"/>
          </a:xfrm>
        </p:grpSpPr>
        <p:sp>
          <p:nvSpPr>
            <p:cNvPr id="24" name="직사각형 23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</a:rPr>
                <a:t>flow_from_directory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 !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76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 smtClea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CNN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800478" y="2338972"/>
            <a:ext cx="4893276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435429" y="871528"/>
            <a:ext cx="6507898" cy="3457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429" y="871528"/>
            <a:ext cx="63817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327" y="2402687"/>
            <a:ext cx="4750427" cy="413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6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192</Words>
  <Application>Microsoft Office PowerPoint</Application>
  <PresentationFormat>사용자 지정</PresentationFormat>
  <Paragraphs>50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eileen1426@naver.com</cp:lastModifiedBy>
  <cp:revision>11</cp:revision>
  <dcterms:created xsi:type="dcterms:W3CDTF">2020-09-04T02:15:35Z</dcterms:created>
  <dcterms:modified xsi:type="dcterms:W3CDTF">2020-09-17T08:56:02Z</dcterms:modified>
</cp:coreProperties>
</file>