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16E3-11FD-D64C-A4E2-2A4C9EA93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86B57-7488-8D49-B7E6-ED0568C4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AE1B5-9DB0-0E47-8869-8CF604EB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45E11-EEB8-D246-96C6-71583DB2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73037-835D-0341-9C45-EABCA147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9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84FE-287B-F047-B2BA-B068CFB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C7382-3C87-854D-AB02-CDF5FA1F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AE5D0-A682-254B-881E-CB5A4C9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CBB6F-7F25-624B-B775-77C8DCD3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6D5D0-42DD-174B-9CEF-6725073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6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91865-3713-BD4B-AE04-F106FF1B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4AFDC-FF27-8142-97F0-E25875564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94972-051D-984F-AAB6-CDDF3DF3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551B4-E745-3B49-81E0-89003E67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C9D61-B945-5940-A249-529206D6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2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7B40-2C7A-E44C-921F-2803E83E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83180-ABF4-0C48-B97A-0363B36E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3751A-73F7-6642-94BC-A45449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FFCFB-FA38-CE47-8C93-A5A6112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2077B-C59A-C840-A010-C5721F13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6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9A80-5537-DF44-B451-35C26CAA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9763D-A7D7-BC4F-A092-6ABD1E41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9421-73E6-BF4C-958C-9B373CC2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09CD9-6414-1C4D-92C7-786FA0C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8435D-69C4-ED46-970B-C6E22E9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18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258F-4636-5149-A2DE-4B6A0715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A6D5B-F642-C44F-888B-248E15292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8C95-A275-EE41-B289-9AB301CA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D1EBB-2001-8C41-92B0-5F689213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0C8E4-977F-F24E-9C4F-5622E693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4D0BA-F2AE-FC44-B0DB-EDDBEEBD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79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8DFD3-7B43-2543-AE87-96FE1EE8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1AD0E-64A6-954D-B391-C202B934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9BAA4-B605-BA47-B130-8EB582AC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BDBCA-F8B1-3345-B863-1399F96FB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C53C0-3C2C-BB49-91D5-900F3A6BD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B0A9B-8C7E-B947-B4F1-F4C327D5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BA136-B58A-5341-AFA1-8004964C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C51BB-5C36-6A43-91C7-CE283ED8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4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2BB0-A785-6643-ACE8-FA8E41C0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D141F-44F4-C349-8822-E08C6204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5724D-1662-A643-A422-BE250607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0142C8-AEED-6A45-816F-7D4415BF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2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CB9ED0-11C9-A94A-8FC9-7551258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F1604-7C58-1F49-AB7D-5E7BFDC7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3BEE1-FCD0-C246-9607-0958C06C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2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32A1E-F636-5B49-8EF7-63433F7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8CB78-AE1F-F94D-AE27-C0A5D2BE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24582-9FAE-A645-9BCF-292901ED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C9631-9887-2045-8206-281C3EB3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1B7E4-C2E6-B545-8980-B12BA333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61A1B-8A8C-CB46-AAD2-464411D6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83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8D44A-0C09-9042-BB60-0DD13DE2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2E004-6DDA-7E46-B57C-A030039C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9F089-FF91-D442-8C17-708DF358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00160-E876-DB41-88DF-5F237FB6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F091B-610E-3C47-9B52-097FE3E8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3FD99-5D1A-A547-B54C-730E777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28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FC4F4-3802-C349-AFCA-DF46C523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CF6D6-36C2-8340-9B89-DF59EDD2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A6C6-69E0-D24E-A820-4F8495915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6381-48A6-3C43-BEB2-FACFFFA9331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596ED-9633-CC4C-A14E-F3497AD2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F1DAA-6A34-CB46-B7E1-B7578878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9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049E7AD-45A4-814D-A813-1841577CF1B3}"/>
              </a:ext>
            </a:extLst>
          </p:cNvPr>
          <p:cNvSpPr/>
          <p:nvPr/>
        </p:nvSpPr>
        <p:spPr>
          <a:xfrm>
            <a:off x="3144789" y="3087182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A9F0F-6E1F-6F4F-8CB1-256B72FB86EA}"/>
              </a:ext>
            </a:extLst>
          </p:cNvPr>
          <p:cNvSpPr/>
          <p:nvPr/>
        </p:nvSpPr>
        <p:spPr>
          <a:xfrm>
            <a:off x="3154314" y="3340071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8F1D9D-412A-1143-98C4-6B71A2E6BF99}"/>
              </a:ext>
            </a:extLst>
          </p:cNvPr>
          <p:cNvSpPr/>
          <p:nvPr/>
        </p:nvSpPr>
        <p:spPr>
          <a:xfrm>
            <a:off x="3154314" y="3608676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BDB698-0C94-154E-8719-035D6084B352}"/>
              </a:ext>
            </a:extLst>
          </p:cNvPr>
          <p:cNvSpPr/>
          <p:nvPr/>
        </p:nvSpPr>
        <p:spPr>
          <a:xfrm>
            <a:off x="4163964" y="3454371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6EC10E-5008-FB4B-9399-64C87C8851DE}"/>
              </a:ext>
            </a:extLst>
          </p:cNvPr>
          <p:cNvCxnSpPr/>
          <p:nvPr/>
        </p:nvCxnSpPr>
        <p:spPr>
          <a:xfrm>
            <a:off x="1906539" y="3133380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2DB31-94C2-3543-929F-DDBF0ADCF09F}"/>
              </a:ext>
            </a:extLst>
          </p:cNvPr>
          <p:cNvSpPr txBox="1"/>
          <p:nvPr/>
        </p:nvSpPr>
        <p:spPr>
          <a:xfrm>
            <a:off x="1906539" y="2306688"/>
            <a:ext cx="912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are incoming with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priority,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current delay,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remaining hop count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E03BCE-BE25-3C42-836F-319A1A1D6732}"/>
              </a:ext>
            </a:extLst>
          </p:cNvPr>
          <p:cNvCxnSpPr/>
          <p:nvPr/>
        </p:nvCxnSpPr>
        <p:spPr>
          <a:xfrm>
            <a:off x="1820814" y="356867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18CC0-5CB0-0342-8CF8-29275E82BB63}"/>
              </a:ext>
            </a:extLst>
          </p:cNvPr>
          <p:cNvCxnSpPr/>
          <p:nvPr/>
        </p:nvCxnSpPr>
        <p:spPr>
          <a:xfrm flipV="1">
            <a:off x="1906539" y="3782211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CC7A56-977E-E64B-9B79-1E95347478A7}"/>
              </a:ext>
            </a:extLst>
          </p:cNvPr>
          <p:cNvCxnSpPr>
            <a:stCxn id="7" idx="6"/>
          </p:cNvCxnSpPr>
          <p:nvPr/>
        </p:nvCxnSpPr>
        <p:spPr>
          <a:xfrm flipV="1">
            <a:off x="4432569" y="3588673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47EBD-C7F7-2148-8788-053A2691ACA2}"/>
              </a:ext>
            </a:extLst>
          </p:cNvPr>
          <p:cNvSpPr txBox="1"/>
          <p:nvPr/>
        </p:nvSpPr>
        <p:spPr>
          <a:xfrm>
            <a:off x="6202314" y="3105834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have a fixed length, thus are served in a single slot time</a:t>
            </a:r>
          </a:p>
        </p:txBody>
      </p:sp>
    </p:spTree>
    <p:extLst>
      <p:ext uri="{BB962C8B-B14F-4D97-AF65-F5344CB8AC3E}">
        <p14:creationId xmlns:p14="http://schemas.microsoft.com/office/powerpoint/2010/main" val="23732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11083034" cy="5497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최종 수정 사항</a:t>
            </a:r>
            <a:endParaRPr kumimoji="1" lang="en-US" altLang="ko-Kore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priority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Fixed length, fixed deadline for each priority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Random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delay, hop count</a:t>
            </a:r>
            <a:r>
              <a:rPr kumimoji="1" lang="en-US" altLang="ko-KR" dirty="0"/>
              <a:t>, period</a:t>
            </a:r>
            <a:endParaRPr kumimoji="1" lang="en-US" altLang="ko-Kore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가지 </a:t>
            </a:r>
            <a:r>
              <a:rPr kumimoji="1" lang="en-US" altLang="ko-Kore-KR" dirty="0"/>
              <a:t>period </a:t>
            </a:r>
            <a:r>
              <a:rPr kumimoji="1" lang="ko-Kore-KR" altLang="en-US" dirty="0"/>
              <a:t>정의 방법</a:t>
            </a:r>
            <a:endParaRPr kumimoji="1" lang="en-US" altLang="ko-Kore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Episode</a:t>
            </a:r>
            <a:r>
              <a:rPr kumimoji="1" lang="ko-KR" altLang="en-US" dirty="0"/>
              <a:t>동안 유지되는 </a:t>
            </a:r>
            <a:r>
              <a:rPr kumimoji="1" lang="en-US" altLang="ko-KR" dirty="0"/>
              <a:t>random period, </a:t>
            </a:r>
            <a:r>
              <a:rPr kumimoji="1" lang="ko-KR" altLang="en-US" dirty="0"/>
              <a:t>패킷 </a:t>
            </a:r>
            <a:r>
              <a:rPr kumimoji="1" lang="ko-KR" altLang="en-US" dirty="0" err="1"/>
              <a:t>생성마다</a:t>
            </a:r>
            <a:r>
              <a:rPr kumimoji="1" lang="en-US" altLang="ko-KR" dirty="0"/>
              <a:t> period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random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결정</a:t>
            </a:r>
            <a:r>
              <a:rPr kumimoji="1" lang="en-US" altLang="ko-KR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 </a:t>
            </a:r>
            <a:r>
              <a:rPr kumimoji="1" lang="en-US" altLang="ko-KR" dirty="0"/>
              <a:t>: packet </a:t>
            </a:r>
            <a:r>
              <a:rPr kumimoji="1" lang="ko-KR" altLang="en-US" dirty="0"/>
              <a:t>생성 시 </a:t>
            </a:r>
            <a:r>
              <a:rPr kumimoji="1" lang="en-US" altLang="ko-Kore-KR" dirty="0"/>
              <a:t>random slot</a:t>
            </a:r>
            <a:r>
              <a:rPr kumimoji="1" lang="ko-Kore-KR" altLang="en-US" dirty="0"/>
              <a:t>을 결정해 </a:t>
            </a:r>
            <a:r>
              <a:rPr kumimoji="1" lang="en-US" altLang="ko-Kore-KR" dirty="0"/>
              <a:t>E</a:t>
            </a:r>
            <a:r>
              <a:rPr kumimoji="1" lang="en-US" altLang="ko-KR" dirty="0"/>
              <a:t>T </a:t>
            </a:r>
            <a:r>
              <a:rPr kumimoji="1" lang="ko-KR" altLang="en-US" dirty="0"/>
              <a:t>계산 시 </a:t>
            </a:r>
            <a:r>
              <a:rPr kumimoji="1" lang="en-US" altLang="ko-KR" dirty="0"/>
              <a:t>current queueing delay</a:t>
            </a:r>
            <a:r>
              <a:rPr kumimoji="1" lang="ko-KR" altLang="en-US" dirty="0"/>
              <a:t>와 합산</a:t>
            </a:r>
            <a:endParaRPr kumimoji="1"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Current delay of a packet = current queueing delay + random slots</a:t>
            </a:r>
            <a:endParaRPr kumimoji="1" lang="en-US" altLang="ko-KR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Remain hop count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ET(Estimated E2E delay) </a:t>
            </a:r>
            <a:r>
              <a:rPr kumimoji="1" lang="en-US" altLang="ko-KR" b="1" dirty="0"/>
              <a:t>= </a:t>
            </a:r>
            <a:r>
              <a:rPr kumimoji="1" lang="en-US" altLang="ko-Kore-KR" b="1" dirty="0"/>
              <a:t>Current delay of a packet+ remaining hop counts + current queue position</a:t>
            </a:r>
          </a:p>
          <a:p>
            <a:pPr lvl="1">
              <a:lnSpc>
                <a:spcPct val="150000"/>
              </a:lnSpc>
            </a:pP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96919F-6550-7A45-80AF-977947CC0C21}"/>
                  </a:ext>
                </a:extLst>
              </p:cNvPr>
              <p:cNvSpPr txBox="1"/>
              <p:nvPr/>
            </p:nvSpPr>
            <p:spPr>
              <a:xfrm>
                <a:off x="191509" y="5158669"/>
                <a:ext cx="1092035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600" b="1" dirty="0"/>
                  <a:t>추가적으로 고려</a:t>
                </a:r>
                <a:endParaRPr kumimoji="1" lang="en-US" altLang="ko-Kore-KR" sz="1600" b="1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/>
                  <a:t>Single node dqn agent</a:t>
                </a:r>
                <a:r>
                  <a:rPr kumimoji="1" lang="ko-KR" altLang="en-US" sz="1600" dirty="0"/>
                  <a:t>와 동시에 </a:t>
                </a:r>
                <a:r>
                  <a:rPr kumimoji="1" lang="en-US" altLang="ko-KR" sz="1600" dirty="0"/>
                  <a:t>FIFO simulation</a:t>
                </a:r>
                <a:r>
                  <a:rPr kumimoji="1" lang="ko-KR" altLang="en-US" sz="1600" dirty="0"/>
                  <a:t>을 진행</a:t>
                </a:r>
                <a:r>
                  <a:rPr kumimoji="1" lang="en-US" altLang="ko-KR" sz="1600" dirty="0"/>
                  <a:t>, FIFO</a:t>
                </a:r>
                <a:r>
                  <a:rPr kumimoji="1" lang="ko-KR" altLang="en-US" sz="1600" dirty="0"/>
                  <a:t>의 결과보다 </a:t>
                </a:r>
                <a:r>
                  <a:rPr kumimoji="1" lang="en-US" altLang="ko-KR" sz="1600" dirty="0">
                    <a:solidFill>
                      <a:schemeClr val="accent5">
                        <a:lumMod val="75000"/>
                      </a:schemeClr>
                    </a:solidFill>
                  </a:rPr>
                  <a:t>deadline </a:t>
                </a:r>
                <a:r>
                  <a:rPr kumimoji="1" lang="ko-KR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안에 </a:t>
                </a:r>
                <a:r>
                  <a:rPr kumimoji="1" lang="ko-KR" altLang="en-US" sz="1600" dirty="0"/>
                  <a:t>더 많이 누적된 </a:t>
                </a:r>
                <a:r>
                  <a:rPr kumimoji="1" lang="en-US" altLang="ko-KR" sz="1600" dirty="0"/>
                  <a:t>packet</a:t>
                </a:r>
                <a:r>
                  <a:rPr kumimoji="1" lang="ko-KR" altLang="en-US" sz="1600" dirty="0"/>
                  <a:t>을 전송했을 때 추가 </a:t>
                </a:r>
                <a:r>
                  <a:rPr kumimoji="1" lang="en-US" altLang="ko-KR" sz="1600" dirty="0"/>
                  <a:t>reward(+</a:t>
                </a: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를 준다</a:t>
                </a:r>
                <a:endParaRPr kumimoji="1"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/>
                  <a:t>Episode</a:t>
                </a:r>
                <a:r>
                  <a:rPr kumimoji="1" lang="ko-KR" altLang="en-US" sz="1600" dirty="0"/>
                  <a:t>의 </a:t>
                </a:r>
                <a:r>
                  <a:rPr kumimoji="1" lang="en-US" altLang="ko-KR" sz="1600" dirty="0"/>
                  <a:t>time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slot </a:t>
                </a:r>
                <a:r>
                  <a:rPr kumimoji="1" lang="ko-KR" altLang="en-US" sz="1600" dirty="0"/>
                  <a:t>제한을 둔다</a:t>
                </a:r>
                <a:endParaRPr kumimoji="1" lang="en-US" altLang="ko-KR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96919F-6550-7A45-80AF-977947CC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9" y="5158669"/>
                <a:ext cx="10920354" cy="1107996"/>
              </a:xfrm>
              <a:prstGeom prst="rect">
                <a:avLst/>
              </a:prstGeom>
              <a:blipFill>
                <a:blip r:embed="rId2"/>
                <a:stretch>
                  <a:fillRect l="-232" t="-3409" b="-34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모서리가 둥근 사각형 설명선 1"/>
          <p:cNvSpPr/>
          <p:nvPr/>
        </p:nvSpPr>
        <p:spPr>
          <a:xfrm>
            <a:off x="4852656" y="1674891"/>
            <a:ext cx="2041439" cy="679010"/>
          </a:xfrm>
          <a:prstGeom prst="wedgeRoundRectCallout">
            <a:avLst>
              <a:gd name="adj1" fmla="val -73505"/>
              <a:gd name="adj2" fmla="val 383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Period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</a:rPr>
              <a:t>packet </a:t>
            </a:r>
            <a:r>
              <a:rPr lang="ko-KR" altLang="en-US" sz="1200" dirty="0">
                <a:solidFill>
                  <a:schemeClr val="tx1"/>
                </a:solidFill>
              </a:rPr>
              <a:t>생성 주기인가요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3208" y="4670079"/>
            <a:ext cx="1186004" cy="679010"/>
          </a:xfrm>
          <a:prstGeom prst="wedgeRoundRectCallout">
            <a:avLst>
              <a:gd name="adj1" fmla="val -92589"/>
              <a:gd name="adj2" fmla="val -5483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max</a:t>
            </a:r>
            <a:r>
              <a:rPr lang="ko-KR" altLang="en-US" sz="1200" dirty="0">
                <a:solidFill>
                  <a:schemeClr val="tx1"/>
                </a:solidFill>
              </a:rPr>
              <a:t>는 빼는게 맞는 듯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21611" y="5927160"/>
            <a:ext cx="2560661" cy="930840"/>
          </a:xfrm>
          <a:prstGeom prst="wedgeRoundRectCallout">
            <a:avLst>
              <a:gd name="adj1" fmla="val -66666"/>
              <a:gd name="adj2" fmla="val -7735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FIFO</a:t>
            </a:r>
            <a:r>
              <a:rPr lang="ko-KR" altLang="en-US" sz="1200" dirty="0">
                <a:solidFill>
                  <a:schemeClr val="tx1"/>
                </a:solidFill>
              </a:rPr>
              <a:t>보다 더 많이 보내기 어려울 듯</a:t>
            </a:r>
            <a:r>
              <a:rPr lang="en-US" altLang="ko-KR" sz="1200" dirty="0">
                <a:solidFill>
                  <a:schemeClr val="tx1"/>
                </a:solidFill>
              </a:rPr>
              <a:t>. FIFO</a:t>
            </a:r>
            <a:r>
              <a:rPr lang="ko-KR" altLang="en-US" sz="1200" dirty="0">
                <a:solidFill>
                  <a:schemeClr val="tx1"/>
                </a:solidFill>
              </a:rPr>
              <a:t>라는 것이 </a:t>
            </a:r>
            <a:r>
              <a:rPr lang="en-US" altLang="ko-KR" sz="1200" dirty="0">
                <a:solidFill>
                  <a:schemeClr val="tx1"/>
                </a:solidFill>
              </a:rPr>
              <a:t>packet </a:t>
            </a:r>
            <a:r>
              <a:rPr lang="ko-KR" altLang="en-US" sz="1200" dirty="0">
                <a:solidFill>
                  <a:schemeClr val="tx1"/>
                </a:solidFill>
              </a:rPr>
              <a:t>보낼 것이 있으면 무조건 보낸다는 의미라면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이를 </a:t>
            </a:r>
            <a:r>
              <a:rPr lang="en-US" altLang="ko-KR" sz="1200" dirty="0">
                <a:solidFill>
                  <a:schemeClr val="tx1"/>
                </a:solidFill>
              </a:rPr>
              <a:t>work-conserving scheduler</a:t>
            </a:r>
            <a:r>
              <a:rPr lang="ko-KR" altLang="en-US" sz="1200" dirty="0">
                <a:solidFill>
                  <a:schemeClr val="tx1"/>
                </a:solidFill>
              </a:rPr>
              <a:t>라고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A0D0-E7F4-CC45-B358-B1F0BEB78157}"/>
              </a:ext>
            </a:extLst>
          </p:cNvPr>
          <p:cNvSpPr txBox="1"/>
          <p:nvPr/>
        </p:nvSpPr>
        <p:spPr>
          <a:xfrm>
            <a:off x="7146758" y="1819270"/>
            <a:ext cx="23246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 패킷의 생성주기입니다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8416-C5AC-DD4A-8E09-405D9A44D431}"/>
              </a:ext>
            </a:extLst>
          </p:cNvPr>
          <p:cNvSpPr txBox="1"/>
          <p:nvPr/>
        </p:nvSpPr>
        <p:spPr>
          <a:xfrm>
            <a:off x="8736929" y="5712667"/>
            <a:ext cx="333282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더 많이 보낸다는 게 </a:t>
            </a:r>
            <a:r>
              <a:rPr kumimoji="1" lang="en-US" altLang="ko-Kore-KR" sz="1400" dirty="0"/>
              <a:t>deadline </a:t>
            </a:r>
            <a:r>
              <a:rPr kumimoji="1" lang="ko-Kore-KR" altLang="en-US" sz="1400" dirty="0"/>
              <a:t>안에 더 많이 보낸 </a:t>
            </a:r>
            <a:r>
              <a:rPr kumimoji="1" lang="en-US" altLang="ko-Kore-KR" sz="1400" dirty="0"/>
              <a:t>packet</a:t>
            </a:r>
            <a:r>
              <a:rPr kumimoji="1" lang="ko-Kore-KR" altLang="en-US" sz="1400" dirty="0"/>
              <a:t>을 의미하는 데 표현이 부족했습니다</a:t>
            </a:r>
            <a:r>
              <a:rPr kumimoji="1" lang="en-US" altLang="ko-Kore-KR" sz="1400" dirty="0"/>
              <a:t>. </a:t>
            </a:r>
            <a:r>
              <a:rPr kumimoji="1" lang="ko-Kore-KR" altLang="en-US" sz="1400" dirty="0"/>
              <a:t>현재 </a:t>
            </a:r>
            <a:r>
              <a:rPr kumimoji="1" lang="en-US" altLang="ko-Kore-KR" sz="1400" dirty="0"/>
              <a:t>simulation</a:t>
            </a:r>
            <a:r>
              <a:rPr kumimoji="1" lang="ko-Kore-KR" altLang="en-US" sz="1400" dirty="0"/>
              <a:t>에서는</a:t>
            </a:r>
            <a:r>
              <a:rPr kumimoji="1" lang="en-US" altLang="ko-Kore-KR" sz="1400" dirty="0"/>
              <a:t> FIFO</a:t>
            </a:r>
            <a:r>
              <a:rPr kumimoji="1" lang="ko-Kore-KR" altLang="en-US" sz="1400" dirty="0"/>
              <a:t>를 구현할 때 패킷이 들어오는 순서대로 보내도록 하고 있습니다</a:t>
            </a:r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71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1838965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최종 수정 사항</a:t>
            </a:r>
            <a:endParaRPr kumimoji="1" lang="en-US" altLang="ko-Kore-K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9CF5F-E360-3E4B-AEE6-FC84A91E60E2}"/>
                  </a:ext>
                </a:extLst>
              </p:cNvPr>
              <p:cNvSpPr txBox="1"/>
              <p:nvPr/>
            </p:nvSpPr>
            <p:spPr>
              <a:xfrm>
                <a:off x="234293" y="2819552"/>
                <a:ext cx="11723413" cy="333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 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해당 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reward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로 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FIFO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가 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optimal policy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이거나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패킷을 보낼 수 있어도 패킷을 보내지 않는 행동을 하는 방법으로 학습하게 되면 아래와 같은 방안을 고려</a:t>
                </a:r>
                <a:endParaRPr kumimoji="1" lang="en-US" altLang="ko-KR" sz="16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𝑑𝑑𝑖𝑡𝑖𝑜𝑛𝑎𝑙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𝑅𝑒𝑤𝑎𝑟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𝑑𝑞𝑛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𝐹𝐼𝐹𝑂</m:t>
                          </m:r>
                        </m:e>
                      </m:d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𝑑𝑞𝑛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𝑑𝑞𝑛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으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𝑑𝑒𝑎𝑑𝑙𝑖𝑛𝑒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내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전송한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패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킷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합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𝐹𝐼𝐹𝑂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𝐹𝐼𝐹𝑂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𝑑𝑒𝑎𝑑𝑙𝑖𝑛𝑒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내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전송한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패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킷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합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ore-KR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Additional reward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같은 경우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에서만의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이 아닌 전체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timeslot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에서의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 대한 보상이기 때문에 적절하지 않다고 판단할 수 있지만 큐러닝에서는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에서의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 대한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eward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만이 아니라 미래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들에 대해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 discount factor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적용해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Q-value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추정하기 때문에 강화학습에서 위와 같은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reward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많이 쓰는 듯 합니다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(ex. 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미로게임에서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agent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가 목적지에 다다랐을 때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reward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줌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endParaRPr kumimoji="1" lang="ko-Kore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9CF5F-E360-3E4B-AEE6-FC84A91E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93" y="2819552"/>
                <a:ext cx="11723413" cy="3338606"/>
              </a:xfrm>
              <a:prstGeom prst="rect">
                <a:avLst/>
              </a:prstGeom>
              <a:blipFill>
                <a:blip r:embed="rId2"/>
                <a:stretch>
                  <a:fillRect l="-1082" t="-9506" r="-541" b="-26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4DCA4-3AA9-2043-8549-1183DC161A80}"/>
                  </a:ext>
                </a:extLst>
              </p:cNvPr>
              <p:cNvSpPr txBox="1"/>
              <p:nvPr/>
            </p:nvSpPr>
            <p:spPr>
              <a:xfrm>
                <a:off x="429761" y="769311"/>
                <a:ext cx="4852098" cy="1911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𝑝𝑎𝑐𝑘𝑒𝑡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𝑞𝑢𝑒𝑢𝑒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𝑝𝑜𝑠𝑖𝑡𝑖𝑜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𝑞𝑢𝑒𝑢𝑒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𝑝𝑜𝑠𝑖𝑡𝑖𝑜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4DCA4-3AA9-2043-8549-1183DC16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1" y="769311"/>
                <a:ext cx="4852098" cy="1911742"/>
              </a:xfrm>
              <a:prstGeom prst="rect">
                <a:avLst/>
              </a:prstGeom>
              <a:blipFill>
                <a:blip r:embed="rId3"/>
                <a:stretch>
                  <a:fillRect l="-1305" t="-2632" b="-52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302A24-7159-F54F-9EB2-9DA3E7A9929F}"/>
                  </a:ext>
                </a:extLst>
              </p:cNvPr>
              <p:cNvSpPr/>
              <p:nvPr/>
            </p:nvSpPr>
            <p:spPr>
              <a:xfrm>
                <a:off x="5402255" y="740815"/>
                <a:ext cx="5889244" cy="1987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𝑝𝑎𝑐𝑘𝑒𝑡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𝑠𝑙𝑜𝑡𝑠</m:t>
                      </m:r>
                      <m:r>
                        <m:rPr>
                          <m:nor/>
                        </m:rPr>
                        <a:rPr kumimoji="1" lang="en-US" altLang="ko-Kore-KR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𝑟𝑒𝑚𝑎𝑖𝑛𝑖𝑛𝑔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h𝑜𝑝𝑠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𝑞𝑢𝑒𝑢𝑒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𝑞𝑢𝑒𝑢𝑒𝑖𝑛𝑔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d>
                        <m:d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𝑠𝑙𝑜𝑡𝑠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302A24-7159-F54F-9EB2-9DA3E7A99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55" y="740815"/>
                <a:ext cx="5889244" cy="1987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1F9A85-C490-5E46-B5E8-3974D93196BA}"/>
              </a:ext>
            </a:extLst>
          </p:cNvPr>
          <p:cNvSpPr txBox="1"/>
          <p:nvPr/>
        </p:nvSpPr>
        <p:spPr>
          <a:xfrm>
            <a:off x="10625291" y="2542553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변수명 축소 필요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694305" y="3656091"/>
            <a:ext cx="1186004" cy="679010"/>
          </a:xfrm>
          <a:prstGeom prst="wedgeRoundRectCallout">
            <a:avLst>
              <a:gd name="adj1" fmla="val -87245"/>
              <a:gd name="adj2" fmla="val 2249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앞 페이지 참조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9452139" cy="6328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Test</a:t>
            </a:r>
            <a:r>
              <a:rPr kumimoji="1" lang="ko-KR" altLang="en-US" sz="2000" b="1" dirty="0"/>
              <a:t> 기반 </a:t>
            </a:r>
            <a:r>
              <a:rPr kumimoji="1" lang="ko-KR" altLang="en-US" sz="2000" b="1" dirty="0" err="1"/>
              <a:t>파라미터</a:t>
            </a:r>
            <a:r>
              <a:rPr kumimoji="1" lang="ko-KR" altLang="en-US" sz="2000" b="1" dirty="0"/>
              <a:t> 결정</a:t>
            </a:r>
            <a:endParaRPr kumimoji="1" lang="en-US" altLang="ko-Kore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priority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Fixed packet length </a:t>
            </a:r>
            <a:r>
              <a:rPr kumimoji="1" lang="en-US" altLang="ko-KR" dirty="0"/>
              <a:t>(packet </a:t>
            </a:r>
            <a:r>
              <a:rPr kumimoji="1" lang="ko-KR" altLang="en-US" dirty="0"/>
              <a:t>개수는 </a:t>
            </a:r>
            <a:r>
              <a:rPr kumimoji="1" lang="en-US" altLang="ko-KR" dirty="0"/>
              <a:t>priority1 : 40, priority2 : 100)</a:t>
            </a:r>
            <a:endParaRPr kumimoji="1" lang="en-US" altLang="ko-Kore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Fixed deadline for each priority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Packet length </a:t>
            </a:r>
            <a:r>
              <a:rPr kumimoji="1" lang="en-US" altLang="ko-KR" dirty="0"/>
              <a:t>: </a:t>
            </a:r>
            <a:r>
              <a:rPr kumimoji="1" lang="en-US" altLang="ko-KR" dirty="0">
                <a:solidFill>
                  <a:srgbClr val="FF0000"/>
                </a:solidFill>
              </a:rPr>
              <a:t>1500bits (1 slot size) 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Deadline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priority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1 : 5ms, priority 2 : 50ms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Random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delay, hop count</a:t>
            </a:r>
            <a:r>
              <a:rPr kumimoji="1" lang="en-US" altLang="ko-KR" dirty="0"/>
              <a:t>, period</a:t>
            </a:r>
            <a:endParaRPr kumimoji="1" lang="en-US" altLang="ko-Kore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accent5">
                    <a:lumMod val="75000"/>
                  </a:schemeClr>
                </a:solidFill>
              </a:rPr>
              <a:t>(fixed) </a:t>
            </a:r>
            <a:r>
              <a:rPr kumimoji="1" lang="en-US" altLang="ko-Kore-KR" dirty="0"/>
              <a:t>Period : </a:t>
            </a:r>
            <a:r>
              <a:rPr kumimoji="1" lang="en-US" altLang="ko-Kore-KR" dirty="0">
                <a:solidFill>
                  <a:srgbClr val="FF0000"/>
                </a:solidFill>
              </a:rPr>
              <a:t>1 slot </a:t>
            </a:r>
            <a:r>
              <a:rPr kumimoji="1" lang="ko-Kore-KR" altLang="en-US" dirty="0"/>
              <a:t>주기로 </a:t>
            </a:r>
            <a:r>
              <a:rPr kumimoji="1" lang="en-US" altLang="ko-Kore-KR" dirty="0"/>
              <a:t>priority1, priority2 </a:t>
            </a:r>
            <a:r>
              <a:rPr kumimoji="1" lang="ko-Kore-KR" altLang="en-US" dirty="0"/>
              <a:t>패킷이 각각 생성</a:t>
            </a:r>
            <a:r>
              <a:rPr kumimoji="1" lang="en-US" altLang="ko-KR" dirty="0"/>
              <a:t>, Episode</a:t>
            </a:r>
            <a:r>
              <a:rPr kumimoji="1" lang="ko-KR" altLang="en-US" dirty="0"/>
              <a:t>동안 일정</a:t>
            </a:r>
            <a:endParaRPr kumimoji="1"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delay(random slots)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FF0000"/>
                </a:solidFill>
              </a:rPr>
              <a:t>Priority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1 : (0~2)</a:t>
            </a:r>
            <a:r>
              <a:rPr kumimoji="1" lang="en-US" altLang="ko-KR" dirty="0" err="1">
                <a:solidFill>
                  <a:srgbClr val="FF0000"/>
                </a:solidFill>
              </a:rPr>
              <a:t>ms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FF0000"/>
                </a:solidFill>
              </a:rPr>
              <a:t>Priority 2 : (30~45)</a:t>
            </a:r>
            <a:r>
              <a:rPr kumimoji="1" lang="en-US" altLang="ko-KR" dirty="0" err="1">
                <a:solidFill>
                  <a:srgbClr val="FF0000"/>
                </a:solidFill>
              </a:rPr>
              <a:t>ms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Remain hop count = </a:t>
            </a:r>
            <a:r>
              <a:rPr kumimoji="1" lang="en-US" altLang="ko-KR" dirty="0">
                <a:solidFill>
                  <a:srgbClr val="FF0000"/>
                </a:solidFill>
              </a:rPr>
              <a:t>random(1,4)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670447" y="2198482"/>
            <a:ext cx="2246332" cy="1025981"/>
          </a:xfrm>
          <a:prstGeom prst="wedgeRoundRectCallout">
            <a:avLst>
              <a:gd name="adj1" fmla="val -84051"/>
              <a:gd name="adj2" fmla="val -641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size</a:t>
            </a:r>
            <a:r>
              <a:rPr lang="ko-KR" altLang="en-US" sz="1200" dirty="0">
                <a:solidFill>
                  <a:schemeClr val="tx1"/>
                </a:solidFill>
              </a:rPr>
              <a:t>를 시간으로 표현하면 어떻게 되나요</a:t>
            </a:r>
            <a:r>
              <a:rPr lang="en-US" altLang="ko-KR" sz="1200" dirty="0">
                <a:solidFill>
                  <a:schemeClr val="tx1"/>
                </a:solidFill>
              </a:rPr>
              <a:t>? 1500/1Gbps = 1.5us</a:t>
            </a:r>
            <a:r>
              <a:rPr lang="ko-KR" altLang="en-US" sz="1200" dirty="0">
                <a:solidFill>
                  <a:schemeClr val="tx1"/>
                </a:solidFill>
              </a:rPr>
              <a:t>인가요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836855" y="4318652"/>
            <a:ext cx="2246332" cy="1019944"/>
          </a:xfrm>
          <a:prstGeom prst="wedgeRoundRectCallout">
            <a:avLst>
              <a:gd name="adj1" fmla="val -84051"/>
              <a:gd name="adj2" fmla="val -641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이렇게 </a:t>
            </a:r>
            <a:r>
              <a:rPr lang="ko-KR" altLang="en-US" sz="1200" dirty="0" err="1">
                <a:solidFill>
                  <a:schemeClr val="tx1"/>
                </a:solidFill>
              </a:rPr>
              <a:t>셋팅하는데</a:t>
            </a:r>
            <a:r>
              <a:rPr lang="ko-KR" altLang="en-US" sz="1200" dirty="0">
                <a:solidFill>
                  <a:schemeClr val="tx1"/>
                </a:solidFill>
              </a:rPr>
              <a:t> 왜 </a:t>
            </a:r>
            <a:r>
              <a:rPr lang="en-US" altLang="ko-KR" sz="1200" dirty="0">
                <a:solidFill>
                  <a:schemeClr val="tx1"/>
                </a:solidFill>
              </a:rPr>
              <a:t>random</a:t>
            </a:r>
            <a:r>
              <a:rPr lang="ko-KR" altLang="en-US" sz="1200" dirty="0">
                <a:solidFill>
                  <a:schemeClr val="tx1"/>
                </a:solidFill>
              </a:rPr>
              <a:t>인지 잘 모르겠네요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63393-EDC6-F149-B050-C12AD607CF36}"/>
              </a:ext>
            </a:extLst>
          </p:cNvPr>
          <p:cNvSpPr txBox="1"/>
          <p:nvPr/>
        </p:nvSpPr>
        <p:spPr>
          <a:xfrm>
            <a:off x="8159413" y="2198482"/>
            <a:ext cx="384107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일단 지금은 </a:t>
            </a:r>
            <a:r>
              <a:rPr kumimoji="1" lang="en-US" altLang="ko-Kore-KR" sz="1400" dirty="0"/>
              <a:t>u</a:t>
            </a:r>
            <a:r>
              <a:rPr kumimoji="1" lang="en-US" altLang="ko-KR" sz="1400" dirty="0"/>
              <a:t>tilization</a:t>
            </a:r>
            <a:r>
              <a:rPr kumimoji="1" lang="ko-KR" altLang="en-US" sz="1400" dirty="0"/>
              <a:t>을 높여서 혼잡한 상황을 만들기 위해</a:t>
            </a:r>
            <a:r>
              <a:rPr kumimoji="1" lang="ko-Kore-KR" altLang="en-US" sz="1400" dirty="0"/>
              <a:t> </a:t>
            </a:r>
            <a:r>
              <a:rPr kumimoji="1" lang="en-US" altLang="ko-KR" sz="1400" dirty="0"/>
              <a:t>20Mbps</a:t>
            </a:r>
            <a:r>
              <a:rPr kumimoji="1" lang="ko-KR" altLang="en-US" sz="1400" dirty="0"/>
              <a:t>의 속도로 </a:t>
            </a:r>
            <a:r>
              <a:rPr kumimoji="1" lang="en-US" altLang="ko-KR" sz="1400" dirty="0"/>
              <a:t>simulation</a:t>
            </a:r>
            <a:r>
              <a:rPr kumimoji="1" lang="ko-KR" altLang="en-US" sz="1400" dirty="0"/>
              <a:t>을 하고 있었습니다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그래서 현재는 </a:t>
            </a:r>
            <a:r>
              <a:rPr kumimoji="1" lang="en-US" altLang="ko-KR" sz="1400" dirty="0"/>
              <a:t>0.6ms</a:t>
            </a:r>
            <a:r>
              <a:rPr kumimoji="1" lang="ko-KR" altLang="en-US" sz="1400" dirty="0"/>
              <a:t>를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time slot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하고 있습니다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6D7B6-FA4D-6945-853D-22B88264EAC7}"/>
              </a:ext>
            </a:extLst>
          </p:cNvPr>
          <p:cNvSpPr txBox="1"/>
          <p:nvPr/>
        </p:nvSpPr>
        <p:spPr>
          <a:xfrm>
            <a:off x="7471611" y="5515938"/>
            <a:ext cx="398545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원래는 </a:t>
            </a:r>
            <a:r>
              <a:rPr kumimoji="1" lang="en-US" altLang="ko-Kore-KR" sz="1400" dirty="0"/>
              <a:t>random period</a:t>
            </a:r>
            <a:r>
              <a:rPr kumimoji="1" lang="ko-Kore-KR" altLang="en-US" sz="1400" dirty="0"/>
              <a:t>를 먼저 시뮬레이션하려고 했으나 지금은 </a:t>
            </a:r>
            <a:r>
              <a:rPr kumimoji="1" lang="en-US" altLang="ko-Kore-KR" sz="1400" dirty="0"/>
              <a:t>fixed period</a:t>
            </a:r>
            <a:r>
              <a:rPr kumimoji="1" lang="ko-Kore-KR" altLang="en-US" sz="1400" dirty="0"/>
              <a:t>를 사용하고 있어서 </a:t>
            </a:r>
            <a:r>
              <a:rPr kumimoji="1" lang="en-US" altLang="ko-Kore-KR" sz="1400" dirty="0"/>
              <a:t>random</a:t>
            </a:r>
            <a:r>
              <a:rPr kumimoji="1" lang="ko-Kore-KR" altLang="en-US" sz="1400" dirty="0"/>
              <a:t>은 아닙니다</a:t>
            </a:r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34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1268296" cy="926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결정 과정</a:t>
            </a:r>
            <a:endParaRPr kumimoji="1" lang="en-US" altLang="ko-Kore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3D20BD-0403-FE46-B5C8-90E29C64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5" y="2794000"/>
            <a:ext cx="32004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6157F-6512-D245-A178-BE0893147821}"/>
              </a:ext>
            </a:extLst>
          </p:cNvPr>
          <p:cNvSpPr txBox="1"/>
          <p:nvPr/>
        </p:nvSpPr>
        <p:spPr>
          <a:xfrm>
            <a:off x="618185" y="958289"/>
            <a:ext cx="1054779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앞의 </a:t>
            </a:r>
            <a:r>
              <a:rPr kumimoji="1" lang="en-US" altLang="ko-Kore-KR" b="1" dirty="0"/>
              <a:t>parameter</a:t>
            </a:r>
            <a:r>
              <a:rPr kumimoji="1" lang="ko-Kore-KR" altLang="en-US" b="1" dirty="0"/>
              <a:t>로</a:t>
            </a:r>
            <a:r>
              <a:rPr kumimoji="1" lang="en-US" altLang="ko-Kore-KR" b="1" dirty="0"/>
              <a:t> FIFO</a:t>
            </a:r>
            <a:r>
              <a:rPr kumimoji="1" lang="ko-Kore-KR" altLang="en-US" b="1" dirty="0"/>
              <a:t>를 사용해 </a:t>
            </a:r>
            <a:r>
              <a:rPr kumimoji="1" lang="en-US" altLang="ko-Kore-KR" b="1" dirty="0"/>
              <a:t>t</a:t>
            </a:r>
            <a:r>
              <a:rPr kumimoji="1" lang="en-US" altLang="ko-KR" b="1" dirty="0"/>
              <a:t>est simulation</a:t>
            </a:r>
            <a:r>
              <a:rPr kumimoji="1" lang="ko-KR" altLang="en-US" b="1" dirty="0"/>
              <a:t>을 진행했을 때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결과 </a:t>
            </a:r>
            <a:r>
              <a:rPr kumimoji="1" lang="en-US" altLang="ko-KR" b="1" dirty="0"/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Success rate(deadline</a:t>
            </a:r>
            <a:r>
              <a:rPr kumimoji="1" lang="ko-Kore-KR" altLang="en-US" dirty="0"/>
              <a:t>안에 들어온 패킷 수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는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각각 </a:t>
            </a:r>
            <a:r>
              <a:rPr kumimoji="1" lang="en-US" altLang="ko-Kore-KR" dirty="0">
                <a:solidFill>
                  <a:srgbClr val="FF0000"/>
                </a:solidFill>
              </a:rPr>
              <a:t>priority 1 : 4</a:t>
            </a:r>
            <a:r>
              <a:rPr kumimoji="1" lang="en-US" altLang="ko-KR" dirty="0">
                <a:solidFill>
                  <a:srgbClr val="FF0000"/>
                </a:solidFill>
              </a:rPr>
              <a:t>0/40, priority 2 : </a:t>
            </a:r>
            <a:r>
              <a:rPr kumimoji="1" lang="en-US" altLang="ko-KR" b="1" dirty="0">
                <a:solidFill>
                  <a:srgbClr val="FF0000"/>
                </a:solidFill>
              </a:rPr>
              <a:t>79/100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평균 </a:t>
            </a:r>
            <a:r>
              <a:rPr kumimoji="1" lang="en-US" altLang="ko-Kore-KR" dirty="0"/>
              <a:t>queueing delay</a:t>
            </a:r>
            <a:r>
              <a:rPr kumimoji="1" lang="ko-Kore-KR" altLang="en-US" dirty="0"/>
              <a:t>는 </a:t>
            </a:r>
            <a:r>
              <a:rPr kumimoji="1" lang="en-US" altLang="ko-Kore-KR" dirty="0">
                <a:solidFill>
                  <a:srgbClr val="FF0000"/>
                </a:solidFill>
              </a:rPr>
              <a:t>priority 1 : 0.6ms, priority 2 : 19.68ms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평균 </a:t>
            </a:r>
            <a:r>
              <a:rPr kumimoji="1" lang="en-US" altLang="ko-Kore-KR" dirty="0"/>
              <a:t>ET</a:t>
            </a:r>
            <a:r>
              <a:rPr kumimoji="1" lang="ko-Kore-KR" altLang="en-US" dirty="0"/>
              <a:t>는 </a:t>
            </a:r>
            <a:r>
              <a:rPr kumimoji="1" lang="en-US" altLang="ko-Kore-KR" dirty="0">
                <a:solidFill>
                  <a:srgbClr val="FF0000"/>
                </a:solidFill>
              </a:rPr>
              <a:t>p</a:t>
            </a:r>
            <a:r>
              <a:rPr kumimoji="1" lang="en-US" altLang="ko-KR" dirty="0">
                <a:solidFill>
                  <a:srgbClr val="FF0000"/>
                </a:solidFill>
              </a:rPr>
              <a:t>riority 1 : 2ms, priority : 42ms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691A8-C45C-E848-8D86-E2FB0201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" y="3392347"/>
            <a:ext cx="3733800" cy="27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074DF-805E-BB4C-AABE-4ED01E9F57FC}"/>
              </a:ext>
            </a:extLst>
          </p:cNvPr>
          <p:cNvSpPr txBox="1"/>
          <p:nvPr/>
        </p:nvSpPr>
        <p:spPr>
          <a:xfrm>
            <a:off x="618184" y="3736194"/>
            <a:ext cx="1054779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priority1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current delay</a:t>
            </a:r>
            <a:r>
              <a:rPr kumimoji="1" lang="ko-Kore-KR" altLang="en-US" dirty="0"/>
              <a:t>가 있어도 우선순위 기반 </a:t>
            </a:r>
            <a:r>
              <a:rPr kumimoji="1" lang="en-US" altLang="ko-Kore-KR" dirty="0"/>
              <a:t>FIFO</a:t>
            </a:r>
            <a:r>
              <a:rPr kumimoji="1" lang="ko-Kore-KR" altLang="en-US" dirty="0"/>
              <a:t>이기 때문에 낮은 </a:t>
            </a:r>
            <a:r>
              <a:rPr kumimoji="1" lang="en-US" altLang="ko-Kore-KR" dirty="0"/>
              <a:t>queueing delay</a:t>
            </a:r>
            <a:r>
              <a:rPr kumimoji="1" lang="ko-Kore-KR" altLang="en-US" dirty="0"/>
              <a:t>를 갖고</a:t>
            </a:r>
            <a:r>
              <a:rPr kumimoji="1" lang="en-US" altLang="ko-Kore-KR" dirty="0"/>
              <a:t>, priority2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priority 1</a:t>
            </a:r>
            <a:r>
              <a:rPr kumimoji="1" lang="ko-Kore-KR" altLang="en-US" dirty="0"/>
              <a:t>때문에 큰 </a:t>
            </a:r>
            <a:r>
              <a:rPr kumimoji="1" lang="en-US" altLang="ko-Kore-KR" dirty="0"/>
              <a:t>delay</a:t>
            </a:r>
            <a:r>
              <a:rPr kumimoji="1" lang="ko-Kore-KR" altLang="en-US" dirty="0"/>
              <a:t>를 갖는다</a:t>
            </a:r>
            <a:r>
              <a:rPr kumimoji="1" lang="en-US" altLang="ko-Kore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ore-KR" altLang="en-US" dirty="0"/>
              <a:t>지금처럼 </a:t>
            </a:r>
            <a:r>
              <a:rPr kumimoji="1" lang="en-US" altLang="ko-Kore-KR" dirty="0"/>
              <a:t>high utilization</a:t>
            </a:r>
            <a:r>
              <a:rPr kumimoji="1" lang="ko-Kore-KR" altLang="en-US" dirty="0"/>
              <a:t>인 상황에서 </a:t>
            </a:r>
            <a:r>
              <a:rPr kumimoji="1" lang="en-US" altLang="ko-Kore-KR" dirty="0"/>
              <a:t>gate</a:t>
            </a:r>
            <a:r>
              <a:rPr kumimoji="1" lang="ko-Kore-KR" altLang="en-US" dirty="0"/>
              <a:t>를 어떤 빈도로 </a:t>
            </a:r>
            <a:r>
              <a:rPr kumimoji="1" lang="en-US" altLang="ko-Kore-KR" dirty="0"/>
              <a:t>open</a:t>
            </a:r>
            <a:r>
              <a:rPr kumimoji="1" lang="ko-Kore-KR" altLang="en-US" dirty="0"/>
              <a:t>해야 </a:t>
            </a:r>
            <a:r>
              <a:rPr kumimoji="1" lang="en-US" altLang="ko-Kore-KR" dirty="0"/>
              <a:t>priority1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Priority2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FIFO</a:t>
            </a:r>
            <a:r>
              <a:rPr kumimoji="1" lang="ko-Kore-KR" altLang="en-US" dirty="0"/>
              <a:t>보다 많이 시간 안에 보낼 수 있는지 학습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96E2A-2710-EF4C-AE56-A28F44A963EE}"/>
              </a:ext>
            </a:extLst>
          </p:cNvPr>
          <p:cNvSpPr txBox="1"/>
          <p:nvPr/>
        </p:nvSpPr>
        <p:spPr>
          <a:xfrm>
            <a:off x="3813845" y="3102896"/>
            <a:ext cx="1929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Average queueing delay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FD9C1F-C654-AB4F-9612-4787735DD5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41690" y="3256785"/>
            <a:ext cx="27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9C410-8C29-5845-90A5-AC4DDF3E1FDC}"/>
              </a:ext>
            </a:extLst>
          </p:cNvPr>
          <p:cNvSpPr txBox="1"/>
          <p:nvPr/>
        </p:nvSpPr>
        <p:spPr>
          <a:xfrm>
            <a:off x="4624140" y="3396193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Average estimated end to end delay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55FB4F-A903-394D-A038-A6D82EE4ADA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351985" y="3550082"/>
            <a:ext cx="27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사각형 설명선 12"/>
          <p:cNvSpPr/>
          <p:nvPr/>
        </p:nvSpPr>
        <p:spPr>
          <a:xfrm>
            <a:off x="8833164" y="2242462"/>
            <a:ext cx="2438399" cy="1028802"/>
          </a:xfrm>
          <a:prstGeom prst="wedgeRoundRectCallout">
            <a:avLst>
              <a:gd name="adj1" fmla="val -90496"/>
              <a:gd name="adj2" fmla="val -874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성공율이</a:t>
            </a:r>
            <a:r>
              <a:rPr lang="ko-KR" altLang="en-US" sz="1200" dirty="0">
                <a:solidFill>
                  <a:schemeClr val="tx1"/>
                </a:solidFill>
              </a:rPr>
              <a:t> 적당하네요</a:t>
            </a:r>
            <a:r>
              <a:rPr lang="en-US" altLang="ko-KR" sz="1200" dirty="0">
                <a:solidFill>
                  <a:schemeClr val="tx1"/>
                </a:solidFill>
              </a:rPr>
              <a:t>. reward </a:t>
            </a:r>
            <a:r>
              <a:rPr lang="ko-KR" altLang="en-US" sz="1200" dirty="0">
                <a:solidFill>
                  <a:schemeClr val="tx1"/>
                </a:solidFill>
              </a:rPr>
              <a:t>함수의 </a:t>
            </a:r>
            <a:r>
              <a:rPr lang="en-US" altLang="ko-KR" sz="1200" dirty="0">
                <a:solidFill>
                  <a:schemeClr val="tx1"/>
                </a:solidFill>
              </a:rPr>
              <a:t>weight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에 가깝게 해놓고 학습시키면 어떤 결과가 나올지 궁금합니다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8875-B1A9-7F44-AA48-025300D64B8A}"/>
              </a:ext>
            </a:extLst>
          </p:cNvPr>
          <p:cNvSpPr txBox="1"/>
          <p:nvPr/>
        </p:nvSpPr>
        <p:spPr>
          <a:xfrm>
            <a:off x="9101064" y="1609165"/>
            <a:ext cx="29305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여러가지 </a:t>
            </a:r>
            <a:r>
              <a:rPr kumimoji="1" lang="en-US" altLang="ko-Kore-KR" sz="1200" dirty="0"/>
              <a:t>weight</a:t>
            </a:r>
            <a:r>
              <a:rPr kumimoji="1" lang="ko-Kore-KR" altLang="en-US" sz="1200" dirty="0"/>
              <a:t>로 시뮬레이션중입니다</a:t>
            </a:r>
            <a:r>
              <a:rPr kumimoji="1" lang="en-US" altLang="ko-Kore-KR" sz="1200" dirty="0"/>
              <a:t>!</a:t>
            </a:r>
          </a:p>
          <a:p>
            <a:r>
              <a:rPr kumimoji="1" lang="en-US" altLang="ko-KR" sz="1200" dirty="0"/>
              <a:t>1</a:t>
            </a:r>
            <a:r>
              <a:rPr kumimoji="1" lang="ko-KR" altLang="en-US" sz="1200" dirty="0"/>
              <a:t>에 가깝게도 시도해보겠습니다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51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730</Words>
  <Application>Microsoft Macintosh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류지혜</dc:creator>
  <cp:lastModifiedBy>류지혜</cp:lastModifiedBy>
  <cp:revision>5</cp:revision>
  <dcterms:created xsi:type="dcterms:W3CDTF">2022-01-31T06:03:39Z</dcterms:created>
  <dcterms:modified xsi:type="dcterms:W3CDTF">2022-02-06T09:28:28Z</dcterms:modified>
</cp:coreProperties>
</file>