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9" r:id="rId2"/>
    <p:sldId id="271" r:id="rId3"/>
    <p:sldId id="272" r:id="rId4"/>
    <p:sldId id="270" r:id="rId5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1324"/>
    <p:restoredTop sz="95833"/>
  </p:normalViewPr>
  <p:slideViewPr>
    <p:cSldViewPr snapToGrid="0" snapToObjects="1">
      <p:cViewPr varScale="1">
        <p:scale>
          <a:sx n="98" d="100"/>
          <a:sy n="98" d="100"/>
        </p:scale>
        <p:origin x="208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19BD89-8453-B34B-9A8E-EC2F86C433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D51E9BC-5C3C-E143-89E5-3BEDF01264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ED63B7-80DC-4D4D-AAD0-4A5FD9E97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9509E-61A5-7743-892B-87CF30AF28FA}" type="datetimeFigureOut">
              <a:rPr kumimoji="1" lang="ko-Kore-KR" altLang="en-US" smtClean="0"/>
              <a:t>2022. 1. 26.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AB4382-2003-2F48-A006-54C1126A6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487225-678B-DC42-AC6B-E0C3F8161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861D8-BD29-FE40-8799-DC43DB0487E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92052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9E9493-AEC5-4640-B9EF-739519F15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9B045DD-44B1-2B41-9E54-0A2D89287A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275655-71F6-3C48-9DA3-AEB3DFC51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9509E-61A5-7743-892B-87CF30AF28FA}" type="datetimeFigureOut">
              <a:rPr kumimoji="1" lang="ko-Kore-KR" altLang="en-US" smtClean="0"/>
              <a:t>2022. 1. 26.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30EFA2-D8A7-3C41-84B4-5C8B22B9B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4278A6-9B27-8B4E-A813-24510C8FA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861D8-BD29-FE40-8799-DC43DB0487E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83765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91F797C-12F4-DB4C-B9C0-59C824C161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E7CC15B-FFDD-3B40-82E4-15E70977C6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1EB740-17E1-4C48-8BFE-96178721F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9509E-61A5-7743-892B-87CF30AF28FA}" type="datetimeFigureOut">
              <a:rPr kumimoji="1" lang="ko-Kore-KR" altLang="en-US" smtClean="0"/>
              <a:t>2022. 1. 26.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CF7AA4-C774-604E-B35D-64EE1647C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9AC6BE-CE1D-0D44-90A7-405063D00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861D8-BD29-FE40-8799-DC43DB0487E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87604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B3542E-CFEF-AF4D-8522-2C67798F9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8597D3-166E-D54B-9599-502EC38C47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46035A-C60B-F241-9BCB-26D946E9E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9509E-61A5-7743-892B-87CF30AF28FA}" type="datetimeFigureOut">
              <a:rPr kumimoji="1" lang="ko-Kore-KR" altLang="en-US" smtClean="0"/>
              <a:t>2022. 1. 26.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2CA9C5-5E21-1845-88FA-BC3554788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1C17BC-2047-864C-A8E2-A3C53D0CF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861D8-BD29-FE40-8799-DC43DB0487E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59207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F98D04-458E-6D40-A8A2-650A3C888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1A10459-2620-3D44-94DC-3CE1E6C268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B2EC1C-8EDE-F342-BF48-1AEFCCCCE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9509E-61A5-7743-892B-87CF30AF28FA}" type="datetimeFigureOut">
              <a:rPr kumimoji="1" lang="ko-Kore-KR" altLang="en-US" smtClean="0"/>
              <a:t>2022. 1. 26.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22C500-9E66-A240-B5ED-50E3F8BD7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9E92E0-BF6A-0946-B36A-009516E91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861D8-BD29-FE40-8799-DC43DB0487E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5005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D6BB6E-880D-6742-B784-00BD16F33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B07BC2-B3C7-A14C-AD22-3B944F12CB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9EC33A2-B8D1-D94A-9852-606D085E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E91048-CBE7-B445-BBAA-2BC63AF1D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9509E-61A5-7743-892B-87CF30AF28FA}" type="datetimeFigureOut">
              <a:rPr kumimoji="1" lang="ko-Kore-KR" altLang="en-US" smtClean="0"/>
              <a:t>2022. 1. 26.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B1B0D6-A954-9C41-B690-779674F9F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57EEE50-ED76-8341-A575-74EF1C01E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861D8-BD29-FE40-8799-DC43DB0487E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08419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14D8A5-3553-5A43-A2FC-C7A3B84D9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2D7C71-8A20-EB49-97DA-3E1C2E64AA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E41C2FE-E211-0D4A-8322-0515A605E5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9D32FEB-A49C-3C40-993F-B19ADDD48B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63FFEDB-AB05-2C4B-9F8A-D25C83A06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E79EA1B-E03A-4248-8983-F3A091F29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9509E-61A5-7743-892B-87CF30AF28FA}" type="datetimeFigureOut">
              <a:rPr kumimoji="1" lang="ko-Kore-KR" altLang="en-US" smtClean="0"/>
              <a:t>2022. 1. 26.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A95348F-06E6-3446-B532-D2E524CA0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104B6C5-BE9A-FE43-990D-09D5D3F4D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861D8-BD29-FE40-8799-DC43DB0487E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22521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47E1B4-34C7-D34F-8A41-601B21E74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E50C9EC-AD4E-7E4F-BC1C-8B0D9B878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9509E-61A5-7743-892B-87CF30AF28FA}" type="datetimeFigureOut">
              <a:rPr kumimoji="1" lang="ko-Kore-KR" altLang="en-US" smtClean="0"/>
              <a:t>2022. 1. 26.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2CCB905-5C96-0A41-AFF7-2937D3CC9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19A7547-FF42-5543-9EBC-0959D1353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861D8-BD29-FE40-8799-DC43DB0487E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21565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0D07575-D835-8B4E-AF11-16158E23A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9509E-61A5-7743-892B-87CF30AF28FA}" type="datetimeFigureOut">
              <a:rPr kumimoji="1" lang="ko-Kore-KR" altLang="en-US" smtClean="0"/>
              <a:t>2022. 1. 26.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B26870A-C2A9-6D44-916D-035110012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09377F7-AF06-2449-85B9-7BDC25B21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861D8-BD29-FE40-8799-DC43DB0487E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67807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5B0239-B21B-0C4C-8347-34A8A4964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746921-4074-8F45-BA83-F662AC328E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B7CA4A6-D69F-EC4A-B277-4433389020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1490777-43B9-A849-BBF9-222102BD2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9509E-61A5-7743-892B-87CF30AF28FA}" type="datetimeFigureOut">
              <a:rPr kumimoji="1" lang="ko-Kore-KR" altLang="en-US" smtClean="0"/>
              <a:t>2022. 1. 26.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C4BD626-B8CC-5F42-A107-22382EFB4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B0A7C5A-995E-EC43-ABDD-819370E23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861D8-BD29-FE40-8799-DC43DB0487E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9601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62201D-B0B8-8D4B-84D4-86896A727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D28FBDB-A561-0148-BF4D-FB92015699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D5D4FAF-2166-5E41-B146-167894E1E5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ECAC25D-51AC-0848-A1A3-38D6FDC91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9509E-61A5-7743-892B-87CF30AF28FA}" type="datetimeFigureOut">
              <a:rPr kumimoji="1" lang="ko-Kore-KR" altLang="en-US" smtClean="0"/>
              <a:t>2022. 1. 26.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428F05A-ECDA-1044-B233-F4F3DBE97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A97170F-C2EE-9648-BFA7-C5FBE2010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861D8-BD29-FE40-8799-DC43DB0487E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06718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5FA7BE2-8752-E343-8184-3531D31BF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0F678F4-CE73-DA43-8459-3F8729F790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F2ED3D-BA41-7E45-BFAE-688B9ADE6E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69509E-61A5-7743-892B-87CF30AF28FA}" type="datetimeFigureOut">
              <a:rPr kumimoji="1" lang="ko-Kore-KR" altLang="en-US" smtClean="0"/>
              <a:t>2022. 1. 26.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B68FEB-936C-434F-8AA5-A5CC52D778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A53E25-AD5C-6F45-8668-5C0EA355CA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9861D8-BD29-FE40-8799-DC43DB0487E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04398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2943228" y="1410932"/>
            <a:ext cx="1285875" cy="104298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A98C1A8-F54B-7B4D-B9A3-D6649C1C1C0C}"/>
              </a:ext>
            </a:extLst>
          </p:cNvPr>
          <p:cNvSpPr/>
          <p:nvPr/>
        </p:nvSpPr>
        <p:spPr>
          <a:xfrm>
            <a:off x="2952753" y="1663821"/>
            <a:ext cx="1009650" cy="22860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b="1" dirty="0"/>
              <a:t>Priority 1</a:t>
            </a:r>
            <a:endParaRPr kumimoji="1" lang="ko-Kore-KR" altLang="en-US" sz="1600" b="1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018B71-FE5A-2445-84AA-EBDBD8A063E8}"/>
              </a:ext>
            </a:extLst>
          </p:cNvPr>
          <p:cNvSpPr/>
          <p:nvPr/>
        </p:nvSpPr>
        <p:spPr>
          <a:xfrm>
            <a:off x="2952753" y="1932426"/>
            <a:ext cx="1009650" cy="22860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b="1" dirty="0"/>
              <a:t>Priority 2</a:t>
            </a:r>
            <a:endParaRPr kumimoji="1" lang="ko-Kore-KR" altLang="en-US" sz="1600" b="1" dirty="0"/>
          </a:p>
        </p:txBody>
      </p:sp>
      <p:sp>
        <p:nvSpPr>
          <p:cNvPr id="8" name="타원 7"/>
          <p:cNvSpPr/>
          <p:nvPr/>
        </p:nvSpPr>
        <p:spPr>
          <a:xfrm>
            <a:off x="3962403" y="1778121"/>
            <a:ext cx="268605" cy="26860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1704978" y="1457130"/>
            <a:ext cx="904875" cy="237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704978" y="630438"/>
            <a:ext cx="9125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packets are incoming with </a:t>
            </a:r>
            <a:r>
              <a:rPr lang="en-US" dirty="0">
                <a:solidFill>
                  <a:srgbClr val="FF0000"/>
                </a:solidFill>
              </a:rPr>
              <a:t>random</a:t>
            </a:r>
            <a:r>
              <a:rPr lang="en-US" dirty="0"/>
              <a:t> priority, </a:t>
            </a:r>
            <a:r>
              <a:rPr lang="en-US" dirty="0">
                <a:solidFill>
                  <a:srgbClr val="FF0000"/>
                </a:solidFill>
              </a:rPr>
              <a:t>random</a:t>
            </a:r>
            <a:r>
              <a:rPr lang="en-US" dirty="0"/>
              <a:t> current delay, </a:t>
            </a:r>
            <a:r>
              <a:rPr lang="en-US" dirty="0">
                <a:solidFill>
                  <a:srgbClr val="FF0000"/>
                </a:solidFill>
              </a:rPr>
              <a:t>random</a:t>
            </a:r>
            <a:r>
              <a:rPr lang="en-US" dirty="0"/>
              <a:t> remaining hop count</a:t>
            </a:r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1619253" y="1892421"/>
            <a:ext cx="990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V="1">
            <a:off x="1704978" y="2105961"/>
            <a:ext cx="904875" cy="200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8" idx="6"/>
          </p:cNvCxnSpPr>
          <p:nvPr/>
        </p:nvCxnSpPr>
        <p:spPr>
          <a:xfrm flipV="1">
            <a:off x="4231008" y="1912423"/>
            <a:ext cx="98869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000753" y="1429584"/>
            <a:ext cx="40100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packets have a fixed length, thus are served in a single slot time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00977" y="18914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정리</a:t>
            </a:r>
            <a:endParaRPr lang="en-US" sz="24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F567765-3F42-7A4D-AD96-B56295729A2E}"/>
                  </a:ext>
                </a:extLst>
              </p:cNvPr>
              <p:cNvSpPr txBox="1"/>
              <p:nvPr/>
            </p:nvSpPr>
            <p:spPr>
              <a:xfrm>
                <a:off x="458115" y="2443104"/>
                <a:ext cx="11275770" cy="38924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en-US" altLang="ko-KR" dirty="0"/>
                  <a:t>2</a:t>
                </a:r>
                <a:r>
                  <a:rPr lang="ko-KR" altLang="en-US" dirty="0"/>
                  <a:t>개의 </a:t>
                </a:r>
                <a:r>
                  <a:rPr lang="en-US" altLang="ko-KR" dirty="0" err="1"/>
                  <a:t>prioirty</a:t>
                </a:r>
                <a:endParaRPr lang="en-US" altLang="ko-KR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Priority 1 : C&amp;C, Audio, Video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priority 2 : Best Effort traffic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Deadline</a:t>
                </a:r>
                <a:r>
                  <a:rPr lang="ko-KR" altLang="en-US" dirty="0"/>
                  <a:t>이 </a:t>
                </a:r>
                <a:r>
                  <a:rPr lang="en-US" altLang="ko-KR" dirty="0"/>
                  <a:t>priority</a:t>
                </a:r>
                <a:r>
                  <a:rPr lang="ko-KR" altLang="en-US" dirty="0"/>
                  <a:t>별로 고정되어 있지 않은 </a:t>
                </a:r>
                <a:r>
                  <a:rPr lang="en-US" altLang="ko-KR" dirty="0"/>
                  <a:t>(</a:t>
                </a:r>
                <a:r>
                  <a:rPr lang="ko-KR" altLang="en-US" dirty="0"/>
                  <a:t>기존과 같은</a:t>
                </a:r>
                <a:r>
                  <a:rPr lang="en-US" altLang="ko-KR" dirty="0"/>
                  <a:t>)</a:t>
                </a:r>
                <a:r>
                  <a:rPr lang="ko-KR" altLang="en-US" dirty="0"/>
                  <a:t>환경에서는 </a:t>
                </a:r>
                <a:r>
                  <a:rPr lang="en-US" altLang="ko-KR" dirty="0"/>
                  <a:t>deadline</a:t>
                </a:r>
                <a:r>
                  <a:rPr lang="ko-KR" altLang="en-US" dirty="0"/>
                  <a:t>까지 남은 시간이 </a:t>
                </a:r>
                <a:r>
                  <a:rPr lang="en-US" altLang="ko-KR" dirty="0"/>
                  <a:t>packet</a:t>
                </a:r>
                <a:r>
                  <a:rPr lang="ko-KR" altLang="en-US" dirty="0"/>
                  <a:t>별로 </a:t>
                </a:r>
                <a:r>
                  <a:rPr lang="ko-KR" altLang="en-US" dirty="0" err="1"/>
                  <a:t>제각각이기</a:t>
                </a:r>
                <a:r>
                  <a:rPr lang="ko-KR" altLang="en-US" dirty="0"/>
                  <a:t> 때문에 </a:t>
                </a:r>
                <a:r>
                  <a:rPr lang="en-US" altLang="ko-KR" dirty="0"/>
                  <a:t>deadline</a:t>
                </a:r>
                <a:r>
                  <a:rPr lang="ko-KR" altLang="en-US" dirty="0"/>
                  <a:t>을 고정하지 않으면 조금 더 복잡한 문제가 될 수 있음</a:t>
                </a:r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Random priority, </a:t>
                </a:r>
                <a:r>
                  <a:rPr lang="en-US" altLang="ko-Kore-KR" dirty="0"/>
                  <a:t>Random </a:t>
                </a:r>
                <a:r>
                  <a:rPr lang="en-US" dirty="0"/>
                  <a:t>current delay, </a:t>
                </a:r>
                <a:r>
                  <a:rPr lang="en-US" altLang="ko-Kore-KR" dirty="0"/>
                  <a:t>Random </a:t>
                </a:r>
                <a:r>
                  <a:rPr lang="en-US" dirty="0"/>
                  <a:t>remaining hop count 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Single </a:t>
                </a:r>
                <a:r>
                  <a:rPr lang="en-US" dirty="0" err="1"/>
                  <a:t>node에</a:t>
                </a:r>
                <a:r>
                  <a:rPr lang="en-US" dirty="0"/>
                  <a:t> </a:t>
                </a:r>
                <a:r>
                  <a:rPr lang="en-US" dirty="0" err="1"/>
                  <a:t>인입하는</a:t>
                </a:r>
                <a:r>
                  <a:rPr lang="en-US" dirty="0"/>
                  <a:t> </a:t>
                </a:r>
                <a:r>
                  <a:rPr lang="en-US" dirty="0" err="1"/>
                  <a:t>패킷이</a:t>
                </a:r>
                <a:r>
                  <a:rPr lang="en-US" dirty="0"/>
                  <a:t> 1 slot ~ n slots </a:t>
                </a:r>
                <a:r>
                  <a:rPr lang="en-US" dirty="0" err="1"/>
                  <a:t>주기</a:t>
                </a:r>
                <a:r>
                  <a:rPr lang="en-US" dirty="0"/>
                  <a:t> </a:t>
                </a:r>
                <a:r>
                  <a:rPr lang="en-US" dirty="0" err="1"/>
                  <a:t>중</a:t>
                </a:r>
                <a:r>
                  <a:rPr lang="en-US" dirty="0"/>
                  <a:t> random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ko-KR" altLang="en-US" dirty="0"/>
                  <a:t>패킷 </a:t>
                </a:r>
                <a:r>
                  <a:rPr lang="ko-KR" altLang="en-US" dirty="0" err="1"/>
                  <a:t>생성시마다</a:t>
                </a:r>
                <a:r>
                  <a:rPr lang="ko-KR" altLang="en-US" dirty="0"/>
                  <a:t> 다음에 생성될 패킷의 </a:t>
                </a:r>
                <a:r>
                  <a:rPr lang="en-US" altLang="ko-KR" dirty="0"/>
                  <a:t>priority</a:t>
                </a:r>
                <a:r>
                  <a:rPr lang="ko-KR" altLang="en-US" dirty="0"/>
                  <a:t>와 주기를 랜덤으로 결정</a:t>
                </a:r>
                <a:endParaRPr lang="en-US" altLang="ko-KR" dirty="0"/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𝑈𝑡𝑖𝑙𝑖𝑧𝑎𝑡𝑖𝑜</m:t>
                    </m:r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𝑒𝑝𝑖𝑠𝑜𝑑𝑒</m:t>
                        </m:r>
                      </m:sub>
                    </m:sSub>
                    <m:r>
                      <a:rPr lang="en-US" altLang="ko-KR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𝑎𝑣𝑔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𝑝𝑎𝑐𝑘𝑒𝑡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𝑙𝑒𝑛𝑔𝑡h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𝑝𝑒𝑟𝑖𝑜𝑑</m:t>
                        </m:r>
                      </m:den>
                    </m:f>
                  </m:oMath>
                </a14:m>
                <a:r>
                  <a:rPr lang="en-US" b="0" dirty="0"/>
                  <a:t>) </a:t>
                </a:r>
                <a:r>
                  <a:rPr lang="en-US" altLang="ko-KR" b="0" dirty="0"/>
                  <a:t>: </a:t>
                </a:r>
                <a:r>
                  <a:rPr lang="en-US" dirty="0" err="1"/>
                  <a:t>episode의</a:t>
                </a:r>
                <a:r>
                  <a:rPr lang="en-US" dirty="0"/>
                  <a:t> utilization </a:t>
                </a:r>
                <a:r>
                  <a:rPr lang="en-US" dirty="0" err="1"/>
                  <a:t>계산식</a:t>
                </a:r>
                <a:endParaRPr lang="en-US" b="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Single </a:t>
                </a:r>
                <a:r>
                  <a:rPr lang="en-US" dirty="0" err="1"/>
                  <a:t>node에</a:t>
                </a:r>
                <a:r>
                  <a:rPr lang="en-US" dirty="0"/>
                  <a:t> </a:t>
                </a:r>
                <a:r>
                  <a:rPr lang="en-US" dirty="0" err="1"/>
                  <a:t>인입하는</a:t>
                </a:r>
                <a:r>
                  <a:rPr lang="en-US" dirty="0"/>
                  <a:t> </a:t>
                </a:r>
                <a:r>
                  <a:rPr lang="en-US" dirty="0" err="1"/>
                  <a:t>패킷의</a:t>
                </a:r>
                <a:r>
                  <a:rPr lang="en-US" dirty="0"/>
                  <a:t> current delay = </a:t>
                </a:r>
                <a:r>
                  <a:rPr lang="en-US" altLang="ko-KR" dirty="0"/>
                  <a:t>(</a:t>
                </a:r>
                <a:r>
                  <a:rPr lang="en-US" dirty="0" err="1"/>
                  <a:t>현재시간</a:t>
                </a:r>
                <a:r>
                  <a:rPr lang="en-US" altLang="ko-KR" dirty="0"/>
                  <a:t>(slots)</a:t>
                </a:r>
                <a:r>
                  <a:rPr lang="en-US" dirty="0"/>
                  <a:t> </a:t>
                </a:r>
                <a:r>
                  <a:rPr lang="en-US" altLang="ko-KR" dirty="0"/>
                  <a:t>– </a:t>
                </a:r>
                <a:r>
                  <a:rPr lang="en-US" dirty="0" err="1"/>
                  <a:t>생성된</a:t>
                </a:r>
                <a:r>
                  <a:rPr lang="en-US" dirty="0"/>
                  <a:t> </a:t>
                </a:r>
                <a:r>
                  <a:rPr lang="en-US" dirty="0" err="1"/>
                  <a:t>시간</a:t>
                </a:r>
                <a:r>
                  <a:rPr lang="en-US" dirty="0"/>
                  <a:t>(slots)</a:t>
                </a:r>
                <a:r>
                  <a:rPr lang="en-US" altLang="ko-KR" dirty="0"/>
                  <a:t>) + random(slots)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Remaining hop count : 1~3 </a:t>
                </a:r>
                <a:r>
                  <a:rPr lang="en-US" dirty="0" err="1"/>
                  <a:t>중</a:t>
                </a:r>
                <a:r>
                  <a:rPr lang="en-US" dirty="0"/>
                  <a:t> </a:t>
                </a:r>
                <a:r>
                  <a:rPr lang="en-US" altLang="ko-KR" dirty="0"/>
                  <a:t>random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solidFill>
                      <a:schemeClr val="accent6">
                        <a:lumMod val="75000"/>
                      </a:schemeClr>
                    </a:solidFill>
                  </a:rPr>
                  <a:t>Current delay</a:t>
                </a:r>
                <a:r>
                  <a:rPr lang="ko-KR" altLang="en-US" dirty="0">
                    <a:solidFill>
                      <a:schemeClr val="accent6">
                        <a:lumMod val="75000"/>
                      </a:schemeClr>
                    </a:solidFill>
                  </a:rPr>
                  <a:t>와 </a:t>
                </a:r>
                <a:r>
                  <a:rPr lang="en-US" altLang="ko-KR" dirty="0">
                    <a:solidFill>
                      <a:schemeClr val="accent6">
                        <a:lumMod val="75000"/>
                      </a:schemeClr>
                    </a:solidFill>
                  </a:rPr>
                  <a:t>hop count</a:t>
                </a:r>
                <a:r>
                  <a:rPr lang="ko-KR" altLang="en-US" dirty="0" err="1">
                    <a:solidFill>
                      <a:schemeClr val="accent6">
                        <a:lumMod val="75000"/>
                      </a:schemeClr>
                    </a:solidFill>
                  </a:rPr>
                  <a:t>를</a:t>
                </a:r>
                <a:r>
                  <a:rPr lang="ko-KR" altLang="en-US" dirty="0">
                    <a:solidFill>
                      <a:schemeClr val="accent6">
                        <a:lumMod val="75000"/>
                      </a:schemeClr>
                    </a:solidFill>
                  </a:rPr>
                  <a:t> </a:t>
                </a:r>
                <a:r>
                  <a:rPr lang="en-US" altLang="ko-KR" dirty="0">
                    <a:solidFill>
                      <a:schemeClr val="accent6">
                        <a:lumMod val="75000"/>
                      </a:schemeClr>
                    </a:solidFill>
                  </a:rPr>
                  <a:t>random</a:t>
                </a:r>
                <a:r>
                  <a:rPr lang="ko-KR" altLang="en-US" dirty="0" err="1">
                    <a:solidFill>
                      <a:schemeClr val="accent6">
                        <a:lumMod val="75000"/>
                      </a:schemeClr>
                    </a:solidFill>
                  </a:rPr>
                  <a:t>으로</a:t>
                </a:r>
                <a:r>
                  <a:rPr lang="ko-KR" altLang="en-US" dirty="0">
                    <a:solidFill>
                      <a:schemeClr val="accent6">
                        <a:lumMod val="75000"/>
                      </a:schemeClr>
                    </a:solidFill>
                  </a:rPr>
                  <a:t> 할 필요성</a:t>
                </a:r>
                <a:r>
                  <a:rPr lang="en-US" altLang="ko-KR" dirty="0">
                    <a:solidFill>
                      <a:schemeClr val="accent6">
                        <a:lumMod val="75000"/>
                      </a:schemeClr>
                    </a:solidFill>
                  </a:rPr>
                  <a:t>?</a:t>
                </a:r>
                <a:endParaRPr lang="en-US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F567765-3F42-7A4D-AD96-B56295729A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115" y="2443104"/>
                <a:ext cx="11275770" cy="3892476"/>
              </a:xfrm>
              <a:prstGeom prst="rect">
                <a:avLst/>
              </a:prstGeom>
              <a:blipFill>
                <a:blip r:embed="rId2"/>
                <a:stretch>
                  <a:fillRect l="-450" t="-977" b="-651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6881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200977" y="18914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정리</a:t>
            </a:r>
            <a:endParaRPr lang="en-US" sz="24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A226071-AC84-774A-AC86-60567B6FD654}"/>
                  </a:ext>
                </a:extLst>
              </p:cNvPr>
              <p:cNvSpPr txBox="1"/>
              <p:nvPr/>
            </p:nvSpPr>
            <p:spPr>
              <a:xfrm>
                <a:off x="652563" y="1316675"/>
                <a:ext cx="4852098" cy="13670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𝑠𝑡𝑎𝑡</m:t>
                      </m:r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𝑡𝑖𝑚𝑒𝑠𝑙𝑜𝑡</m:t>
                          </m:r>
                        </m:sub>
                      </m:sSub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ko-Kore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ko-Kore-KR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kumimoji="1" lang="en-US" altLang="ko-Kore-KR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kumimoji="1" lang="en-US" altLang="ko-Kore-KR" b="0" i="1" smtClean="0">
                                  <a:latin typeface="Cambria Math" panose="02040503050406030204" pitchFamily="18" charset="0"/>
                                </a:rPr>
                                <m:t>1, </m:t>
                              </m:r>
                            </m:e>
                            <m:e>
                              <m:r>
                                <a:rPr kumimoji="1" lang="en-US" altLang="ko-Kore-KR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kumimoji="1" lang="en-US" altLang="ko-Kore-KR" b="0" i="1" smtClean="0">
                                  <a:latin typeface="Cambria Math" panose="02040503050406030204" pitchFamily="18" charset="0"/>
                                </a:rPr>
                                <m:t>2,</m:t>
                              </m:r>
                            </m:e>
                            <m:e>
                              <m:func>
                                <m:funcPr>
                                  <m:ctrlPr>
                                    <a:rPr kumimoji="1" lang="en-US" altLang="ko-Kore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kumimoji="1" lang="en-US" altLang="ko-Kore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kumimoji="1" lang="en-US" altLang="ko-Kore-KR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max</m:t>
                                      </m:r>
                                    </m:e>
                                    <m:lim>
                                      <m:r>
                                        <a:rPr kumimoji="1" lang="en-US" altLang="ko-Kore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𝑝𝑎𝑐𝑘𝑒𝑡𝑠</m:t>
                                      </m:r>
                                      <m:r>
                                        <a:rPr kumimoji="1" lang="en-US" altLang="ko-Kore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kumimoji="1" lang="en-US" altLang="ko-Kore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𝑖𝑛</m:t>
                                      </m:r>
                                      <m:r>
                                        <a:rPr kumimoji="1" lang="en-US" altLang="ko-Kore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kumimoji="1" lang="en-US" altLang="ko-Kore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𝑡h𝑒</m:t>
                                      </m:r>
                                      <m:r>
                                        <a:rPr kumimoji="1" lang="en-US" altLang="ko-Kore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kumimoji="1" lang="en-US" altLang="ko-Kore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𝑞𝑢𝑒𝑢𝑒</m:t>
                                      </m:r>
                                      <m:r>
                                        <a:rPr kumimoji="1" lang="en-US" altLang="ko-Kore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lim>
                                  </m:limLow>
                                </m:fName>
                                <m:e>
                                  <m:r>
                                    <a:rPr kumimoji="1" lang="en-US" altLang="ko-Kore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{</m:t>
                                  </m:r>
                                  <m:sSub>
                                    <m:sSubPr>
                                      <m:ctrlPr>
                                        <a:rPr kumimoji="1" lang="en-US" altLang="ko-Kore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ore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𝐸𝑇</m:t>
                                      </m:r>
                                    </m:e>
                                    <m:sub>
                                      <m:r>
                                        <a:rPr kumimoji="1" lang="en-US" altLang="ko-Kore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𝑝𝑎𝑐𝑘𝑒𝑡</m:t>
                                      </m:r>
                                    </m:sub>
                                  </m:sSub>
                                  <m:r>
                                    <a:rPr kumimoji="1" lang="en-US" altLang="ko-Kore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}</m:t>
                                  </m:r>
                                </m:e>
                              </m:func>
                            </m:e>
                            <m:e>
                              <m:func>
                                <m:funcPr>
                                  <m:ctrlPr>
                                    <a:rPr kumimoji="1" lang="en-US" altLang="ko-Kore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kumimoji="1" lang="en-US" altLang="ko-Kore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kumimoji="1" lang="en-US" altLang="ko-Kore-KR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max</m:t>
                                      </m:r>
                                    </m:e>
                                    <m:lim>
                                      <m:r>
                                        <a:rPr kumimoji="1" lang="en-US" altLang="ko-Kore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𝑝𝑎𝑐𝑘𝑒𝑡𝑠</m:t>
                                      </m:r>
                                      <m:r>
                                        <a:rPr kumimoji="1" lang="en-US" altLang="ko-Kore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kumimoji="1" lang="en-US" altLang="ko-Kore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𝑖𝑛</m:t>
                                      </m:r>
                                      <m:r>
                                        <a:rPr kumimoji="1" lang="en-US" altLang="ko-Kore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kumimoji="1" lang="en-US" altLang="ko-Kore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𝑡h𝑒</m:t>
                                      </m:r>
                                      <m:r>
                                        <a:rPr kumimoji="1" lang="en-US" altLang="ko-Kore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kumimoji="1" lang="en-US" altLang="ko-Kore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𝑞𝑢𝑒𝑢𝑒</m:t>
                                      </m:r>
                                      <m:r>
                                        <a:rPr kumimoji="1" lang="en-US" altLang="ko-Kore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lim>
                                  </m:limLow>
                                </m:fName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kumimoji="1" lang="en-US" altLang="ko-Kore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ore-KR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ore-KR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𝐸𝑇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ore-KR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𝑝𝑎𝑐𝑘𝑒𝑡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e>
                          </m:eqArr>
                          <m:r>
                            <a:rPr kumimoji="1" lang="en-US" altLang="ko-Kore-KR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A226071-AC84-774A-AC86-60567B6FD6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563" y="1316675"/>
                <a:ext cx="4852098" cy="1367041"/>
              </a:xfrm>
              <a:prstGeom prst="rect">
                <a:avLst/>
              </a:prstGeom>
              <a:blipFill>
                <a:blip r:embed="rId2"/>
                <a:stretch>
                  <a:fillRect l="-783" t="-3670" b="-5505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B88F139-D505-9547-8E94-AF04BA6C1992}"/>
                  </a:ext>
                </a:extLst>
              </p:cNvPr>
              <p:cNvSpPr txBox="1"/>
              <p:nvPr/>
            </p:nvSpPr>
            <p:spPr>
              <a:xfrm>
                <a:off x="2793552" y="4973092"/>
                <a:ext cx="6685598" cy="11364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sz="1600" b="0" i="1" smtClean="0">
                          <a:latin typeface="Cambria Math" panose="02040503050406030204" pitchFamily="18" charset="0"/>
                        </a:rPr>
                        <m:t>𝐴𝑐𝑡𝑖𝑜</m:t>
                      </m:r>
                      <m:sSub>
                        <m:sSubPr>
                          <m:ctrlPr>
                            <a:rPr kumimoji="1" lang="en-US" altLang="ko-Kore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kumimoji="1" lang="en-US" altLang="ko-Kore-KR" sz="1600" b="0" i="1" smtClean="0">
                              <a:latin typeface="Cambria Math" panose="02040503050406030204" pitchFamily="18" charset="0"/>
                            </a:rPr>
                            <m:t>𝑡𝑖𝑚𝑒𝑠𝑙𝑜𝑡</m:t>
                          </m:r>
                        </m:sub>
                      </m:sSub>
                      <m:r>
                        <a:rPr kumimoji="1" lang="en-US" altLang="ko-Kore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ko-Kore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ore-KR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kumimoji="1" lang="en-US" altLang="ko-Kore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1" lang="en-US" altLang="ko-Kore-K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ko-Kore-KR" sz="16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kumimoji="1" lang="en-US" altLang="ko-Kore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1" lang="en-US" altLang="ko-Kore-K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ko-Kore-KR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kumimoji="1" lang="en-US" altLang="ko-Kore-KR" sz="1600" b="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ore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ko-Kore-KR" sz="1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kumimoji="1" lang="en-US" altLang="ko-Kore-KR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ore-K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∈[ 0 , 1 ]</m:t>
                      </m:r>
                    </m:oMath>
                  </m:oMathPara>
                </a14:m>
                <a:endParaRPr kumimoji="1" lang="en-US" altLang="ko-Kore-KR" sz="16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sz="16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ko-Kore-KR" altLang="en-US" sz="160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B88F139-D505-9547-8E94-AF04BA6C19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3552" y="4973092"/>
                <a:ext cx="6685598" cy="1136465"/>
              </a:xfrm>
              <a:prstGeom prst="rect">
                <a:avLst/>
              </a:prstGeom>
              <a:blipFill>
                <a:blip r:embed="rId3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22BFA826-912B-614D-B37C-094303273D49}"/>
                  </a:ext>
                </a:extLst>
              </p:cNvPr>
              <p:cNvSpPr/>
              <p:nvPr/>
            </p:nvSpPr>
            <p:spPr>
              <a:xfrm>
                <a:off x="6136351" y="955994"/>
                <a:ext cx="5889244" cy="125726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ore-KR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sz="16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kumimoji="1" lang="en-US" altLang="ko-Kore-KR" sz="1600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kumimoji="1" lang="en-US" altLang="ko-Kore-KR" sz="1600" i="1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kumimoji="1" lang="en-US" altLang="ko-Kore-KR" sz="1600" i="1">
                          <a:latin typeface="Cambria Math" panose="02040503050406030204" pitchFamily="18" charset="0"/>
                        </a:rPr>
                        <m:t>𝑄𝑢𝑒𝑢𝑒</m:t>
                      </m:r>
                      <m:r>
                        <a:rPr kumimoji="1" lang="en-US" altLang="ko-Kore-KR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ore-KR" sz="1600" i="1">
                          <a:latin typeface="Cambria Math" panose="02040503050406030204" pitchFamily="18" charset="0"/>
                        </a:rPr>
                        <m:t>𝑙𝑒𝑛𝑔𝑡h</m:t>
                      </m:r>
                      <m:r>
                        <a:rPr kumimoji="1" lang="en-US" altLang="ko-Kore-KR" sz="1600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kumimoji="1" lang="en-US" altLang="ko-Kore-KR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ore-KR" sz="1600" i="1">
                              <a:latin typeface="Cambria Math" panose="02040503050406030204" pitchFamily="18" charset="0"/>
                            </a:rPr>
                            <m:t>𝑠𝑙𝑜𝑡𝑠</m:t>
                          </m:r>
                        </m:e>
                      </m:d>
                      <m:r>
                        <a:rPr kumimoji="1" lang="en-US" altLang="ko-Kore-KR" sz="1600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kumimoji="1" lang="en-US" altLang="ko-Kore-KR" sz="16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ore-KR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ko-Kore-K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𝐸𝑇</m:t>
                          </m:r>
                        </m:e>
                        <m:sub>
                          <m:r>
                            <a:rPr kumimoji="1" lang="en-US" altLang="ko-Kore-K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𝑝𝑎𝑐𝑘𝑒𝑡</m:t>
                          </m:r>
                        </m:sub>
                      </m:sSub>
                      <m:r>
                        <a:rPr kumimoji="1" lang="en-US" altLang="ko-Kore-KR" sz="1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ore-KR" sz="1600" i="1">
                          <a:latin typeface="Cambria Math" panose="02040503050406030204" pitchFamily="18" charset="0"/>
                        </a:rPr>
                        <m:t>𝑐𝑢𝑟𝑟𝑒𝑛𝑡</m:t>
                      </m:r>
                      <m:r>
                        <a:rPr kumimoji="1" lang="en-US" altLang="ko-Kore-KR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ore-KR" sz="1600" i="1">
                          <a:latin typeface="Cambria Math" panose="02040503050406030204" pitchFamily="18" charset="0"/>
                        </a:rPr>
                        <m:t>𝑑𝑒𝑙𝑎𝑦</m:t>
                      </m:r>
                      <m:r>
                        <a:rPr kumimoji="1" lang="en-US" altLang="ko-Kore-KR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ore-KR" sz="1600" i="1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kumimoji="1" lang="en-US" altLang="ko-Kore-KR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ore-KR" sz="1600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kumimoji="1" lang="en-US" altLang="ko-Kore-KR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ore-KR" sz="1600" i="1">
                          <a:latin typeface="Cambria Math" panose="02040503050406030204" pitchFamily="18" charset="0"/>
                        </a:rPr>
                        <m:t>𝑝𝑎𝑐𝑘𝑒𝑡</m:t>
                      </m:r>
                      <m:r>
                        <a:rPr kumimoji="1" lang="en-US" altLang="ko-Kore-KR" sz="16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ko-Kore-KR" sz="1600" i="1">
                          <a:latin typeface="Cambria Math" panose="02040503050406030204" pitchFamily="18" charset="0"/>
                        </a:rPr>
                        <m:t>𝑠𝑙𝑜𝑡𝑠</m:t>
                      </m:r>
                      <m:r>
                        <m:rPr>
                          <m:nor/>
                        </m:rPr>
                        <a:rPr kumimoji="1" lang="en-US" altLang="ko-Kore-KR" sz="1600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ko-Kore-KR" sz="16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sz="1600" b="0" i="1" smtClean="0">
                          <a:latin typeface="Cambria Math" panose="02040503050406030204" pitchFamily="18" charset="0"/>
                        </a:rPr>
                        <m:t> +</m:t>
                      </m:r>
                      <m:r>
                        <a:rPr kumimoji="1" lang="en-US" altLang="ko-Kore-KR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ore-K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kumimoji="1" lang="en-US" altLang="ko-Kore-KR" sz="1600" b="0" i="1" smtClean="0">
                          <a:latin typeface="Cambria Math" panose="02040503050406030204" pitchFamily="18" charset="0"/>
                        </a:rPr>
                        <m:t> ∗ </m:t>
                      </m:r>
                      <m:r>
                        <a:rPr kumimoji="1" lang="en-US" altLang="ko-Kore-KR" sz="1600" b="0" i="1" smtClean="0">
                          <a:latin typeface="Cambria Math" panose="02040503050406030204" pitchFamily="18" charset="0"/>
                        </a:rPr>
                        <m:t>𝑟𝑒𝑚𝑎𝑖𝑛𝑖𝑛𝑔</m:t>
                      </m:r>
                      <m:r>
                        <a:rPr kumimoji="1" lang="en-US" altLang="ko-Kore-KR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ore-KR" sz="1600" b="0" i="1" smtClean="0">
                          <a:latin typeface="Cambria Math" panose="02040503050406030204" pitchFamily="18" charset="0"/>
                        </a:rPr>
                        <m:t>h𝑜𝑝𝑠</m:t>
                      </m:r>
                    </m:oMath>
                  </m:oMathPara>
                </a14:m>
                <a:endParaRPr kumimoji="1" lang="en-US" altLang="ko-Kore-KR" sz="16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22BFA826-912B-614D-B37C-094303273D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6351" y="955994"/>
                <a:ext cx="5889244" cy="125726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8B7DAE33-6A98-C14D-8B59-D0B911737266}"/>
              </a:ext>
            </a:extLst>
          </p:cNvPr>
          <p:cNvSpPr txBox="1"/>
          <p:nvPr/>
        </p:nvSpPr>
        <p:spPr>
          <a:xfrm>
            <a:off x="6687341" y="2213261"/>
            <a:ext cx="52306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dirty="0">
                <a:solidFill>
                  <a:schemeClr val="accent6">
                    <a:lumMod val="75000"/>
                  </a:schemeClr>
                </a:solidFill>
              </a:rPr>
              <a:t>Remaining hops</a:t>
            </a:r>
            <a:r>
              <a:rPr kumimoji="1" lang="ko-Kore-KR" altLang="en-US" sz="1400" dirty="0">
                <a:solidFill>
                  <a:schemeClr val="accent6">
                    <a:lumMod val="75000"/>
                  </a:schemeClr>
                </a:solidFill>
              </a:rPr>
              <a:t>를 더하는 것은 </a:t>
            </a:r>
            <a:r>
              <a:rPr kumimoji="1" lang="en-US" altLang="ko-Kore-KR" sz="1400" dirty="0">
                <a:solidFill>
                  <a:schemeClr val="accent6">
                    <a:lumMod val="75000"/>
                  </a:schemeClr>
                </a:solidFill>
              </a:rPr>
              <a:t>one hop = one slo</a:t>
            </a:r>
            <a:r>
              <a:rPr kumimoji="1" lang="en-US" altLang="ko-KR" sz="1400" dirty="0">
                <a:solidFill>
                  <a:schemeClr val="accent6">
                    <a:lumMod val="75000"/>
                  </a:schemeClr>
                </a:solidFill>
              </a:rPr>
              <a:t>t </a:t>
            </a:r>
            <a:r>
              <a:rPr kumimoji="1" lang="ko-KR" altLang="en-US" sz="1400" dirty="0">
                <a:solidFill>
                  <a:schemeClr val="accent6">
                    <a:lumMod val="75000"/>
                  </a:schemeClr>
                </a:solidFill>
              </a:rPr>
              <a:t>과 같게</a:t>
            </a:r>
            <a:endParaRPr kumimoji="1" lang="en-US" altLang="ko-KR" sz="14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kumimoji="1" lang="ko-KR" altLang="en-US" sz="1400" dirty="0">
                <a:solidFill>
                  <a:schemeClr val="accent6">
                    <a:lumMod val="75000"/>
                  </a:schemeClr>
                </a:solidFill>
              </a:rPr>
              <a:t>취급될 여지가 있어 </a:t>
            </a:r>
            <a:r>
              <a:rPr kumimoji="1" lang="en-US" altLang="ko-KR" sz="1400" dirty="0">
                <a:solidFill>
                  <a:schemeClr val="accent6">
                    <a:lumMod val="75000"/>
                  </a:schemeClr>
                </a:solidFill>
              </a:rPr>
              <a:t>remaining hops</a:t>
            </a:r>
            <a:r>
              <a:rPr kumimoji="1" lang="ko-KR" altLang="en-US" sz="1400" dirty="0">
                <a:solidFill>
                  <a:schemeClr val="accent6">
                    <a:lumMod val="75000"/>
                  </a:schemeClr>
                </a:solidFill>
              </a:rPr>
              <a:t>에 </a:t>
            </a:r>
            <a:r>
              <a:rPr kumimoji="1" lang="en-US" altLang="ko-KR" sz="1400" dirty="0">
                <a:solidFill>
                  <a:schemeClr val="accent6">
                    <a:lumMod val="75000"/>
                  </a:schemeClr>
                </a:solidFill>
              </a:rPr>
              <a:t>alpha</a:t>
            </a:r>
            <a:r>
              <a:rPr kumimoji="1" lang="ko-KR" altLang="en-US" sz="1400" dirty="0" err="1">
                <a:solidFill>
                  <a:schemeClr val="accent6">
                    <a:lumMod val="75000"/>
                  </a:schemeClr>
                </a:solidFill>
              </a:rPr>
              <a:t>를</a:t>
            </a:r>
            <a:r>
              <a:rPr kumimoji="1" lang="ko-KR" altLang="en-US" sz="1400" dirty="0">
                <a:solidFill>
                  <a:schemeClr val="accent6">
                    <a:lumMod val="75000"/>
                  </a:schemeClr>
                </a:solidFill>
              </a:rPr>
              <a:t> 곱함 </a:t>
            </a:r>
            <a:endParaRPr kumimoji="1" lang="ko-Kore-KR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1952026-C0EC-1145-A7BA-BC3F8A2A35EF}"/>
                  </a:ext>
                </a:extLst>
              </p:cNvPr>
              <p:cNvSpPr txBox="1"/>
              <p:nvPr/>
            </p:nvSpPr>
            <p:spPr>
              <a:xfrm>
                <a:off x="336492" y="3393186"/>
                <a:ext cx="11519016" cy="9232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AutoNum type="arabicPeriod"/>
                </a:pPr>
                <a:r>
                  <a:rPr kumimoji="1" lang="en-US" altLang="ko-Kore-KR" sz="1600" b="0" i="0" dirty="0">
                    <a:solidFill>
                      <a:schemeClr val="accent6">
                        <a:lumMod val="75000"/>
                      </a:schemeClr>
                    </a:solidFill>
                    <a:latin typeface="+mj-lt"/>
                  </a:rPr>
                  <a:t>current delay</a:t>
                </a:r>
                <a:r>
                  <a:rPr kumimoji="1" lang="ko-Kore-KR" altLang="en-US" sz="1600" i="0" dirty="0">
                    <a:solidFill>
                      <a:schemeClr val="accent6">
                        <a:lumMod val="75000"/>
                      </a:schemeClr>
                    </a:solidFill>
                    <a:latin typeface="+mj-lt"/>
                  </a:rPr>
                  <a:t>와 </a:t>
                </a:r>
                <a:r>
                  <a:rPr kumimoji="1" lang="en-US" altLang="ko-Kore-KR" sz="1600" b="0" i="0" dirty="0">
                    <a:solidFill>
                      <a:schemeClr val="accent6">
                        <a:lumMod val="75000"/>
                      </a:schemeClr>
                    </a:solidFill>
                    <a:latin typeface="+mj-lt"/>
                  </a:rPr>
                  <a:t>hop count</a:t>
                </a:r>
                <a:r>
                  <a:rPr kumimoji="1" lang="ko-Kore-KR" altLang="en-US" sz="1600" i="0" dirty="0">
                    <a:solidFill>
                      <a:schemeClr val="accent6">
                        <a:lumMod val="75000"/>
                      </a:schemeClr>
                    </a:solidFill>
                    <a:latin typeface="+mj-lt"/>
                  </a:rPr>
                  <a:t>를 </a:t>
                </a:r>
                <a:r>
                  <a:rPr kumimoji="1" lang="en-US" altLang="ko-Kore-KR" sz="1600" b="0" i="0" dirty="0">
                    <a:solidFill>
                      <a:schemeClr val="accent6">
                        <a:lumMod val="75000"/>
                      </a:schemeClr>
                    </a:solidFill>
                    <a:latin typeface="+mj-lt"/>
                  </a:rPr>
                  <a:t>random</a:t>
                </a:r>
                <a:r>
                  <a:rPr kumimoji="1" lang="ko-Kore-KR" altLang="en-US" sz="1600" i="0" dirty="0">
                    <a:solidFill>
                      <a:schemeClr val="accent6">
                        <a:lumMod val="75000"/>
                      </a:schemeClr>
                    </a:solidFill>
                    <a:latin typeface="+mj-lt"/>
                  </a:rPr>
                  <a:t>으로 한다면 </a:t>
                </a:r>
                <a:r>
                  <a:rPr kumimoji="1" lang="en-US" altLang="ko-Kore-KR" sz="1600" i="0" dirty="0">
                    <a:solidFill>
                      <a:schemeClr val="accent6">
                        <a:lumMod val="75000"/>
                      </a:schemeClr>
                    </a:solidFill>
                    <a:latin typeface="+mj-lt"/>
                  </a:rPr>
                  <a:t>head of queue</a:t>
                </a:r>
                <a:r>
                  <a:rPr kumimoji="1" lang="ko-Kore-KR" altLang="en-US" sz="1600" i="0" dirty="0">
                    <a:solidFill>
                      <a:schemeClr val="accent6">
                        <a:lumMod val="75000"/>
                      </a:schemeClr>
                    </a:solidFill>
                    <a:latin typeface="+mj-lt"/>
                  </a:rPr>
                  <a:t>대신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kumimoji="1" lang="en-US" altLang="ko-Kore-KR" sz="160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ko-Kore-KR" sz="160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kumimoji="1" lang="en-US" altLang="ko-Kore-KR" sz="16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ko-Kore-KR" sz="16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  <m:sSub>
                              <m:sSubPr>
                                <m:ctrlPr>
                                  <a:rPr kumimoji="1" lang="en-US" altLang="ko-Kore-KR" sz="16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ko-Kore-KR" sz="16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kumimoji="1" lang="en-US" altLang="ko-Kore-KR" sz="16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𝑝𝑎𝑐𝑘𝑒𝑡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r>
                  <a:rPr kumimoji="1" lang="ko-Kore-KR" altLang="en-US" sz="1600" dirty="0">
                    <a:solidFill>
                      <a:schemeClr val="accent6">
                        <a:lumMod val="75000"/>
                      </a:schemeClr>
                    </a:solidFill>
                  </a:rPr>
                  <a:t> </a:t>
                </a:r>
                <a:r>
                  <a:rPr kumimoji="1" lang="ko-Kore-KR" altLang="en-US" sz="1600" i="0" dirty="0">
                    <a:solidFill>
                      <a:schemeClr val="accent6">
                        <a:lumMod val="75000"/>
                      </a:schemeClr>
                    </a:solidFill>
                    <a:latin typeface="+mj-lt"/>
                    <a:ea typeface="+mj-ea"/>
                  </a:rPr>
                  <a:t>를 </a:t>
                </a:r>
                <a:r>
                  <a:rPr kumimoji="1" lang="en-US" altLang="ko-KR" sz="1600" i="0" dirty="0">
                    <a:solidFill>
                      <a:schemeClr val="accent6">
                        <a:lumMod val="75000"/>
                      </a:schemeClr>
                    </a:solidFill>
                    <a:latin typeface="+mj-lt"/>
                    <a:ea typeface="+mj-ea"/>
                  </a:rPr>
                  <a:t>state</a:t>
                </a:r>
                <a:r>
                  <a:rPr kumimoji="1" lang="ko-KR" altLang="en-US" sz="1600" i="0" dirty="0">
                    <a:solidFill>
                      <a:schemeClr val="accent6">
                        <a:lumMod val="75000"/>
                      </a:schemeClr>
                    </a:solidFill>
                    <a:latin typeface="+mj-lt"/>
                    <a:ea typeface="+mj-ea"/>
                  </a:rPr>
                  <a:t>로 결정</a:t>
                </a:r>
                <a:endParaRPr kumimoji="1" lang="en-US" altLang="ko-KR" sz="1600" i="0" dirty="0">
                  <a:solidFill>
                    <a:schemeClr val="accent6">
                      <a:lumMod val="75000"/>
                    </a:schemeClr>
                  </a:solidFill>
                  <a:latin typeface="+mj-lt"/>
                  <a:ea typeface="+mj-ea"/>
                </a:endParaRPr>
              </a:p>
              <a:p>
                <a:pPr marL="342900" indent="-342900">
                  <a:buFontTx/>
                  <a:buAutoNum type="arabicPeriod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kumimoji="1" lang="en-US" altLang="ko-Kore-KR" sz="16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ko-Kore-KR" sz="160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kumimoji="1" lang="en-US" altLang="ko-Kore-KR" sz="16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ko-Kore-KR" sz="16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  <m:sSub>
                              <m:sSubPr>
                                <m:ctrlPr>
                                  <a:rPr kumimoji="1" lang="en-US" altLang="ko-Kore-KR" sz="16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ko-Kore-KR" sz="16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kumimoji="1" lang="en-US" altLang="ko-Kore-KR" sz="16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𝑝𝑎𝑐𝑘𝑒𝑡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r>
                  <a:rPr kumimoji="1" lang="ko-Kore-KR" altLang="en-US" sz="1600" dirty="0">
                    <a:solidFill>
                      <a:schemeClr val="accent6">
                        <a:lumMod val="75000"/>
                      </a:schemeClr>
                    </a:solidFill>
                  </a:rPr>
                  <a:t> </a:t>
                </a:r>
                <a:r>
                  <a:rPr kumimoji="1" lang="ko-Kore-KR" altLang="en-US" sz="1600" dirty="0">
                    <a:solidFill>
                      <a:schemeClr val="accent6">
                        <a:lumMod val="75000"/>
                      </a:schemeClr>
                    </a:solidFill>
                    <a:latin typeface="+mj-lt"/>
                    <a:ea typeface="+mj-ea"/>
                  </a:rPr>
                  <a:t>대신 </a:t>
                </a:r>
                <a14:m>
                  <m:oMath xmlns:m="http://schemas.openxmlformats.org/officeDocument/2006/math">
                    <m:r>
                      <a:rPr kumimoji="1" lang="en-US" altLang="ko-KR" sz="16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𝑎𝑟𝑔𝑚𝑎𝑥</m:t>
                    </m:r>
                    <m:r>
                      <a:rPr kumimoji="1" lang="en-US" altLang="ko-KR" sz="16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kumimoji="1" lang="en-US" altLang="ko-KR" sz="16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𝐸</m:t>
                    </m:r>
                    <m:sSub>
                      <m:sSubPr>
                        <m:ctrlPr>
                          <a:rPr kumimoji="1" lang="en-US" altLang="ko-KR" sz="16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sz="16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kumimoji="1" lang="en-US" altLang="ko-KR" sz="16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𝑝𝑎𝑐𝑘𝑒𝑡</m:t>
                        </m:r>
                      </m:sub>
                    </m:sSub>
                    <m:r>
                      <a:rPr kumimoji="1" lang="en-US" altLang="ko-KR" sz="16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kumimoji="1" lang="ko-Kore-KR" altLang="en-US" sz="1600" dirty="0">
                    <a:solidFill>
                      <a:schemeClr val="accent6">
                        <a:lumMod val="75000"/>
                      </a:schemeClr>
                    </a:solidFill>
                    <a:latin typeface="+mj-lt"/>
                    <a:ea typeface="+mj-ea"/>
                  </a:rPr>
                  <a:t>로 대체하여 </a:t>
                </a:r>
                <a:r>
                  <a:rPr kumimoji="1" lang="en-US" altLang="ko-Kore-KR" sz="1600" dirty="0">
                    <a:solidFill>
                      <a:schemeClr val="accent6">
                        <a:lumMod val="75000"/>
                      </a:schemeClr>
                    </a:solidFill>
                    <a:latin typeface="+mj-lt"/>
                    <a:ea typeface="+mj-ea"/>
                  </a:rPr>
                  <a:t>max</a:t>
                </a:r>
                <a:r>
                  <a:rPr kumimoji="1" lang="ko-Kore-KR" altLang="en-US" sz="1600" dirty="0">
                    <a:solidFill>
                      <a:schemeClr val="accent6">
                        <a:lumMod val="75000"/>
                      </a:schemeClr>
                    </a:solidFill>
                    <a:latin typeface="+mj-lt"/>
                    <a:ea typeface="+mj-ea"/>
                  </a:rPr>
                  <a:t>인 패킷이 </a:t>
                </a:r>
                <a:r>
                  <a:rPr kumimoji="1" lang="en-US" altLang="ko-Kore-KR" sz="1600" dirty="0">
                    <a:solidFill>
                      <a:schemeClr val="accent6">
                        <a:lumMod val="75000"/>
                      </a:schemeClr>
                    </a:solidFill>
                    <a:latin typeface="+mj-lt"/>
                    <a:ea typeface="+mj-ea"/>
                  </a:rPr>
                  <a:t>queue</a:t>
                </a:r>
                <a:r>
                  <a:rPr kumimoji="1" lang="ko-Kore-KR" altLang="en-US" sz="1600" dirty="0">
                    <a:solidFill>
                      <a:schemeClr val="accent6">
                        <a:lumMod val="75000"/>
                      </a:schemeClr>
                    </a:solidFill>
                    <a:latin typeface="+mj-lt"/>
                    <a:ea typeface="+mj-ea"/>
                  </a:rPr>
                  <a:t>의 몇 번째에서 대기중인 지를 </a:t>
                </a:r>
                <a:r>
                  <a:rPr kumimoji="1" lang="en-US" altLang="ko-Kore-KR" sz="1600" dirty="0">
                    <a:solidFill>
                      <a:schemeClr val="accent6">
                        <a:lumMod val="75000"/>
                      </a:schemeClr>
                    </a:solidFill>
                    <a:latin typeface="+mj-lt"/>
                    <a:ea typeface="+mj-ea"/>
                  </a:rPr>
                  <a:t>s</a:t>
                </a:r>
                <a:r>
                  <a:rPr kumimoji="1" lang="en-US" altLang="ko-KR" sz="1600" dirty="0">
                    <a:solidFill>
                      <a:schemeClr val="accent6">
                        <a:lumMod val="75000"/>
                      </a:schemeClr>
                    </a:solidFill>
                    <a:latin typeface="+mj-lt"/>
                    <a:ea typeface="+mj-ea"/>
                  </a:rPr>
                  <a:t>tate</a:t>
                </a:r>
                <a:r>
                  <a:rPr kumimoji="1" lang="ko-KR" altLang="en-US" sz="1600" dirty="0">
                    <a:solidFill>
                      <a:schemeClr val="accent6">
                        <a:lumMod val="75000"/>
                      </a:schemeClr>
                    </a:solidFill>
                    <a:latin typeface="+mj-lt"/>
                    <a:ea typeface="+mj-ea"/>
                  </a:rPr>
                  <a:t>로 할 수도 있음</a:t>
                </a:r>
                <a:endParaRPr kumimoji="1" lang="en-US" altLang="ko-KR" sz="1600" dirty="0">
                  <a:solidFill>
                    <a:schemeClr val="accent6">
                      <a:lumMod val="75000"/>
                    </a:schemeClr>
                  </a:solidFill>
                  <a:latin typeface="+mj-lt"/>
                  <a:ea typeface="+mj-ea"/>
                </a:endParaRPr>
              </a:p>
              <a:p>
                <a:pPr marL="342900" indent="-342900">
                  <a:buAutoNum type="arabicPeriod"/>
                </a:pPr>
                <a:r>
                  <a:rPr kumimoji="1" lang="ko-KR" altLang="en-US" sz="1600" dirty="0">
                    <a:solidFill>
                      <a:schemeClr val="accent6">
                        <a:lumMod val="75000"/>
                      </a:schemeClr>
                    </a:solidFill>
                    <a:latin typeface="+mj-lt"/>
                    <a:ea typeface="+mj-ea"/>
                  </a:rPr>
                  <a:t>혹은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sz="1600" b="0" i="0" dirty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n-US" altLang="ko-KR" sz="1600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Q</m:t>
                        </m:r>
                      </m:e>
                      <m:sub>
                        <m:r>
                          <a:rPr kumimoji="1" lang="en-US" altLang="ko-KR" sz="1600" b="0" i="1" dirty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𝑝</m:t>
                        </m:r>
                      </m:sub>
                    </m:sSub>
                  </m:oMath>
                </a14:m>
                <a:r>
                  <a:rPr kumimoji="1" lang="ko-KR" altLang="en-US" sz="1600" dirty="0">
                    <a:solidFill>
                      <a:schemeClr val="accent6">
                        <a:lumMod val="75000"/>
                      </a:schemeClr>
                    </a:solidFill>
                    <a:latin typeface="+mj-lt"/>
                    <a:ea typeface="+mj-ea"/>
                  </a:rPr>
                  <a:t>대신 </a:t>
                </a:r>
                <a14:m>
                  <m:oMath xmlns:m="http://schemas.openxmlformats.org/officeDocument/2006/math">
                    <m:r>
                      <a:rPr kumimoji="1" lang="en-US" altLang="ko-KR" sz="16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+mj-ea"/>
                      </a:rPr>
                      <m:t>𝑎𝑟𝑔𝑚𝑎𝑥</m:t>
                    </m:r>
                    <m:r>
                      <a:rPr kumimoji="1" lang="en-US" altLang="ko-KR" sz="16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+mj-ea"/>
                      </a:rPr>
                      <m:t>{</m:t>
                    </m:r>
                    <m:r>
                      <a:rPr kumimoji="1" lang="en-US" altLang="ko-KR" sz="16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+mj-ea"/>
                      </a:rPr>
                      <m:t>𝐸</m:t>
                    </m:r>
                    <m:sSub>
                      <m:sSubPr>
                        <m:ctrlPr>
                          <a:rPr kumimoji="1" lang="en-US" altLang="ko-KR" sz="16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r>
                          <a:rPr kumimoji="1" lang="en-US" altLang="ko-KR" sz="16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𝑇</m:t>
                        </m:r>
                      </m:e>
                      <m:sub>
                        <m:r>
                          <a:rPr kumimoji="1" lang="en-US" altLang="ko-KR" sz="16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𝑝𝑎𝑐𝑘𝑒𝑡</m:t>
                        </m:r>
                      </m:sub>
                    </m:sSub>
                    <m:r>
                      <a:rPr kumimoji="1" lang="en-US" altLang="ko-KR" sz="16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+mj-ea"/>
                      </a:rPr>
                      <m:t>}</m:t>
                    </m:r>
                  </m:oMath>
                </a14:m>
                <a:r>
                  <a:rPr kumimoji="1" lang="ko-KR" altLang="en-US" sz="1600" dirty="0" err="1">
                    <a:solidFill>
                      <a:schemeClr val="accent6">
                        <a:lumMod val="75000"/>
                      </a:schemeClr>
                    </a:solidFill>
                    <a:latin typeface="+mj-lt"/>
                    <a:ea typeface="+mj-ea"/>
                  </a:rPr>
                  <a:t>를</a:t>
                </a:r>
                <a:r>
                  <a:rPr kumimoji="1" lang="ko-KR" altLang="en-US" sz="1600" dirty="0">
                    <a:solidFill>
                      <a:schemeClr val="accent6">
                        <a:lumMod val="75000"/>
                      </a:schemeClr>
                    </a:solidFill>
                    <a:latin typeface="+mj-lt"/>
                    <a:ea typeface="+mj-ea"/>
                  </a:rPr>
                  <a:t> 사용</a:t>
                </a:r>
                <a:endParaRPr kumimoji="1" lang="en-US" altLang="ko-KR" sz="1600" dirty="0">
                  <a:solidFill>
                    <a:schemeClr val="accent6">
                      <a:lumMod val="75000"/>
                    </a:schemeClr>
                  </a:solidFill>
                  <a:latin typeface="+mj-lt"/>
                  <a:ea typeface="+mj-ea"/>
                </a:endParaRPr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1952026-C0EC-1145-A7BA-BC3F8A2A35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492" y="3393186"/>
                <a:ext cx="11519016" cy="923201"/>
              </a:xfrm>
              <a:prstGeom prst="rect">
                <a:avLst/>
              </a:prstGeom>
              <a:blipFill>
                <a:blip r:embed="rId5"/>
                <a:stretch>
                  <a:fillRect l="-330" t="-1370" b="-6849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6246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200977" y="18914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정리</a:t>
            </a:r>
            <a:endParaRPr lang="en-US" sz="24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9CCFA08-45F8-D048-97BD-10C8D71420A2}"/>
                  </a:ext>
                </a:extLst>
              </p:cNvPr>
              <p:cNvSpPr txBox="1"/>
              <p:nvPr/>
            </p:nvSpPr>
            <p:spPr>
              <a:xfrm>
                <a:off x="3262291" y="3714015"/>
                <a:ext cx="4765920" cy="521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ko-Kore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𝑅𝑒𝑤𝑎𝑟</m:t>
                    </m:r>
                    <m:sSub>
                      <m:sSubPr>
                        <m:ctrlPr>
                          <a:rPr kumimoji="1" lang="en-US" altLang="ko-Kore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kumimoji="1" lang="en-US" altLang="ko-Kore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𝑡𝑖𝑚𝑒𝑠𝑙𝑜𝑡</m:t>
                        </m:r>
                      </m:sub>
                    </m:sSub>
                    <m:r>
                      <a:rPr kumimoji="1" lang="en-US" altLang="ko-Kore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kumimoji="1" lang="en-US" altLang="ko-Kore-KR" sz="16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kumimoji="1" lang="en-US" altLang="ko-KR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1" lang="en-US" altLang="ko-KR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kumimoji="1" lang="en-US" altLang="ko-KR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kumimoji="1" lang="en-US" altLang="ko-KR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  <m:e>
                        <m:r>
                          <a:rPr kumimoji="1" lang="en-US" altLang="ko-KR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1{</m:t>
                        </m:r>
                      </m:e>
                    </m:nary>
                    <m:r>
                      <a:rPr kumimoji="1" lang="en-US" altLang="ko-Kore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𝑑𝑒𝑎𝑑𝑙𝑖𝑛𝑒</m:t>
                    </m:r>
                    <m:r>
                      <a:rPr kumimoji="1"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kumimoji="1" lang="en-US" altLang="ko-Kore-K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  <m:r>
                          <a:rPr kumimoji="1" lang="en-US" altLang="ko-Kore-K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kumimoji="1" lang="en-US" altLang="ko-Kore-K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ko-Kore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  <m:r>
                      <a:rPr kumimoji="1" lang="en-US" altLang="ko-KR" sz="1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kumimoji="1" lang="en-US" altLang="ko-KR" sz="1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𝑤𝑒𝑖𝑔h</m:t>
                    </m:r>
                    <m:sSub>
                      <m:sSubPr>
                        <m:ctrlPr>
                          <a:rPr kumimoji="1" lang="en-US" altLang="ko-KR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kumimoji="1" lang="en-US" altLang="ko-KR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kumimoji="1" lang="en-US" altLang="ko-KR" sz="1600" b="0" dirty="0">
                  <a:solidFill>
                    <a:schemeClr val="tx1"/>
                  </a:solidFill>
                </a:endParaRPr>
              </a:p>
              <a:p>
                <a:endParaRPr kumimoji="1" lang="ko-Kore-KR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9CCFA08-45F8-D048-97BD-10C8D71420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2291" y="3714015"/>
                <a:ext cx="4765920" cy="521553"/>
              </a:xfrm>
              <a:prstGeom prst="rect">
                <a:avLst/>
              </a:prstGeom>
              <a:blipFill>
                <a:blip r:embed="rId2"/>
                <a:stretch>
                  <a:fillRect l="-1326" t="-78571" b="-7381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7C2EDAEB-9EBC-F945-BE31-5C4AF89ED54F}"/>
              </a:ext>
            </a:extLst>
          </p:cNvPr>
          <p:cNvSpPr txBox="1"/>
          <p:nvPr/>
        </p:nvSpPr>
        <p:spPr>
          <a:xfrm>
            <a:off x="601086" y="650805"/>
            <a:ext cx="1123067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Reward</a:t>
            </a:r>
            <a:r>
              <a:rPr kumimoji="1" lang="ko-Kore-KR" altLang="en-US" b="1" dirty="0"/>
              <a:t> 설계 시 주의할 점</a:t>
            </a:r>
            <a:endParaRPr kumimoji="1" lang="en-US" altLang="ko-Kore-KR" b="1" dirty="0"/>
          </a:p>
          <a:p>
            <a:pPr marL="285750" indent="-285750">
              <a:buFontTx/>
              <a:buChar char="-"/>
            </a:pPr>
            <a:r>
              <a:rPr kumimoji="1" lang="ko-KR" altLang="en-US" dirty="0"/>
              <a:t>무조건 </a:t>
            </a:r>
            <a:r>
              <a:rPr kumimoji="1" lang="en-US" altLang="ko-KR" dirty="0"/>
              <a:t>1</a:t>
            </a:r>
            <a:r>
              <a:rPr kumimoji="1" lang="ko-KR" altLang="en-US" dirty="0"/>
              <a:t>로 설정하는 방식</a:t>
            </a:r>
            <a:r>
              <a:rPr kumimoji="1" lang="en-US" altLang="ko-KR" dirty="0"/>
              <a:t>(FIFO)</a:t>
            </a:r>
            <a:r>
              <a:rPr kumimoji="1" lang="ko-KR" altLang="en-US" dirty="0"/>
              <a:t>이 </a:t>
            </a:r>
            <a:r>
              <a:rPr kumimoji="1" lang="en-US" altLang="ko-KR" dirty="0"/>
              <a:t>optimal</a:t>
            </a:r>
            <a:r>
              <a:rPr kumimoji="1" lang="ko-KR" altLang="en-US" dirty="0"/>
              <a:t>한 </a:t>
            </a:r>
            <a:r>
              <a:rPr kumimoji="1" lang="en-US" altLang="ko-KR" dirty="0"/>
              <a:t>reward</a:t>
            </a:r>
            <a:r>
              <a:rPr kumimoji="1" lang="ko-KR" altLang="en-US" dirty="0"/>
              <a:t>가 될 가능성에 주의</a:t>
            </a:r>
            <a:endParaRPr kumimoji="1" lang="en-US" altLang="ko-KR" dirty="0"/>
          </a:p>
          <a:p>
            <a:pPr marL="285750" indent="-285750">
              <a:buFontTx/>
              <a:buChar char="-"/>
            </a:pPr>
            <a:endParaRPr kumimoji="1" lang="en-US" altLang="ko-KR" dirty="0"/>
          </a:p>
          <a:p>
            <a:r>
              <a:rPr kumimoji="1" lang="ko-KR" altLang="en-US" b="1" dirty="0"/>
              <a:t>우선순위 기반 </a:t>
            </a:r>
            <a:r>
              <a:rPr kumimoji="1" lang="en-US" altLang="ko-KR" b="1" dirty="0"/>
              <a:t>FIFO</a:t>
            </a:r>
            <a:r>
              <a:rPr kumimoji="1" lang="ko-KR" altLang="en-US" b="1" dirty="0"/>
              <a:t> 방식이 역효과가 발생하는 시나리오</a:t>
            </a:r>
            <a:endParaRPr kumimoji="1" lang="en-US" altLang="ko-KR" b="1" dirty="0"/>
          </a:p>
          <a:p>
            <a:pPr marL="285750" indent="-285750">
              <a:buFontTx/>
              <a:buChar char="-"/>
            </a:pPr>
            <a:r>
              <a:rPr kumimoji="1" lang="en-US" altLang="ko-KR" dirty="0"/>
              <a:t>priority1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utilization</a:t>
            </a:r>
            <a:r>
              <a:rPr kumimoji="1" lang="ko-KR" altLang="en-US" dirty="0"/>
              <a:t>이 높을 때 </a:t>
            </a:r>
            <a:r>
              <a:rPr kumimoji="1" lang="en-US" altLang="ko-KR" dirty="0"/>
              <a:t>, priority2</a:t>
            </a:r>
            <a:r>
              <a:rPr kumimoji="1" lang="ko-KR" altLang="en-US" dirty="0"/>
              <a:t>가 </a:t>
            </a:r>
            <a:r>
              <a:rPr kumimoji="1" lang="en-US" altLang="ko-KR" dirty="0"/>
              <a:t>deadline</a:t>
            </a:r>
            <a:r>
              <a:rPr kumimoji="1" lang="ko-KR" altLang="en-US" dirty="0"/>
              <a:t>안에 전송되지 못함</a:t>
            </a:r>
            <a:endParaRPr kumimoji="1" lang="en-US" altLang="ko-KR" dirty="0"/>
          </a:p>
          <a:p>
            <a:pPr marL="285750" indent="-285750">
              <a:buFontTx/>
              <a:buChar char="-"/>
            </a:pPr>
            <a:r>
              <a:rPr kumimoji="1" lang="en-US" altLang="ko-KR" dirty="0"/>
              <a:t>Priority2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utilization</a:t>
            </a:r>
            <a:r>
              <a:rPr kumimoji="1" lang="ko-KR" altLang="en-US" dirty="0"/>
              <a:t>이 높을 때</a:t>
            </a:r>
            <a:r>
              <a:rPr kumimoji="1" lang="en-US" altLang="ko-KR" dirty="0"/>
              <a:t>, priority 1</a:t>
            </a:r>
            <a:r>
              <a:rPr kumimoji="1" lang="ko-KR" altLang="en-US" dirty="0"/>
              <a:t>을 전송하느라 </a:t>
            </a:r>
            <a:r>
              <a:rPr kumimoji="1" lang="en-US" altLang="ko-KR" dirty="0"/>
              <a:t>priority2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</a:t>
            </a:r>
            <a:r>
              <a:rPr kumimoji="1" lang="en-US" altLang="ko-KR" dirty="0"/>
              <a:t>deadline</a:t>
            </a:r>
            <a:r>
              <a:rPr kumimoji="1" lang="ko-KR" altLang="en-US" dirty="0"/>
              <a:t>안에 전송하지 못함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en-US" altLang="ko-KR" b="1" dirty="0"/>
              <a:t>Reward </a:t>
            </a:r>
            <a:r>
              <a:rPr kumimoji="1" lang="ko-KR" altLang="en-US" b="1" dirty="0"/>
              <a:t>설계 방향</a:t>
            </a:r>
            <a:endParaRPr kumimoji="1" lang="en-US" altLang="ko-KR" b="1" dirty="0"/>
          </a:p>
          <a:p>
            <a:r>
              <a:rPr kumimoji="1" lang="en-US" altLang="ko-KR" dirty="0"/>
              <a:t>-</a:t>
            </a:r>
            <a:r>
              <a:rPr kumimoji="1" lang="ko-KR" altLang="en-US" dirty="0"/>
              <a:t> </a:t>
            </a:r>
            <a:r>
              <a:rPr kumimoji="1" lang="en-US" altLang="ko-KR" dirty="0"/>
              <a:t>Priority1</a:t>
            </a:r>
            <a:r>
              <a:rPr kumimoji="1" lang="ko-KR" altLang="en-US" dirty="0"/>
              <a:t>또는</a:t>
            </a:r>
            <a:r>
              <a:rPr kumimoji="1" lang="en-US" altLang="ko-KR" dirty="0"/>
              <a:t> priority2</a:t>
            </a:r>
            <a:r>
              <a:rPr kumimoji="1" lang="ko-KR" altLang="en-US" dirty="0"/>
              <a:t>가 </a:t>
            </a:r>
            <a:r>
              <a:rPr kumimoji="1" lang="en-US" altLang="ko-KR" dirty="0"/>
              <a:t>high utilization</a:t>
            </a:r>
            <a:r>
              <a:rPr kumimoji="1" lang="ko-KR" altLang="en-US" dirty="0"/>
              <a:t>인 상황에서</a:t>
            </a:r>
            <a:r>
              <a:rPr kumimoji="1" lang="en-US" altLang="ko-KR" dirty="0"/>
              <a:t> gate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어떤 빈도로 </a:t>
            </a:r>
            <a:r>
              <a:rPr kumimoji="1" lang="en-US" altLang="ko-KR" dirty="0"/>
              <a:t>open</a:t>
            </a:r>
            <a:r>
              <a:rPr kumimoji="1" lang="ko-KR" altLang="en-US" dirty="0"/>
              <a:t>해 주어야 </a:t>
            </a:r>
            <a:r>
              <a:rPr kumimoji="1" lang="en-US" altLang="ko-KR" dirty="0"/>
              <a:t>priority 1</a:t>
            </a:r>
            <a:r>
              <a:rPr kumimoji="1" lang="ko-KR" altLang="en-US" dirty="0"/>
              <a:t>은 전부</a:t>
            </a:r>
            <a:r>
              <a:rPr kumimoji="1" lang="en-US" altLang="ko-KR" dirty="0"/>
              <a:t>, priority2</a:t>
            </a:r>
            <a:r>
              <a:rPr kumimoji="1" lang="ko-KR" altLang="en-US" dirty="0"/>
              <a:t>는 </a:t>
            </a:r>
            <a:r>
              <a:rPr kumimoji="1" lang="en-US" altLang="ko-KR" dirty="0"/>
              <a:t>FIFO</a:t>
            </a:r>
            <a:r>
              <a:rPr kumimoji="1" lang="ko-KR" altLang="en-US" dirty="0"/>
              <a:t>보다 많이 </a:t>
            </a:r>
            <a:r>
              <a:rPr kumimoji="1" lang="en-US" altLang="ko-KR" dirty="0"/>
              <a:t>packet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deadline</a:t>
            </a:r>
            <a:r>
              <a:rPr kumimoji="1" lang="ko-KR" altLang="en-US" dirty="0"/>
              <a:t>을 지킬 수 있는 지를 학습 할 수 있도록 설계해야 함</a:t>
            </a:r>
            <a:endParaRPr kumimoji="1" lang="en-US" altLang="ko-K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9777214-41C8-0844-A823-EFFD2450F1EA}"/>
                  </a:ext>
                </a:extLst>
              </p:cNvPr>
              <p:cNvSpPr txBox="1"/>
              <p:nvPr/>
            </p:nvSpPr>
            <p:spPr>
              <a:xfrm>
                <a:off x="612553" y="4017094"/>
                <a:ext cx="1092035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ko-Kore-KR" altLang="en-US" b="1" dirty="0"/>
                  <a:t>생각한 방안</a:t>
                </a:r>
                <a:endParaRPr kumimoji="1" lang="en-US" altLang="ko-Kore-KR" b="1" dirty="0"/>
              </a:p>
              <a:p>
                <a:pPr marL="285750" indent="-285750">
                  <a:buFontTx/>
                  <a:buChar char="-"/>
                </a:pPr>
                <a:r>
                  <a:rPr kumimoji="1" lang="en-US" altLang="ko-KR" dirty="0"/>
                  <a:t>Single node </a:t>
                </a:r>
                <a:r>
                  <a:rPr kumimoji="1" lang="en-US" altLang="ko-KR" dirty="0" err="1"/>
                  <a:t>dqn</a:t>
                </a:r>
                <a:r>
                  <a:rPr kumimoji="1" lang="en-US" altLang="ko-KR" dirty="0"/>
                  <a:t> agent</a:t>
                </a:r>
                <a:r>
                  <a:rPr kumimoji="1" lang="ko-KR" altLang="en-US" dirty="0"/>
                  <a:t>와 동시에 </a:t>
                </a:r>
                <a:r>
                  <a:rPr kumimoji="1" lang="en-US" altLang="ko-KR" dirty="0"/>
                  <a:t>FIFO simulation</a:t>
                </a:r>
                <a:r>
                  <a:rPr kumimoji="1" lang="ko-KR" altLang="en-US" dirty="0"/>
                  <a:t>을 진행</a:t>
                </a:r>
                <a:r>
                  <a:rPr kumimoji="1" lang="en-US" altLang="ko-KR" dirty="0"/>
                  <a:t>, FIFO</a:t>
                </a:r>
                <a:r>
                  <a:rPr kumimoji="1" lang="ko-KR" altLang="en-US" dirty="0"/>
                  <a:t>의 결과보다 더 많이 누적된 </a:t>
                </a:r>
                <a:r>
                  <a:rPr kumimoji="1" lang="en-US" altLang="ko-KR" dirty="0"/>
                  <a:t>packet</a:t>
                </a:r>
                <a:r>
                  <a:rPr kumimoji="1" lang="ko-KR" altLang="en-US" dirty="0"/>
                  <a:t>을 전송했을 때 위의 </a:t>
                </a:r>
                <a:r>
                  <a:rPr kumimoji="1" lang="en-US" altLang="ko-KR" dirty="0"/>
                  <a:t>reward function</a:t>
                </a:r>
                <a:r>
                  <a:rPr kumimoji="1" lang="ko-KR" altLang="en-US" dirty="0"/>
                  <a:t>에 추가 </a:t>
                </a:r>
                <a:r>
                  <a:rPr kumimoji="1" lang="en-US" altLang="ko-KR" dirty="0"/>
                  <a:t>reward(+</a:t>
                </a:r>
                <a14:m>
                  <m:oMath xmlns:m="http://schemas.openxmlformats.org/officeDocument/2006/math">
                    <m:r>
                      <a:rPr kumimoji="1"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kumimoji="1" lang="en-US" altLang="ko-KR" dirty="0"/>
                  <a:t>)</a:t>
                </a:r>
                <a:r>
                  <a:rPr kumimoji="1" lang="ko-KR" altLang="en-US" dirty="0" err="1"/>
                  <a:t>를</a:t>
                </a:r>
                <a:r>
                  <a:rPr kumimoji="1" lang="ko-KR" altLang="en-US" dirty="0"/>
                  <a:t> 준다</a:t>
                </a:r>
                <a:endParaRPr kumimoji="1" lang="en-US" altLang="ko-KR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9777214-41C8-0844-A823-EFFD2450F1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553" y="4017094"/>
                <a:ext cx="10920354" cy="923330"/>
              </a:xfrm>
              <a:prstGeom prst="rect">
                <a:avLst/>
              </a:prstGeom>
              <a:blipFill>
                <a:blip r:embed="rId3"/>
                <a:stretch>
                  <a:fillRect l="-465" t="-5479" b="-9589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BCA7C0C0-F785-BD4B-AB25-397A7B60B6F1}"/>
              </a:ext>
            </a:extLst>
          </p:cNvPr>
          <p:cNvSpPr/>
          <p:nvPr/>
        </p:nvSpPr>
        <p:spPr>
          <a:xfrm>
            <a:off x="2889381" y="5093976"/>
            <a:ext cx="1285875" cy="104298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01C432D-BC1D-8949-A90F-2CFB7A1E2960}"/>
              </a:ext>
            </a:extLst>
          </p:cNvPr>
          <p:cNvSpPr/>
          <p:nvPr/>
        </p:nvSpPr>
        <p:spPr>
          <a:xfrm>
            <a:off x="2898906" y="5346865"/>
            <a:ext cx="1009650" cy="22860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b="1" dirty="0"/>
              <a:t>Priority 1</a:t>
            </a:r>
            <a:endParaRPr kumimoji="1" lang="ko-Kore-KR" altLang="en-US" sz="1600" b="1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19088A5-F2C8-9342-841C-347002B39C44}"/>
              </a:ext>
            </a:extLst>
          </p:cNvPr>
          <p:cNvSpPr/>
          <p:nvPr/>
        </p:nvSpPr>
        <p:spPr>
          <a:xfrm>
            <a:off x="2898906" y="5615470"/>
            <a:ext cx="1009650" cy="22860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b="1" dirty="0"/>
              <a:t>Priority 2</a:t>
            </a:r>
            <a:endParaRPr kumimoji="1" lang="ko-Kore-KR" altLang="en-US" sz="1600" b="1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2850396A-C8CB-0849-A691-306D99B30CD8}"/>
              </a:ext>
            </a:extLst>
          </p:cNvPr>
          <p:cNvSpPr/>
          <p:nvPr/>
        </p:nvSpPr>
        <p:spPr>
          <a:xfrm>
            <a:off x="3908556" y="5461165"/>
            <a:ext cx="268605" cy="26860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C7503D31-C6B3-2B4A-B0E8-1BDBD9631D25}"/>
              </a:ext>
            </a:extLst>
          </p:cNvPr>
          <p:cNvCxnSpPr/>
          <p:nvPr/>
        </p:nvCxnSpPr>
        <p:spPr>
          <a:xfrm>
            <a:off x="1651131" y="5140174"/>
            <a:ext cx="904875" cy="237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71658D3-7790-0848-8687-41BD715186EA}"/>
              </a:ext>
            </a:extLst>
          </p:cNvPr>
          <p:cNvCxnSpPr/>
          <p:nvPr/>
        </p:nvCxnSpPr>
        <p:spPr>
          <a:xfrm>
            <a:off x="1565406" y="5575465"/>
            <a:ext cx="990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60F9DCC3-1975-2442-8065-4521A665BE68}"/>
              </a:ext>
            </a:extLst>
          </p:cNvPr>
          <p:cNvCxnSpPr/>
          <p:nvPr/>
        </p:nvCxnSpPr>
        <p:spPr>
          <a:xfrm flipV="1">
            <a:off x="1651131" y="5789005"/>
            <a:ext cx="904875" cy="200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D0A0B301-E74B-E240-B364-BE74BD6E0A9C}"/>
              </a:ext>
            </a:extLst>
          </p:cNvPr>
          <p:cNvCxnSpPr>
            <a:stCxn id="14" idx="6"/>
          </p:cNvCxnSpPr>
          <p:nvPr/>
        </p:nvCxnSpPr>
        <p:spPr>
          <a:xfrm flipV="1">
            <a:off x="4177161" y="5595467"/>
            <a:ext cx="98869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DE05B60E-601B-0E45-B319-AFEDF3A30833}"/>
              </a:ext>
            </a:extLst>
          </p:cNvPr>
          <p:cNvSpPr/>
          <p:nvPr/>
        </p:nvSpPr>
        <p:spPr>
          <a:xfrm>
            <a:off x="8039678" y="5093976"/>
            <a:ext cx="1285875" cy="104298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774EE7D-81DA-3A49-8D5F-42B44BBD9B85}"/>
              </a:ext>
            </a:extLst>
          </p:cNvPr>
          <p:cNvSpPr/>
          <p:nvPr/>
        </p:nvSpPr>
        <p:spPr>
          <a:xfrm>
            <a:off x="8049203" y="5346865"/>
            <a:ext cx="1009650" cy="22860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b="1" dirty="0"/>
              <a:t>Priority 1</a:t>
            </a:r>
            <a:endParaRPr kumimoji="1" lang="ko-Kore-KR" altLang="en-US" sz="1600" b="1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78BF965-0657-A64C-A622-6DADB35A89AD}"/>
              </a:ext>
            </a:extLst>
          </p:cNvPr>
          <p:cNvSpPr/>
          <p:nvPr/>
        </p:nvSpPr>
        <p:spPr>
          <a:xfrm>
            <a:off x="8049203" y="5615470"/>
            <a:ext cx="1009650" cy="22860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b="1" dirty="0"/>
              <a:t>Priority 2</a:t>
            </a:r>
            <a:endParaRPr kumimoji="1" lang="ko-Kore-KR" altLang="en-US" sz="1600" b="1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43689E80-0C05-9543-B54E-C27372BF384F}"/>
              </a:ext>
            </a:extLst>
          </p:cNvPr>
          <p:cNvSpPr/>
          <p:nvPr/>
        </p:nvSpPr>
        <p:spPr>
          <a:xfrm>
            <a:off x="9058853" y="5461165"/>
            <a:ext cx="268605" cy="26860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C1E293A9-FE3A-8441-BC89-5323CB5C1BDD}"/>
              </a:ext>
            </a:extLst>
          </p:cNvPr>
          <p:cNvCxnSpPr/>
          <p:nvPr/>
        </p:nvCxnSpPr>
        <p:spPr>
          <a:xfrm>
            <a:off x="6801428" y="5140174"/>
            <a:ext cx="904875" cy="237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159E4E1D-A3BD-4243-836A-8AB56DD12559}"/>
              </a:ext>
            </a:extLst>
          </p:cNvPr>
          <p:cNvCxnSpPr/>
          <p:nvPr/>
        </p:nvCxnSpPr>
        <p:spPr>
          <a:xfrm>
            <a:off x="6715703" y="5575465"/>
            <a:ext cx="990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61C48F6D-6FCB-AC47-B7CA-BE566957968A}"/>
              </a:ext>
            </a:extLst>
          </p:cNvPr>
          <p:cNvCxnSpPr/>
          <p:nvPr/>
        </p:nvCxnSpPr>
        <p:spPr>
          <a:xfrm flipV="1">
            <a:off x="6801428" y="5789005"/>
            <a:ext cx="904875" cy="200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13C3E7D1-7BE5-6F47-ACDC-7999BD40FED3}"/>
              </a:ext>
            </a:extLst>
          </p:cNvPr>
          <p:cNvCxnSpPr>
            <a:stCxn id="27" idx="6"/>
          </p:cNvCxnSpPr>
          <p:nvPr/>
        </p:nvCxnSpPr>
        <p:spPr>
          <a:xfrm flipV="1">
            <a:off x="9327458" y="5595467"/>
            <a:ext cx="98869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CCD5F28-1C3D-1741-998A-9FF196B1D9DB}"/>
              </a:ext>
            </a:extLst>
          </p:cNvPr>
          <p:cNvSpPr txBox="1"/>
          <p:nvPr/>
        </p:nvSpPr>
        <p:spPr>
          <a:xfrm>
            <a:off x="3118598" y="6230508"/>
            <a:ext cx="1646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DQN</a:t>
            </a:r>
            <a:endParaRPr kumimoji="1" lang="ko-Kore-KR" altLang="en-US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5FD64A0-E9B7-DE44-8E3D-C866FB6746D0}"/>
              </a:ext>
            </a:extLst>
          </p:cNvPr>
          <p:cNvSpPr txBox="1"/>
          <p:nvPr/>
        </p:nvSpPr>
        <p:spPr>
          <a:xfrm>
            <a:off x="7884519" y="6269123"/>
            <a:ext cx="1997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FIFO</a:t>
            </a:r>
            <a:r>
              <a:rPr kumimoji="1" lang="en-US" altLang="ko-KR" b="1" dirty="0"/>
              <a:t>(gate 1 </a:t>
            </a:r>
            <a:r>
              <a:rPr kumimoji="1" lang="ko-KR" altLang="en-US" b="1" dirty="0"/>
              <a:t>고정</a:t>
            </a:r>
            <a:r>
              <a:rPr kumimoji="1" lang="en-US" altLang="ko-KR" b="1" dirty="0"/>
              <a:t>)</a:t>
            </a:r>
            <a:endParaRPr kumimoji="1" lang="ko-Kore-KR" alt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BF2C5E-6E87-A040-BD67-383226354B4C}"/>
              </a:ext>
            </a:extLst>
          </p:cNvPr>
          <p:cNvSpPr txBox="1"/>
          <p:nvPr/>
        </p:nvSpPr>
        <p:spPr>
          <a:xfrm>
            <a:off x="4241931" y="5844070"/>
            <a:ext cx="21751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Accumulated packets</a:t>
            </a:r>
          </a:p>
          <a:p>
            <a:r>
              <a:rPr kumimoji="1" lang="en-US" altLang="ko-Kore-KR" dirty="0"/>
              <a:t>Priority 1 : 38</a:t>
            </a:r>
            <a:r>
              <a:rPr kumimoji="1" lang="ko-Kore-KR" altLang="en-US" dirty="0"/>
              <a:t>개 전송</a:t>
            </a:r>
            <a:endParaRPr kumimoji="1" lang="en-US" altLang="ko-Kore-KR" dirty="0"/>
          </a:p>
          <a:p>
            <a:r>
              <a:rPr kumimoji="1" lang="en-US" altLang="ko-Kore-KR" dirty="0"/>
              <a:t>Priority 2 : 99</a:t>
            </a:r>
            <a:r>
              <a:rPr kumimoji="1" lang="ko-Kore-KR" altLang="en-US" dirty="0"/>
              <a:t>개 전송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6F4B367-4F00-464E-AEB2-3019B7F9567F}"/>
              </a:ext>
            </a:extLst>
          </p:cNvPr>
          <p:cNvSpPr txBox="1"/>
          <p:nvPr/>
        </p:nvSpPr>
        <p:spPr>
          <a:xfrm>
            <a:off x="9658928" y="5843229"/>
            <a:ext cx="21751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Accumulated packets</a:t>
            </a:r>
          </a:p>
          <a:p>
            <a:r>
              <a:rPr kumimoji="1" lang="en-US" altLang="ko-Kore-KR" dirty="0"/>
              <a:t>Priority 1 : 40</a:t>
            </a:r>
            <a:r>
              <a:rPr kumimoji="1" lang="ko-Kore-KR" altLang="en-US" dirty="0"/>
              <a:t>개 전송</a:t>
            </a:r>
            <a:endParaRPr kumimoji="1" lang="en-US" altLang="ko-Kore-KR" dirty="0"/>
          </a:p>
          <a:p>
            <a:r>
              <a:rPr kumimoji="1" lang="en-US" altLang="ko-Kore-KR" dirty="0"/>
              <a:t>Priority 2 : 50</a:t>
            </a:r>
            <a:r>
              <a:rPr kumimoji="1" lang="ko-Kore-KR" altLang="en-US" dirty="0"/>
              <a:t>개 전송</a:t>
            </a:r>
          </a:p>
        </p:txBody>
      </p:sp>
    </p:spTree>
    <p:extLst>
      <p:ext uri="{BB962C8B-B14F-4D97-AF65-F5344CB8AC3E}">
        <p14:creationId xmlns:p14="http://schemas.microsoft.com/office/powerpoint/2010/main" val="2790236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200977" y="189140"/>
            <a:ext cx="57490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Multi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agent</a:t>
            </a:r>
            <a:r>
              <a:rPr lang="ko-KR" altLang="en-US" sz="2400" b="1" dirty="0"/>
              <a:t>로 확장 </a:t>
            </a:r>
            <a:r>
              <a:rPr lang="en-US" altLang="ko-KR" sz="2400" b="1" dirty="0"/>
              <a:t>(single agent</a:t>
            </a:r>
            <a:r>
              <a:rPr lang="ko-KR" altLang="en-US" sz="2400" b="1" dirty="0"/>
              <a:t>구현 이후</a:t>
            </a:r>
            <a:r>
              <a:rPr lang="en-US" altLang="ko-KR" sz="2400" b="1" dirty="0"/>
              <a:t>)</a:t>
            </a:r>
            <a:endParaRPr lang="en-US" sz="24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F567765-3F42-7A4D-AD96-B56295729A2E}"/>
              </a:ext>
            </a:extLst>
          </p:cNvPr>
          <p:cNvSpPr txBox="1"/>
          <p:nvPr/>
        </p:nvSpPr>
        <p:spPr>
          <a:xfrm>
            <a:off x="706309" y="1065991"/>
            <a:ext cx="11275770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Single node</a:t>
            </a:r>
            <a:r>
              <a:rPr lang="ko-KR" altLang="en-US" dirty="0"/>
              <a:t>에서 </a:t>
            </a:r>
            <a:r>
              <a:rPr lang="en-US" altLang="ko-KR" dirty="0"/>
              <a:t>train </a:t>
            </a:r>
            <a:r>
              <a:rPr lang="ko-KR" altLang="en-US" dirty="0"/>
              <a:t>후</a:t>
            </a:r>
            <a:r>
              <a:rPr lang="en-US" altLang="ko-KR" dirty="0"/>
              <a:t> </a:t>
            </a:r>
            <a:r>
              <a:rPr lang="ko-KR" altLang="en-US" dirty="0"/>
              <a:t>네트워크 구조를 확장해 </a:t>
            </a:r>
            <a:r>
              <a:rPr lang="ko-KR" altLang="en-US" dirty="0" err="1"/>
              <a:t>재학습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Single node</a:t>
            </a:r>
            <a:r>
              <a:rPr lang="ko-KR" altLang="en-US" dirty="0"/>
              <a:t>에서 </a:t>
            </a:r>
            <a:r>
              <a:rPr lang="en-US" altLang="ko-KR" dirty="0"/>
              <a:t>train</a:t>
            </a:r>
            <a:r>
              <a:rPr lang="ko-KR" altLang="en-US" dirty="0"/>
              <a:t>된 </a:t>
            </a:r>
            <a:r>
              <a:rPr lang="en-US" altLang="ko-Kore-KR" dirty="0"/>
              <a:t>Neural network</a:t>
            </a:r>
            <a:r>
              <a:rPr lang="ko-Kore-KR" altLang="en-US" dirty="0"/>
              <a:t> 모델을 </a:t>
            </a:r>
            <a:r>
              <a:rPr lang="en-US" altLang="ko-Kore-KR" dirty="0"/>
              <a:t>m</a:t>
            </a:r>
            <a:r>
              <a:rPr lang="en-US" altLang="ko-KR" dirty="0"/>
              <a:t>ulti agent</a:t>
            </a:r>
            <a:r>
              <a:rPr lang="ko-KR" altLang="en-US" dirty="0"/>
              <a:t>에 적용</a:t>
            </a:r>
            <a:r>
              <a:rPr lang="en-US" altLang="ko-KR" dirty="0"/>
              <a:t>(pre-trained</a:t>
            </a:r>
            <a:r>
              <a:rPr lang="ko-KR" altLang="en-US" dirty="0"/>
              <a:t> </a:t>
            </a:r>
            <a:r>
              <a:rPr lang="en-US" altLang="ko-KR" dirty="0"/>
              <a:t>model</a:t>
            </a:r>
            <a:r>
              <a:rPr lang="ko-KR" altLang="en-US" dirty="0"/>
              <a:t>을 이용해 확장</a:t>
            </a:r>
            <a:r>
              <a:rPr lang="en-US" altLang="ko-KR" dirty="0"/>
              <a:t>)</a:t>
            </a:r>
          </a:p>
          <a:p>
            <a:pPr>
              <a:lnSpc>
                <a:spcPct val="150000"/>
              </a:lnSpc>
            </a:pPr>
            <a:endParaRPr lang="en-US" altLang="ko-Kore-KR" dirty="0"/>
          </a:p>
        </p:txBody>
      </p:sp>
    </p:spTree>
    <p:extLst>
      <p:ext uri="{BB962C8B-B14F-4D97-AF65-F5344CB8AC3E}">
        <p14:creationId xmlns:p14="http://schemas.microsoft.com/office/powerpoint/2010/main" val="17655647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2556</TotalTime>
  <Words>514</Words>
  <Application>Microsoft Macintosh PowerPoint</Application>
  <PresentationFormat>와이드스크린</PresentationFormat>
  <Paragraphs>58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Single agent scenario</dc:title>
  <dc:creator>류지혜</dc:creator>
  <cp:lastModifiedBy>류지혜</cp:lastModifiedBy>
  <cp:revision>13</cp:revision>
  <dcterms:created xsi:type="dcterms:W3CDTF">2022-01-25T13:36:59Z</dcterms:created>
  <dcterms:modified xsi:type="dcterms:W3CDTF">2022-01-27T20:40:45Z</dcterms:modified>
</cp:coreProperties>
</file>