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29"/>
    <p:restoredTop sz="95833"/>
  </p:normalViewPr>
  <p:slideViewPr>
    <p:cSldViewPr snapToGrid="0" snapToObjects="1">
      <p:cViewPr varScale="1">
        <p:scale>
          <a:sx n="112" d="100"/>
          <a:sy n="112" d="100"/>
        </p:scale>
        <p:origin x="5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BD89-8453-B34B-9A8E-EC2F86C4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1E9BC-5C3C-E143-89E5-3BEDF012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63B7-80DC-4D4D-AAD0-4A5FD9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B4382-2003-2F48-A006-54C1126A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225-678B-DC42-AC6B-E0C3F81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0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E9493-AEC5-4640-B9EF-739519F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045DD-44B1-2B41-9E54-0A2D8928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5655-71F6-3C48-9DA3-AEB3DF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EFA2-D8A7-3C41-84B4-5C8B22B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278A6-9B27-8B4E-A813-24510C8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76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F797C-12F4-DB4C-B9C0-59C824C1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CC15B-FFDD-3B40-82E4-15E70977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EB740-17E1-4C48-8BFE-9617872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7AA4-C774-604E-B35D-64EE164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C6BE-CE1D-0D44-90A7-405063D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6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542E-CFEF-AF4D-8522-2C67798F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597D3-166E-D54B-9599-502EC38C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6035A-C60B-F241-9BCB-26D946E9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A9C5-5E21-1845-88FA-BC355478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C17BC-2047-864C-A8E2-A3C53D0C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8D04-458E-6D40-A8A2-650A3C8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10459-2620-3D44-94DC-3CE1E6C2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EC1C-8EDE-F342-BF48-1AEFCCCC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2C500-9E66-A240-B5ED-50E3F8BD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E92E0-BF6A-0946-B36A-009516E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BB6E-880D-6742-B784-00BD16F3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07BC2-B3C7-A14C-AD22-3B944F12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C33A2-B8D1-D94A-9852-606D085E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91048-CBE7-B445-BBAA-2BC63AF1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1B0D6-A954-9C41-B690-779674F9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EEE50-ED76-8341-A575-74EF1C01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4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D8A5-3553-5A43-A2FC-C7A3B84D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D7C71-8A20-EB49-97DA-3E1C2E64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1C2FE-E211-0D4A-8322-0515A605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32FEB-A49C-3C40-993F-B19ADDD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FFEDB-AB05-2C4B-9F8A-D25C83A0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9EA1B-E03A-4248-8983-F3A091F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5348F-06E6-3446-B532-D2E524CA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4B6C5-BE9A-FE43-990D-09D5D3F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25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E1B4-34C7-D34F-8A41-601B21E7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0C9EC-AD4E-7E4F-BC1C-8B0D9B8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CB905-5C96-0A41-AFF7-2937D3CC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A7547-FF42-5543-9EBC-0959D13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5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07575-D835-8B4E-AF11-16158E2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6870A-C2A9-6D44-916D-03511001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377F7-AF06-2449-85B9-7BDC25B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8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B0239-B21B-0C4C-8347-34A8A496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46921-4074-8F45-BA83-F662AC32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CA4A6-D69F-EC4A-B277-44333890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90777-43B9-A849-BBF9-222102BD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BD626-B8CC-5F42-A107-22382EFB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7C5A-995E-EC43-ABDD-819370E2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2201D-B0B8-8D4B-84D4-86896A72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8FBDB-A561-0148-BF4D-FB920156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D4FAF-2166-5E41-B146-167894E1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AC25D-51AC-0848-A1A3-38D6FDC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8F05A-ECDA-1044-B233-F4F3DBE9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7170F-C2EE-9648-BFA7-C5FBE201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7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A7BE2-8752-E343-8184-3531D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678F4-CE73-DA43-8459-3F8729F7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ED3D-BA41-7E45-BFAE-688B9ADE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509E-61A5-7743-892B-87CF30AF28FA}" type="datetimeFigureOut">
              <a:rPr kumimoji="1" lang="ko-Kore-KR" altLang="en-US" smtClean="0"/>
              <a:t>2022. 1. 25.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68FEB-936C-434F-8AA5-A5CC52D7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E25-AD5C-6F45-8668-5C0EA355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3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66EB-5D1D-E94E-96E1-EE4A83352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/>
              <a:t>Single agent scenario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5091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/>
              <a:t>Scenario 1</a:t>
            </a:r>
            <a:endParaRPr kumimoji="1" lang="ko-Kore-KR" altLang="en-US" sz="40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F27440-F78B-4A4C-BC73-D2D502DA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297"/>
            <a:ext cx="10515600" cy="3679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/>
              <a:t>High priority</a:t>
            </a:r>
            <a:r>
              <a:rPr lang="ko-Kore-KR" altLang="en-US" b="1" dirty="0"/>
              <a:t>의 </a:t>
            </a:r>
            <a:r>
              <a:rPr lang="en-US" altLang="ko-Kore-KR" b="1" dirty="0"/>
              <a:t>utilization</a:t>
            </a:r>
            <a:r>
              <a:rPr lang="ko-Kore-KR" altLang="en-US" b="1" dirty="0"/>
              <a:t>이 높은 경우</a:t>
            </a:r>
            <a:endParaRPr lang="en-US" altLang="ko-Kore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일반 </a:t>
            </a:r>
            <a:r>
              <a:rPr lang="en-US" altLang="ko-Kore-KR" sz="2000" dirty="0"/>
              <a:t>FIFO</a:t>
            </a:r>
            <a:r>
              <a:rPr lang="ko-Kore-KR" altLang="en-US" sz="2000" dirty="0"/>
              <a:t> 전송</a:t>
            </a:r>
            <a:r>
              <a:rPr lang="en-US" altLang="ko-Kore-KR" sz="2000" dirty="0"/>
              <a:t>: </a:t>
            </a:r>
            <a:r>
              <a:rPr lang="en-US" altLang="ko-KR" sz="2000" dirty="0"/>
              <a:t>high priority flow</a:t>
            </a:r>
            <a:r>
              <a:rPr lang="ko-KR" altLang="en-US" sz="2000" dirty="0"/>
              <a:t>의 </a:t>
            </a:r>
            <a:r>
              <a:rPr lang="en-US" altLang="ko-KR" sz="2000" dirty="0"/>
              <a:t>delay</a:t>
            </a:r>
            <a:r>
              <a:rPr lang="ko-KR" altLang="en-US" sz="2000" dirty="0"/>
              <a:t>가 증가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2. Priority </a:t>
            </a:r>
            <a:r>
              <a:rPr lang="ko-KR" altLang="en-US" sz="2000" dirty="0"/>
              <a:t>기반 </a:t>
            </a:r>
            <a:r>
              <a:rPr lang="en-US" altLang="ko-KR" sz="2000" dirty="0"/>
              <a:t>FIFO </a:t>
            </a:r>
            <a:r>
              <a:rPr lang="ko-KR" altLang="en-US" sz="2000" dirty="0"/>
              <a:t>전송</a:t>
            </a:r>
            <a:r>
              <a:rPr lang="en-US" altLang="ko-KR" sz="2000" dirty="0"/>
              <a:t>: high priority</a:t>
            </a:r>
            <a:r>
              <a:rPr lang="ko-KR" altLang="en-US" sz="2000" dirty="0"/>
              <a:t>의 전송은 보장되지만 </a:t>
            </a:r>
            <a:r>
              <a:rPr lang="en-US" altLang="ko-KR" sz="2000" dirty="0"/>
              <a:t>Low priority</a:t>
            </a:r>
            <a:r>
              <a:rPr lang="ko-KR" altLang="en-US" sz="2000" dirty="0"/>
              <a:t>의 전송은 보장되지 않음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High priority</a:t>
            </a:r>
            <a:r>
              <a:rPr lang="ko-KR" altLang="en-US" dirty="0" err="1"/>
              <a:t>를</a:t>
            </a:r>
            <a:r>
              <a:rPr lang="ko-KR" altLang="en-US" dirty="0"/>
              <a:t> 몇 번 보내고 나서 </a:t>
            </a:r>
            <a:r>
              <a:rPr lang="en-US" altLang="ko-KR" dirty="0"/>
              <a:t>Low priority</a:t>
            </a:r>
            <a:r>
              <a:rPr lang="ko-KR" altLang="en-US" dirty="0" err="1"/>
              <a:t>를</a:t>
            </a:r>
            <a:r>
              <a:rPr lang="ko-KR" altLang="en-US" dirty="0"/>
              <a:t> 보내야 최대한 많은 패킷들의 </a:t>
            </a:r>
            <a:r>
              <a:rPr lang="en-US" altLang="ko-KR" dirty="0"/>
              <a:t>deadline</a:t>
            </a:r>
            <a:r>
              <a:rPr lang="ko-KR" altLang="en-US" dirty="0"/>
              <a:t>을 지킬 수 있는 지 결정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27761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/>
              <a:t>Scenario </a:t>
            </a:r>
            <a:r>
              <a:rPr kumimoji="1" lang="en-US" altLang="ko-KR" sz="4000" b="1" dirty="0"/>
              <a:t>2</a:t>
            </a:r>
            <a:endParaRPr kumimoji="1" lang="ko-Kore-KR" altLang="en-US" sz="4000" b="1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9F27440-F78B-4A4C-BC73-D2D502DA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7297"/>
            <a:ext cx="10515600" cy="36796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ore-KR" b="1" dirty="0"/>
              <a:t>Low priority</a:t>
            </a:r>
            <a:r>
              <a:rPr lang="ko-Kore-KR" altLang="en-US" b="1" dirty="0"/>
              <a:t>의 </a:t>
            </a:r>
            <a:r>
              <a:rPr lang="en-US" altLang="ko-Kore-KR" b="1" dirty="0"/>
              <a:t>utilization</a:t>
            </a:r>
            <a:r>
              <a:rPr lang="ko-Kore-KR" altLang="en-US" b="1" dirty="0"/>
              <a:t>이 높은 경우</a:t>
            </a:r>
            <a:endParaRPr lang="en-US" altLang="ko-Kore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우선순위 기반 </a:t>
            </a:r>
            <a:r>
              <a:rPr lang="en-US" altLang="ko-KR" sz="2000" dirty="0"/>
              <a:t>FIFO</a:t>
            </a:r>
            <a:r>
              <a:rPr lang="ko-KR" altLang="en-US" sz="2000" dirty="0"/>
              <a:t> 전송 </a:t>
            </a:r>
            <a:r>
              <a:rPr lang="en-US" altLang="ko-KR" sz="2000" dirty="0"/>
              <a:t>: Low priority flow</a:t>
            </a:r>
            <a:r>
              <a:rPr lang="ko-KR" altLang="en-US" sz="2000" dirty="0"/>
              <a:t>들의 </a:t>
            </a:r>
            <a:r>
              <a:rPr lang="en-US" altLang="ko-KR" sz="2000" dirty="0"/>
              <a:t>delay</a:t>
            </a:r>
            <a:r>
              <a:rPr lang="ko-KR" altLang="en-US" sz="2000" dirty="0"/>
              <a:t>가 증가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-&gt;</a:t>
            </a:r>
            <a:r>
              <a:rPr lang="ko-KR" altLang="en-US" dirty="0"/>
              <a:t> 때에 따라 </a:t>
            </a:r>
            <a:r>
              <a:rPr lang="en-US" altLang="ko-KR" dirty="0"/>
              <a:t>High priority</a:t>
            </a:r>
            <a:r>
              <a:rPr lang="ko-KR" altLang="en-US" dirty="0"/>
              <a:t>의 양보가 필요할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237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DCB0B-11EF-6546-93F4-7E16C35B4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21" y="-109880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3200" b="1" dirty="0"/>
              <a:t>기존 환경에서의 </a:t>
            </a:r>
            <a:r>
              <a:rPr kumimoji="1" lang="en-US" altLang="ko-Kore-KR" sz="3200" b="1" dirty="0"/>
              <a:t>Test </a:t>
            </a:r>
            <a:r>
              <a:rPr kumimoji="1" lang="ko-Kore-KR" altLang="en-US" sz="3200" b="1" dirty="0"/>
              <a:t>결과</a:t>
            </a:r>
            <a:endParaRPr kumimoji="1" lang="ko-Kore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36E5-1FB1-EB4F-9596-6E71F1055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731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400" b="1" dirty="0"/>
              <a:t>High utilization</a:t>
            </a:r>
            <a:r>
              <a:rPr kumimoji="1" lang="ko-KR" altLang="en-US" sz="2400" b="1" dirty="0"/>
              <a:t>의 </a:t>
            </a:r>
            <a:r>
              <a:rPr kumimoji="1" lang="en-US" altLang="ko-KR" sz="2400" b="1" dirty="0"/>
              <a:t>priority1</a:t>
            </a:r>
            <a:r>
              <a:rPr kumimoji="1" lang="ko-KR" altLang="en-US" sz="2400" b="1" dirty="0"/>
              <a:t>가 들어왔을 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FIFO</a:t>
            </a:r>
            <a:r>
              <a:rPr kumimoji="1" lang="ko-KR" altLang="en-US" sz="2400" dirty="0"/>
              <a:t>로 전송을 하는 경우 </a:t>
            </a:r>
            <a:r>
              <a:rPr kumimoji="1" lang="en-US" altLang="ko-KR" sz="2400" u="sng" dirty="0"/>
              <a:t>priority1</a:t>
            </a:r>
            <a:r>
              <a:rPr kumimoji="1" lang="ko-KR" altLang="en-US" sz="2400" u="sng" dirty="0"/>
              <a:t>의 </a:t>
            </a:r>
            <a:r>
              <a:rPr kumimoji="1" lang="en-US" altLang="ko-KR" sz="2400" u="sng" dirty="0"/>
              <a:t>delay</a:t>
            </a:r>
            <a:r>
              <a:rPr kumimoji="1" lang="ko-KR" altLang="en-US" sz="2400" u="sng" dirty="0"/>
              <a:t>가 증가</a:t>
            </a:r>
            <a:endParaRPr kumimoji="1" lang="en-US" altLang="ko-KR" sz="2400" u="sng" dirty="0"/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400" dirty="0"/>
              <a:t>	priority 1 utilization: 90%, priority 2 utilization: 20%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799E7-E170-E64E-81FA-075E7DB5B323}"/>
              </a:ext>
            </a:extLst>
          </p:cNvPr>
          <p:cNvSpPr txBox="1"/>
          <p:nvPr/>
        </p:nvSpPr>
        <p:spPr>
          <a:xfrm>
            <a:off x="838200" y="3348990"/>
            <a:ext cx="474424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[111]</a:t>
            </a:r>
          </a:p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[111]</a:t>
            </a:r>
          </a:p>
          <a:p>
            <a:endParaRPr kumimoji="1" lang="en-US" altLang="ko-KR" sz="2000" b="1" dirty="0"/>
          </a:p>
          <a:p>
            <a:r>
              <a:rPr kumimoji="1" lang="en-US" altLang="ko-KR" sz="2000" b="1" dirty="0" err="1"/>
              <a:t>Avg_delay</a:t>
            </a:r>
            <a:r>
              <a:rPr kumimoji="1" lang="en-US" altLang="ko-KR" sz="2000" b="1" dirty="0"/>
              <a:t>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8ms,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6.2ms,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9.3ms</a:t>
            </a:r>
          </a:p>
          <a:p>
            <a:r>
              <a:rPr kumimoji="1" lang="en-US" altLang="ko-KR" sz="2000" b="1" dirty="0"/>
              <a:t>Avg_ delay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4.6ms</a:t>
            </a:r>
            <a:endParaRPr kumimoji="1" lang="ko-Kore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A1963-04AF-E847-BB72-ED1FBF2BE1B7}"/>
              </a:ext>
            </a:extLst>
          </p:cNvPr>
          <p:cNvSpPr txBox="1"/>
          <p:nvPr/>
        </p:nvSpPr>
        <p:spPr>
          <a:xfrm>
            <a:off x="6528318" y="3348990"/>
            <a:ext cx="4346703" cy="16312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[111]</a:t>
            </a:r>
          </a:p>
          <a:p>
            <a:r>
              <a:rPr kumimoji="1" lang="en-US" altLang="ko-KR" sz="2000" b="1" dirty="0"/>
              <a:t>GCL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of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[000]</a:t>
            </a:r>
          </a:p>
          <a:p>
            <a:endParaRPr kumimoji="1" lang="en-US" altLang="ko-KR" sz="2000" dirty="0"/>
          </a:p>
          <a:p>
            <a:r>
              <a:rPr kumimoji="1" lang="en-US" altLang="ko-KR" sz="2000" b="1" dirty="0" err="1"/>
              <a:t>Avg_delay</a:t>
            </a:r>
            <a:r>
              <a:rPr kumimoji="1" lang="en-US" altLang="ko-KR" sz="2000" b="1" dirty="0"/>
              <a:t>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6ms,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4ms,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7ms</a:t>
            </a:r>
          </a:p>
          <a:p>
            <a:r>
              <a:rPr kumimoji="1" lang="en-US" altLang="ko-KR" sz="2000" b="1" dirty="0"/>
              <a:t>Avg_ delay of Priority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2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X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1402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4000" b="1" dirty="0"/>
              <a:t>State-action-reward definition</a:t>
            </a:r>
            <a:endParaRPr kumimoji="1" lang="ko-Kore-KR" altLang="en-US" sz="4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B8D9F0-6A3F-5143-849A-56C97198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9033"/>
            <a:ext cx="10751820" cy="37479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High priority</a:t>
            </a:r>
            <a:r>
              <a:rPr lang="ko-KR" altLang="en-US" dirty="0"/>
              <a:t>의 </a:t>
            </a:r>
            <a:r>
              <a:rPr lang="en-US" altLang="ko-KR" dirty="0"/>
              <a:t>utilization</a:t>
            </a:r>
            <a:r>
              <a:rPr lang="ko-KR" altLang="en-US" dirty="0"/>
              <a:t>이 높을 때</a:t>
            </a:r>
            <a:r>
              <a:rPr lang="en-US" altLang="ko-KR" dirty="0"/>
              <a:t>, Low priority</a:t>
            </a:r>
            <a:r>
              <a:rPr lang="ko-KR" altLang="en-US" dirty="0"/>
              <a:t>의 </a:t>
            </a:r>
            <a:r>
              <a:rPr lang="en-US" altLang="ko-KR" dirty="0"/>
              <a:t>utilization</a:t>
            </a:r>
            <a:r>
              <a:rPr lang="ko-KR" altLang="en-US" dirty="0"/>
              <a:t>이 높을 때 각각의 상황 모두 학습해 비교</a:t>
            </a:r>
            <a:endParaRPr lang="en-US" altLang="ko-Kore-KR" dirty="0"/>
          </a:p>
          <a:p>
            <a:pPr>
              <a:lnSpc>
                <a:spcPct val="150000"/>
              </a:lnSpc>
            </a:pPr>
            <a:r>
              <a:rPr lang="en-US" altLang="ko-Kore-KR" dirty="0"/>
              <a:t>Single agent</a:t>
            </a:r>
            <a:r>
              <a:rPr lang="ko-Kore-KR" altLang="en-US" dirty="0"/>
              <a:t>를</a:t>
            </a:r>
            <a:r>
              <a:rPr lang="en-US" altLang="ko-Kore-KR" dirty="0"/>
              <a:t> </a:t>
            </a:r>
            <a:r>
              <a:rPr lang="ko-Kore-KR" altLang="en-US" dirty="0"/>
              <a:t>가정</a:t>
            </a:r>
            <a:endParaRPr lang="en-US" altLang="ko-Kore-KR" dirty="0"/>
          </a:p>
          <a:p>
            <a:pPr lvl="1">
              <a:lnSpc>
                <a:spcPct val="150000"/>
              </a:lnSpc>
            </a:pPr>
            <a:r>
              <a:rPr lang="ko-Kore-KR" altLang="en-US" dirty="0"/>
              <a:t>전송 완료까지 남은 </a:t>
            </a:r>
            <a:r>
              <a:rPr lang="en-US" altLang="ko-Kore-KR" dirty="0"/>
              <a:t>h</a:t>
            </a:r>
            <a:r>
              <a:rPr lang="en-US" altLang="ko-KR" dirty="0"/>
              <a:t>op</a:t>
            </a:r>
            <a:r>
              <a:rPr lang="ko-KR" altLang="en-US" dirty="0"/>
              <a:t>수와 현재 노드에 </a:t>
            </a:r>
            <a:r>
              <a:rPr lang="en-US" altLang="ko-KR" dirty="0"/>
              <a:t>link </a:t>
            </a:r>
            <a:r>
              <a:rPr lang="ko-KR" altLang="en-US" dirty="0"/>
              <a:t>되어있는 노드의 정보를 </a:t>
            </a:r>
            <a:r>
              <a:rPr lang="en-US" altLang="ko-KR" dirty="0"/>
              <a:t>state</a:t>
            </a:r>
            <a:r>
              <a:rPr lang="ko-KR" altLang="en-US" dirty="0"/>
              <a:t>로 하여 </a:t>
            </a:r>
            <a:r>
              <a:rPr lang="en-US" altLang="ko-KR" dirty="0"/>
              <a:t>single agent</a:t>
            </a:r>
            <a:r>
              <a:rPr lang="ko-KR" altLang="en-US" dirty="0"/>
              <a:t>의 단점인 다른 노드의 정보를 알 수</a:t>
            </a:r>
            <a:r>
              <a:rPr lang="en-US" altLang="ko-KR" dirty="0"/>
              <a:t> </a:t>
            </a:r>
            <a:r>
              <a:rPr lang="ko-KR" altLang="en-US" dirty="0"/>
              <a:t>없다는 단점을 보완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ore-KR" dirty="0"/>
              <a:t>Node 1 </a:t>
            </a:r>
            <a:r>
              <a:rPr lang="ko-Kore-KR" altLang="en-US" dirty="0"/>
              <a:t>혹은 </a:t>
            </a:r>
            <a:r>
              <a:rPr lang="en-US" altLang="ko-Kore-KR" dirty="0"/>
              <a:t>node 2</a:t>
            </a:r>
            <a:r>
              <a:rPr lang="ko-Kore-KR" altLang="en-US" dirty="0"/>
              <a:t>중 하나를 </a:t>
            </a:r>
            <a:r>
              <a:rPr lang="en-US" altLang="ko-Kore-KR" dirty="0" err="1"/>
              <a:t>dqn</a:t>
            </a:r>
            <a:r>
              <a:rPr lang="en-US" altLang="ko-Kore-KR" dirty="0"/>
              <a:t> agent</a:t>
            </a:r>
            <a:r>
              <a:rPr lang="ko-Kore-KR" altLang="en-US" dirty="0"/>
              <a:t>로</a:t>
            </a:r>
            <a:r>
              <a:rPr lang="en-US" altLang="ko-Kore-KR" dirty="0"/>
              <a:t>,</a:t>
            </a:r>
            <a:r>
              <a:rPr lang="ko-Kore-KR" altLang="en-US" dirty="0"/>
              <a:t> 나머지 </a:t>
            </a:r>
            <a:r>
              <a:rPr lang="en-US" altLang="ko-Kore-KR" dirty="0"/>
              <a:t>node</a:t>
            </a:r>
            <a:r>
              <a:rPr lang="ko-Kore-KR" altLang="en-US" dirty="0"/>
              <a:t>는 일반 </a:t>
            </a:r>
            <a:r>
              <a:rPr lang="en-US" altLang="ko-Kore-KR" dirty="0"/>
              <a:t>FIFO </a:t>
            </a:r>
            <a:r>
              <a:rPr lang="ko-Kore-KR" altLang="en-US" dirty="0"/>
              <a:t>스케쥴링 적용</a:t>
            </a:r>
          </a:p>
        </p:txBody>
      </p:sp>
    </p:spTree>
    <p:extLst>
      <p:ext uri="{BB962C8B-B14F-4D97-AF65-F5344CB8AC3E}">
        <p14:creationId xmlns:p14="http://schemas.microsoft.com/office/powerpoint/2010/main" val="15604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4000" b="1" dirty="0"/>
              <a:t>State-action-reward definition</a:t>
            </a:r>
            <a:endParaRPr kumimoji="1" lang="ko-Kore-KR" altLang="en-US" sz="4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6549390" y="1228566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node2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</p:cNvCxnSpPr>
          <p:nvPr/>
        </p:nvCxnSpPr>
        <p:spPr>
          <a:xfrm>
            <a:off x="5543550" y="1702911"/>
            <a:ext cx="895350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7783830" y="120570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7783830" y="147431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7778115" y="1748631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7783830" y="2017236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01DE42C-91F5-A948-BFCD-EFBB213825E9}"/>
              </a:ext>
            </a:extLst>
          </p:cNvPr>
          <p:cNvSpPr/>
          <p:nvPr/>
        </p:nvSpPr>
        <p:spPr>
          <a:xfrm>
            <a:off x="2747010" y="116030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node1</a:t>
            </a:r>
            <a:endParaRPr kumimoji="1" lang="ko-Kore-KR" altLang="en-US" sz="16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3981450" y="113744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3981450" y="140604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3AC935-9210-404C-BEA5-9F85C3906216}"/>
              </a:ext>
            </a:extLst>
          </p:cNvPr>
          <p:cNvSpPr/>
          <p:nvPr/>
        </p:nvSpPr>
        <p:spPr>
          <a:xfrm>
            <a:off x="3975735" y="1680369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E5CAA59-6C1B-B94A-9DA5-925BC9641A0E}"/>
              </a:ext>
            </a:extLst>
          </p:cNvPr>
          <p:cNvSpPr/>
          <p:nvPr/>
        </p:nvSpPr>
        <p:spPr>
          <a:xfrm>
            <a:off x="3981450" y="1948974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1ACD96-2EDA-CA47-8F17-9887A12A8B5A}"/>
                  </a:ext>
                </a:extLst>
              </p:cNvPr>
              <p:cNvSpPr txBox="1"/>
              <p:nvPr/>
            </p:nvSpPr>
            <p:spPr>
              <a:xfrm>
                <a:off x="-649605" y="2709537"/>
                <a:ext cx="6193155" cy="4086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𝑆𝑡𝑎𝑡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noBar"/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kumimoji="1" lang="en-US" altLang="ko-Kore-KR" sz="1600" b="0" i="1" smtClean="0">
                                          <a:latin typeface="Cambria Math" panose="02040503050406030204" pitchFamily="18" charset="0"/>
                                        </a:rPr>
                                        <m:t>𝑛𝑒𝑥</m:t>
                                      </m:r>
                                      <m:sSub>
                                        <m:sSubPr>
                                          <m:ctrlP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kumimoji="1" lang="el-GR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kumimoji="1" lang="en-US" altLang="ko-Kore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𝐻𝑜𝑝𝑠</m:t>
                              </m:r>
                            </m:e>
                          </m:eqArr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𝑏𝑖𝑡𝑠</m:t>
                          </m:r>
                        </m:e>
                      </m:d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</a:rPr>
                            <m:t>𝑛𝑒𝑥</m:t>
                          </m:r>
                          <m:sSub>
                            <m:sSubPr>
                              <m:ctrlP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ko-Kore-KR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b>
                      </m:sSub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𝑏𝑖𝑡𝑠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ko-Kore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kumimoji="1" lang="en-US" altLang="ko-Kore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ko-Kore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kumimoji="1" lang="en-US" altLang="ko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kumimoji="1" lang="ko-Kore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현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재</m:t>
                      </m:r>
                      <m:r>
                        <a:rPr kumimoji="1" lang="ko-Kore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시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간</m:t>
                      </m:r>
                      <m:r>
                        <a:rPr kumimoji="1" lang="en-US" altLang="ko-Kore-K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𝐻𝑒𝑎𝑑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의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𝑛𝑜𝑑𝑒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인</m:t>
                      </m:r>
                      <m:r>
                        <a:rPr kumimoji="1"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입</m:t>
                      </m:r>
                      <m:r>
                        <a:rPr kumimoji="1" lang="ko-KR" alt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시</m:t>
                      </m:r>
                      <m:r>
                        <a:rPr kumimoji="1" lang="ko-KR" alt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간</m:t>
                      </m:r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𝐻𝑜𝑝𝑠</m:t>
                      </m:r>
                      <m:r>
                        <a:rPr kumimoji="1" lang="en-US" altLang="ko-Kore-KR" sz="1400" b="0" i="1" smtClean="0">
                          <a:latin typeface="Cambria Math" panose="02040503050406030204" pitchFamily="18" charset="0"/>
                        </a:rPr>
                        <m:t> : </m:t>
                      </m:r>
                      <m:r>
                        <a:rPr kumimoji="1" lang="ko-Kore-KR" altLang="en-US" sz="1400" i="1">
                          <a:latin typeface="Cambria Math" panose="02040503050406030204" pitchFamily="18" charset="0"/>
                        </a:rPr>
                        <m:t>남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</a:rPr>
                        <m:t>은</m:t>
                      </m:r>
                      <m:r>
                        <a:rPr kumimoji="1" lang="ko-Kore-KR" altLang="en-US" sz="14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h𝑜𝑝</m:t>
                      </m:r>
                      <m:r>
                        <a:rPr kumimoji="1" lang="en-US" altLang="ko-KR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ore-KR" sz="1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1_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1ACD96-2EDA-CA47-8F17-9887A12A8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9605" y="2709537"/>
                <a:ext cx="6193155" cy="4086760"/>
              </a:xfrm>
              <a:prstGeom prst="rect">
                <a:avLst/>
              </a:prstGeom>
              <a:blipFill>
                <a:blip r:embed="rId2"/>
                <a:stretch>
                  <a:fillRect b="-3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/>
              <p:nvPr/>
            </p:nvSpPr>
            <p:spPr>
              <a:xfrm>
                <a:off x="5750538" y="3236383"/>
                <a:ext cx="5438027" cy="385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𝑛𝑜𝑑𝑒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1_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𝑑𝑒𝑎𝑑𝑙𝑖𝑛𝑒</m:t>
                            </m:r>
                          </m:num>
                          <m:den>
                            <m:r>
                              <a:rPr kumimoji="1" lang="en-US" altLang="ko-KR" sz="1600" b="0" i="1" dirty="0" smtClean="0">
                                <a:latin typeface="Cambria Math" panose="02040503050406030204" pitchFamily="18" charset="0"/>
                              </a:rPr>
                              <m:t>𝐻𝑜𝑝𝑠</m:t>
                            </m:r>
                          </m:den>
                        </m:f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l-GR" altLang="ko-Kore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ko-Kore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ko-KR" sz="1600" b="0" i="1" dirty="0" smtClean="0">
                        <a:latin typeface="Cambria Math" panose="02040503050406030204" pitchFamily="18" charset="0"/>
                      </a:rPr>
                      <m:t>) ∗</m:t>
                    </m:r>
                    <m:r>
                      <a:rPr kumimoji="1" lang="en-US" altLang="ko-KR" sz="1600" b="0" i="1" dirty="0" smtClean="0"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kumimoji="1" lang="ko-KR" altLang="en-US" sz="1600" b="0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ko-Kore-KR" alt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0D1D70-868C-D14C-BAFC-67532C5A6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538" y="3236383"/>
                <a:ext cx="5438027" cy="385234"/>
              </a:xfrm>
              <a:prstGeom prst="rect">
                <a:avLst/>
              </a:prstGeom>
              <a:blipFill>
                <a:blip r:embed="rId3"/>
                <a:stretch>
                  <a:fillRect l="-1399" t="-87500" b="-143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/>
              <p:nvPr/>
            </p:nvSpPr>
            <p:spPr>
              <a:xfrm>
                <a:off x="5343527" y="3726807"/>
                <a:ext cx="6467475" cy="2637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-</a:t>
                </a:r>
                <a:r>
                  <a:rPr kumimoji="1" lang="ko-Kore-KR" altLang="en-US" sz="1600" dirty="0"/>
                  <a:t> 다른 </a:t>
                </a:r>
                <a:r>
                  <a:rPr kumimoji="1" lang="en-US" altLang="ko-Kore-KR" sz="1600" dirty="0"/>
                  <a:t>r</a:t>
                </a:r>
                <a:r>
                  <a:rPr kumimoji="1" lang="en-US" altLang="ko-KR" sz="1600" dirty="0"/>
                  <a:t>eward function</a:t>
                </a:r>
                <a:r>
                  <a:rPr kumimoji="1" lang="ko-KR" altLang="en-US" sz="1600" dirty="0"/>
                  <a:t>의 단점</a:t>
                </a:r>
                <a:endParaRPr kumimoji="1" lang="en-US" altLang="ko-Kore-KR" sz="16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𝑒𝑛𝑑𝑡𝑜𝑒𝑛𝑑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𝑑𝑒𝑙𝑎𝑦</m:t>
                        </m:r>
                      </m:e>
                    </m:nary>
                  </m:oMath>
                </a14:m>
                <a:r>
                  <a:rPr kumimoji="1" lang="en-US" altLang="ko-Kore-KR" sz="16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/>
                  <a:t>: </a:t>
                </a:r>
                <a:r>
                  <a:rPr kumimoji="1" lang="ko-Kore-KR" altLang="en-US" sz="1600" dirty="0"/>
                  <a:t>해당 </a:t>
                </a:r>
                <a:r>
                  <a:rPr kumimoji="1" lang="en-US" altLang="ko-Kore-KR" sz="1600" dirty="0"/>
                  <a:t>t</a:t>
                </a:r>
                <a:r>
                  <a:rPr kumimoji="1" lang="en-US" altLang="ko-KR" sz="1600" dirty="0"/>
                  <a:t>imeslot</a:t>
                </a:r>
                <a:r>
                  <a:rPr kumimoji="1" lang="ko-KR" altLang="en-US" sz="1600" dirty="0"/>
                  <a:t>이 아닌 이전 </a:t>
                </a:r>
                <a:r>
                  <a:rPr kumimoji="1" lang="en-US" altLang="ko-KR" sz="1600" dirty="0"/>
                  <a:t>timeslot</a:t>
                </a:r>
                <a:r>
                  <a:rPr kumimoji="1" lang="ko-KR" altLang="en-US" sz="1600" dirty="0"/>
                  <a:t>에서의 </a:t>
                </a:r>
                <a:r>
                  <a:rPr kumimoji="1" lang="en-US" altLang="ko-KR" sz="1600" dirty="0"/>
                  <a:t>action</a:t>
                </a:r>
                <a:r>
                  <a:rPr kumimoji="1" lang="ko-KR" altLang="en-US" sz="1600" dirty="0"/>
                  <a:t>에 의한 </a:t>
                </a:r>
                <a:r>
                  <a:rPr kumimoji="1" lang="en-US" altLang="ko-KR" sz="1600" dirty="0"/>
                  <a:t>delay </a:t>
                </a:r>
                <a:r>
                  <a:rPr kumimoji="1" lang="ko-KR" altLang="en-US" sz="1600" dirty="0"/>
                  <a:t>이기 때문에 </a:t>
                </a:r>
                <a:r>
                  <a:rPr kumimoji="1" lang="en-US" altLang="ko-KR" sz="1600" dirty="0"/>
                  <a:t>immediate reward</a:t>
                </a:r>
                <a:r>
                  <a:rPr kumimoji="1" lang="ko-KR" altLang="en-US" sz="1600" dirty="0"/>
                  <a:t>로 부적절</a:t>
                </a:r>
                <a:endParaRPr kumimoji="1" lang="en-US" altLang="ko-KR" sz="1600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kumimoji="1" lang="ko-Kore-KR" altLang="en-US" sz="16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e>
                    </m:nary>
                  </m:oMath>
                </a14:m>
                <a:r>
                  <a:rPr kumimoji="1" lang="en-US" altLang="ko-Kore-KR" sz="1600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600" dirty="0"/>
                  <a:t>: </a:t>
                </a:r>
                <a:r>
                  <a:rPr kumimoji="1" lang="ko-Kore-KR" altLang="en-US" sz="1600" dirty="0"/>
                  <a:t>마찬가지로 이전 </a:t>
                </a:r>
                <a:r>
                  <a:rPr kumimoji="1" lang="en-US" altLang="ko-Kore-KR" sz="1600" dirty="0"/>
                  <a:t>t</a:t>
                </a:r>
                <a:r>
                  <a:rPr kumimoji="1" lang="en-US" altLang="ko-KR" sz="1600" dirty="0"/>
                  <a:t>imeslot</a:t>
                </a:r>
                <a:r>
                  <a:rPr kumimoji="1" lang="ko-KR" altLang="en-US" sz="1600" dirty="0"/>
                  <a:t>에서의 </a:t>
                </a:r>
                <a:r>
                  <a:rPr kumimoji="1" lang="en-US" altLang="ko-KR" sz="1600" dirty="0"/>
                  <a:t>action</a:t>
                </a:r>
                <a:r>
                  <a:rPr kumimoji="1" lang="ko-KR" altLang="en-US" sz="1600" dirty="0"/>
                  <a:t>에 의한 </a:t>
                </a:r>
                <a:r>
                  <a:rPr kumimoji="1" lang="en-US" altLang="ko-KR" sz="1600" dirty="0"/>
                  <a:t>queue length</a:t>
                </a:r>
                <a:r>
                  <a:rPr kumimoji="1" lang="ko-KR" altLang="en-US" sz="1600" dirty="0"/>
                  <a:t>일 수도 있고</a:t>
                </a:r>
                <a:r>
                  <a:rPr kumimoji="1" lang="en-US" altLang="ko-KR" sz="1600" dirty="0"/>
                  <a:t>, </a:t>
                </a:r>
                <a:r>
                  <a:rPr kumimoji="1" lang="ko-KR" altLang="en-US" sz="1600" dirty="0"/>
                  <a:t>모든 </a:t>
                </a:r>
                <a:r>
                  <a:rPr kumimoji="1" lang="en-US" altLang="ko-KR" sz="1600" dirty="0"/>
                  <a:t>action</a:t>
                </a:r>
                <a:r>
                  <a:rPr kumimoji="1" lang="ko-KR" altLang="en-US" sz="1600" dirty="0"/>
                  <a:t>을 </a:t>
                </a:r>
                <a:r>
                  <a:rPr kumimoji="1" lang="en-US" altLang="ko-KR" sz="1600" dirty="0"/>
                  <a:t>1</a:t>
                </a:r>
                <a:r>
                  <a:rPr kumimoji="1" lang="ko-KR" altLang="en-US" sz="1600" dirty="0"/>
                  <a:t>로 할 가능성이 있기 때문에 부적절</a:t>
                </a:r>
                <a:endParaRPr kumimoji="1" lang="ko-Kore-KR" alt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7" y="3726807"/>
                <a:ext cx="6467475" cy="2637517"/>
              </a:xfrm>
              <a:prstGeom prst="rect">
                <a:avLst/>
              </a:prstGeom>
              <a:blipFill>
                <a:blip r:embed="rId4"/>
                <a:stretch>
                  <a:fillRect l="-587" r="-391" b="-14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836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66EB-5D1D-E94E-96E1-EE4A833527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Multi</a:t>
            </a:r>
            <a:r>
              <a:rPr kumimoji="1" lang="en-US" altLang="ko-Kore-KR" dirty="0"/>
              <a:t> agent scenario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70898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178BE-11F7-1A4F-B085-10F1DBC5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-16525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sz="4000" b="1" dirty="0"/>
              <a:t>Scenario 3</a:t>
            </a:r>
            <a:endParaRPr kumimoji="1" lang="ko-Kore-KR" altLang="en-US" sz="4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D9C02D2-C284-D843-B5C2-54AEF56C5407}"/>
              </a:ext>
            </a:extLst>
          </p:cNvPr>
          <p:cNvSpPr/>
          <p:nvPr/>
        </p:nvSpPr>
        <p:spPr>
          <a:xfrm>
            <a:off x="5055870" y="1801497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</a:t>
            </a:r>
            <a:r>
              <a:rPr kumimoji="1" lang="en-US" altLang="ko-KR" sz="1600" b="1" dirty="0"/>
              <a:t>3</a:t>
            </a:r>
            <a:endParaRPr kumimoji="1" lang="ko-Kore-KR" altLang="en-US" sz="1600" b="1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D4FF9D-E2C5-F04C-A484-F7545A6751AF}"/>
              </a:ext>
            </a:extLst>
          </p:cNvPr>
          <p:cNvCxnSpPr>
            <a:cxnSpLocks/>
            <a:stCxn id="21" idx="6"/>
            <a:endCxn id="6" idx="1"/>
          </p:cNvCxnSpPr>
          <p:nvPr/>
        </p:nvCxnSpPr>
        <p:spPr>
          <a:xfrm>
            <a:off x="4050030" y="1328419"/>
            <a:ext cx="1158164" cy="61535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74E46F-38A9-D74D-A1E8-6795C668F8D2}"/>
              </a:ext>
            </a:extLst>
          </p:cNvPr>
          <p:cNvSpPr/>
          <p:nvPr/>
        </p:nvSpPr>
        <p:spPr>
          <a:xfrm>
            <a:off x="6290310" y="1778637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7531E2-D05F-7E4B-AB62-896337D4272F}"/>
              </a:ext>
            </a:extLst>
          </p:cNvPr>
          <p:cNvSpPr/>
          <p:nvPr/>
        </p:nvSpPr>
        <p:spPr>
          <a:xfrm>
            <a:off x="6290310" y="2047242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B4F73E-AA2A-6D45-8DC9-ACCBAF16712D}"/>
              </a:ext>
            </a:extLst>
          </p:cNvPr>
          <p:cNvSpPr/>
          <p:nvPr/>
        </p:nvSpPr>
        <p:spPr>
          <a:xfrm>
            <a:off x="6284595" y="2321562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3</a:t>
            </a:r>
            <a:endParaRPr kumimoji="1" lang="ko-Kore-KR" altLang="en-US" sz="16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AC4EEB-0AF2-3B4B-BCC1-3C9A37B24FCB}"/>
              </a:ext>
            </a:extLst>
          </p:cNvPr>
          <p:cNvSpPr/>
          <p:nvPr/>
        </p:nvSpPr>
        <p:spPr>
          <a:xfrm>
            <a:off x="6290310" y="2590167"/>
            <a:ext cx="1428750" cy="2286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4</a:t>
            </a:r>
            <a:endParaRPr kumimoji="1" lang="ko-Kore-KR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/>
              <p:nvPr/>
            </p:nvSpPr>
            <p:spPr>
              <a:xfrm>
                <a:off x="266700" y="3380976"/>
                <a:ext cx="11593831" cy="343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ore-KR" altLang="en-US" sz="1600" dirty="0"/>
                  <a:t>하나의 노드에 </a:t>
                </a:r>
                <a:r>
                  <a:rPr kumimoji="1" lang="en-US" altLang="ko-Kore-KR" sz="1600" dirty="0"/>
                  <a:t>2</a:t>
                </a:r>
                <a:r>
                  <a:rPr kumimoji="1" lang="ko-Kore-KR" altLang="en-US" sz="1600" dirty="0"/>
                  <a:t>개 이상의 노드가 연결</a:t>
                </a:r>
                <a:endParaRPr kumimoji="1" lang="en-US" altLang="ko-Kore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1600" dirty="0"/>
                  <a:t>N</a:t>
                </a:r>
                <a:r>
                  <a:rPr kumimoji="1" lang="en-US" altLang="ko-KR" sz="1600" dirty="0"/>
                  <a:t>ode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2</a:t>
                </a:r>
                <a:r>
                  <a:rPr kumimoji="1" lang="ko-Kore-KR" altLang="en-US" sz="1600" dirty="0"/>
                  <a:t>중 조금 더 </a:t>
                </a:r>
                <a:r>
                  <a:rPr kumimoji="1" lang="en-US" altLang="ko-Kore-KR" sz="1600" dirty="0"/>
                  <a:t>deadline</a:t>
                </a:r>
                <a:r>
                  <a:rPr kumimoji="1" lang="ko-Kore-KR" altLang="en-US" sz="1600" dirty="0"/>
                  <a:t>이 널널한 패킷을 더 늦게 보내는 방식으로 스케쥴링 </a:t>
                </a:r>
                <a:endParaRPr kumimoji="1" lang="en-US" altLang="ko-Kore-KR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1600" dirty="0"/>
                  <a:t>Node 3</a:t>
                </a:r>
                <a:r>
                  <a:rPr kumimoji="1" lang="ko-Kore-KR" altLang="en-US" sz="1600" dirty="0"/>
                  <a:t>의 </a:t>
                </a:r>
                <a:r>
                  <a:rPr kumimoji="1" lang="en-US" altLang="ko-Kore-KR" sz="1600" dirty="0"/>
                  <a:t>H</a:t>
                </a:r>
                <a:r>
                  <a:rPr kumimoji="1" lang="en-US" altLang="ko-KR" sz="1600" dirty="0"/>
                  <a:t>igh priority Queue</a:t>
                </a:r>
                <a:r>
                  <a:rPr kumimoji="1" lang="ko-KR" altLang="en-US" sz="1600" dirty="0"/>
                  <a:t>가</a:t>
                </a:r>
                <a:r>
                  <a:rPr kumimoji="1" lang="ko-Kore-KR" altLang="en-US" sz="1600" dirty="0"/>
                  <a:t> 여유로울 때 </a:t>
                </a:r>
                <a:r>
                  <a:rPr kumimoji="1" lang="en-US" altLang="ko-KR" sz="1600" dirty="0"/>
                  <a:t>High priority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전송하고</a:t>
                </a:r>
                <a:r>
                  <a:rPr kumimoji="1" lang="en-US" altLang="ko-KR" sz="1600" dirty="0"/>
                  <a:t>, Low priority queue</a:t>
                </a:r>
                <a:r>
                  <a:rPr kumimoji="1" lang="ko-KR" altLang="en-US" sz="1600" dirty="0"/>
                  <a:t>가 여유로울 때 </a:t>
                </a:r>
                <a:r>
                  <a:rPr kumimoji="1" lang="en-US" altLang="ko-KR" sz="1600" dirty="0"/>
                  <a:t>Low Priority</a:t>
                </a:r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전송</a:t>
                </a:r>
                <a:endParaRPr kumimoji="1"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모든 노드의 상황을 알아야 하기 때문에 </a:t>
                </a:r>
                <a:r>
                  <a:rPr kumimoji="1" lang="en-US" altLang="ko-KR" sz="1600" dirty="0"/>
                  <a:t>multi agent</a:t>
                </a:r>
                <a:r>
                  <a:rPr kumimoji="1" lang="ko-KR" altLang="en-US" sz="1600" dirty="0"/>
                  <a:t>가 필요</a:t>
                </a:r>
                <a:endParaRPr kumimoji="1"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다만</a:t>
                </a:r>
                <a:r>
                  <a:rPr kumimoji="1" lang="en-US" altLang="ko-KR" sz="1600" dirty="0"/>
                  <a:t>, Node </a:t>
                </a:r>
                <a:r>
                  <a:rPr kumimoji="1" lang="ko-KR" altLang="en-US" sz="1600" dirty="0"/>
                  <a:t>별 </a:t>
                </a:r>
                <a:r>
                  <a:rPr kumimoji="1" lang="en-US" altLang="ko-KR" sz="1600" dirty="0"/>
                  <a:t>multi agent</a:t>
                </a:r>
                <a:r>
                  <a:rPr kumimoji="1" lang="ko-KR" altLang="en-US" sz="1600" dirty="0"/>
                  <a:t>가 아니라 </a:t>
                </a:r>
                <a:r>
                  <a:rPr kumimoji="1" lang="en-US" altLang="ko-KR" sz="1600" dirty="0"/>
                  <a:t>Queue</a:t>
                </a:r>
                <a:r>
                  <a:rPr kumimoji="1" lang="ko-KR" altLang="en-US" sz="1600" dirty="0"/>
                  <a:t>별 </a:t>
                </a:r>
                <a:r>
                  <a:rPr kumimoji="1" lang="en-US" altLang="ko-KR" sz="1600" dirty="0"/>
                  <a:t>multi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agent</a:t>
                </a:r>
                <a:r>
                  <a:rPr kumimoji="1" lang="ko-KR" altLang="en-US" sz="1600" dirty="0"/>
                  <a:t>로 구현</a:t>
                </a:r>
                <a:r>
                  <a:rPr kumimoji="1" lang="en-US" altLang="ko-KR" sz="1600" dirty="0"/>
                  <a:t> -&gt; </a:t>
                </a:r>
                <a:r>
                  <a:rPr kumimoji="1" lang="ko-KR" altLang="en-US" sz="1600" dirty="0"/>
                  <a:t>더 복잡한 </a:t>
                </a:r>
                <a:r>
                  <a:rPr kumimoji="1" lang="en-US" altLang="ko-KR" sz="1600" dirty="0"/>
                  <a:t>topology</a:t>
                </a:r>
                <a:r>
                  <a:rPr kumimoji="1" lang="ko-KR" altLang="en-US" sz="1600" dirty="0"/>
                  <a:t>에서 확장이 용이함</a:t>
                </a:r>
                <a:endParaRPr kumimoji="1" lang="en-US" altLang="ko-KR" sz="1600" dirty="0"/>
              </a:p>
              <a:p>
                <a:pPr lvl="4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</a:rPr>
                      <m:t>𝑆𝑡𝑎𝑡</m:t>
                    </m:r>
                    <m:sSub>
                      <m:sSubPr>
                        <m:ctrlP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𝑞𝑢𝑒𝑢𝑒</m:t>
                        </m:r>
                      </m:sub>
                    </m:sSub>
                    <m:r>
                      <a:rPr kumimoji="1" lang="en-US" altLang="ko-Kore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𝑙𝑒𝑛𝑔𝑡</m:t>
                    </m:r>
                    <m:sSub>
                      <m:sSubPr>
                        <m:ctrlP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kumimoji="1" lang="en-US" altLang="ko-Kore-KR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sz="16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𝑄𝑢𝑒𝑢𝑒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𝑙𝑒𝑛𝑔𝑡</m:t>
                    </m:r>
                    <m:sSub>
                      <m:sSubPr>
                        <m:ctrlP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kumimoji="1" lang="en-US" altLang="ko-Kore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ko-Kore-KR" sz="1600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𝑞𝑢𝑒𝑢𝑒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ore-KR" altLang="en-US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8E386D-BDAB-1B46-9357-CB4440CAD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" y="3380976"/>
                <a:ext cx="11593831" cy="3435108"/>
              </a:xfrm>
              <a:prstGeom prst="rect">
                <a:avLst/>
              </a:prstGeom>
              <a:blipFill>
                <a:blip r:embed="rId2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2ECACAEC-D576-9349-B3C6-DCEBD150C056}"/>
              </a:ext>
            </a:extLst>
          </p:cNvPr>
          <p:cNvSpPr/>
          <p:nvPr/>
        </p:nvSpPr>
        <p:spPr>
          <a:xfrm>
            <a:off x="3009900" y="84264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</a:t>
            </a:r>
            <a:r>
              <a:rPr kumimoji="1" lang="en-US" altLang="ko-KR" sz="1600" b="1" dirty="0"/>
              <a:t>1</a:t>
            </a:r>
            <a:endParaRPr kumimoji="1" lang="ko-Kore-KR" altLang="en-US" sz="16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87F9EA5-317C-5848-ADBC-470DA40A4BB0}"/>
              </a:ext>
            </a:extLst>
          </p:cNvPr>
          <p:cNvSpPr/>
          <p:nvPr/>
        </p:nvSpPr>
        <p:spPr>
          <a:xfrm>
            <a:off x="3009900" y="2358384"/>
            <a:ext cx="1040130" cy="97155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node</a:t>
            </a:r>
            <a:r>
              <a:rPr kumimoji="1" lang="en-US" altLang="ko-KR" sz="1600" b="1" dirty="0"/>
              <a:t>2</a:t>
            </a:r>
            <a:endParaRPr kumimoji="1" lang="ko-Kore-KR" altLang="en-US" sz="1600" b="1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B51F08-95F9-9443-B7E7-43D38DE84CED}"/>
              </a:ext>
            </a:extLst>
          </p:cNvPr>
          <p:cNvCxnSpPr>
            <a:cxnSpLocks/>
            <a:stCxn id="22" idx="6"/>
            <a:endCxn id="6" idx="3"/>
          </p:cNvCxnSpPr>
          <p:nvPr/>
        </p:nvCxnSpPr>
        <p:spPr>
          <a:xfrm flipV="1">
            <a:off x="4050030" y="2630767"/>
            <a:ext cx="1158164" cy="21339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37656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597</Words>
  <Application>Microsoft Macintosh PowerPoint</Application>
  <PresentationFormat>와이드스크린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테마</vt:lpstr>
      <vt:lpstr>Single agent scenario</vt:lpstr>
      <vt:lpstr>Scenario 1</vt:lpstr>
      <vt:lpstr>Scenario 2</vt:lpstr>
      <vt:lpstr>기존 환경에서의 Test 결과</vt:lpstr>
      <vt:lpstr>State-action-reward definition</vt:lpstr>
      <vt:lpstr>State-action-reward definition</vt:lpstr>
      <vt:lpstr>Multi agent scenario</vt:lpstr>
      <vt:lpstr>Scenario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agent scenario</dc:title>
  <dc:creator>류지혜</dc:creator>
  <cp:lastModifiedBy>류지혜</cp:lastModifiedBy>
  <cp:revision>1</cp:revision>
  <dcterms:created xsi:type="dcterms:W3CDTF">2022-01-25T13:36:59Z</dcterms:created>
  <dcterms:modified xsi:type="dcterms:W3CDTF">2022-01-25T18:23:51Z</dcterms:modified>
</cp:coreProperties>
</file>