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87" r:id="rId13"/>
  </p:sldMasterIdLst>
  <p:sldIdLst>
    <p:sldId id="256" r:id="rId15"/>
    <p:sldId id="261" r:id="rId16"/>
    <p:sldId id="258" r:id="rId17"/>
    <p:sldId id="262" r:id="rId18"/>
    <p:sldId id="257" r:id="rId19"/>
    <p:sldId id="259" r:id="rId20"/>
    <p:sldId id="260" r:id="rId21"/>
    <p:sldId id="263" r:id="rId22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715705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985436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832391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658145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543281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9046827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899961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122878491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8612995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4008471942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9114827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596900" y="1600200"/>
            <a:ext cx="10998835" cy="4623435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431800" dist="2540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jh_r_/AppData/Roaming/PolarisOffice/ETemp/18452_14717600/fImage21228784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1905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jh_r_/AppData/Roaming/PolarisOffice/ETemp/18452_14717600/fImage3400847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5184140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310958404604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12/1/2019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425393741.png"></Relationship><Relationship Id="rId3" Type="http://schemas.openxmlformats.org/officeDocument/2006/relationships/image" Target="../media/fImage901019408467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96649446334.png"></Relationship><Relationship Id="rId3" Type="http://schemas.openxmlformats.org/officeDocument/2006/relationships/image" Target="../media/fImage98749456500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184329259169.png"></Relationship><Relationship Id="rId3" Type="http://schemas.openxmlformats.org/officeDocument/2006/relationships/image" Target="../media/fImage392719585724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73229671478.png"></Relationship><Relationship Id="rId3" Type="http://schemas.openxmlformats.org/officeDocument/2006/relationships/image" Target="../media/fImage372579709358.png"></Relationship><Relationship Id="rId4" Type="http://schemas.openxmlformats.org/officeDocument/2006/relationships/image" Target="../media/fImage193239736962.png"></Relationship><Relationship Id="rId5" Type="http://schemas.openxmlformats.org/officeDocument/2006/relationships/image" Target="../media/fImage427309764464.png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192669141.png"></Relationship><Relationship Id="rId2" Type="http://schemas.openxmlformats.org/officeDocument/2006/relationships/image" Target="../media/fImage13546928467.png"></Relationship><Relationship Id="rId3" Type="http://schemas.openxmlformats.org/officeDocument/2006/relationships/image" Target="../media/fImage27771936334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5601636500.png"></Relationship><Relationship Id="rId3" Type="http://schemas.openxmlformats.org/officeDocument/2006/relationships/image" Target="../media/fImage7272165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빅데이터 분석 프로젝트 </a:t>
            </a:r>
            <a:r>
              <a:rPr lang="en-US" altLang="ko-KR" sz="6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6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endParaRPr lang="ko-KR" altLang="en-US" sz="4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Q.대중들이 새로운 음원을 가장 많이 찾아 듣는 시기?</a:t>
            </a: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20171071 류지혜</a:t>
            </a:r>
            <a:endParaRPr lang="ko-KR" altLang="en-US" sz="2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Q.대중들이 새로운 음원을 가장 많이 찾아 듣는 시기?</a:t>
            </a:r>
            <a:endParaRPr lang="ko-KR" altLang="en-US" sz="5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점</a:t>
            </a:r>
            <a:r>
              <a:rPr lang="en-US" altLang="ko-KR" sz="2400" cap="none" dirty="0" smtClean="0" b="1" strike="noStrike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유율 1위 음원사이트 ‘멜론’에서 2010년부터 2019년까지 주간차트의 </a:t>
            </a:r>
            <a:endParaRPr lang="ko-KR" altLang="en-US" sz="2400" cap="none" dirty="0" smtClean="0" b="1" strike="noStrike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chemeClr val="accent4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순위 변동 추이를 분석한 결과</a:t>
            </a:r>
            <a:endParaRPr lang="ko-KR" altLang="en-US" sz="2400" cap="none" dirty="0" smtClean="0" b="1" strike="noStrike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 	</a:t>
            </a: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사람들이 가장 새로운 음악을 많이 듣는 시기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  <a:p>
            <a:pPr marL="508000" indent="254000" algn="l" fontAlgn="auto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latin typeface="맑은 고딕" charset="0"/>
                <a:ea typeface="맑은 고딕" charset="0"/>
              </a:rPr>
              <a:t> 미래의 순위 변동 추이를 예측하는 시스템</a:t>
            </a:r>
            <a:endParaRPr lang="ko-KR" altLang="en-US" sz="2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85875" y="3411855"/>
            <a:ext cx="420370" cy="285750"/>
          </a:xfrm>
          <a:prstGeom prst="rightArrow"/>
          <a:solidFill>
            <a:srgbClr val="BED7EE"/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285875" y="4197985"/>
            <a:ext cx="420370" cy="285750"/>
          </a:xfrm>
          <a:prstGeom prst="rightArrow"/>
          <a:solidFill>
            <a:srgbClr val="BED7EE"/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수집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수집 방법: 멜론 사이트 크롤링</a:t>
            </a: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79920" y="481965"/>
            <a:ext cx="5040630" cy="5412105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1" b="28259"/>
          <a:stretch>
            <a:fillRect/>
          </a:stretch>
        </p:blipFill>
        <p:spPr>
          <a:xfrm rot="0">
            <a:off x="398145" y="2384425"/>
            <a:ext cx="6433820" cy="2393950"/>
          </a:xfrm>
          <a:prstGeom prst="rect"/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455295" y="5054600"/>
            <a:ext cx="6341110" cy="10477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Python3기반, BeautifulSoup를 이용해 사이트를 파싱하고 Selenium으로 크롬 웹드라이버를 사용해 차트파인더에서 자동으로 원하는 데이터를 추출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6947535" y="1518285"/>
            <a:ext cx="3385185" cy="500380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6983730" y="2143760"/>
            <a:ext cx="1705610" cy="267970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7117715" y="3367405"/>
            <a:ext cx="1705610" cy="267970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7305675" y="4698365"/>
            <a:ext cx="1705610" cy="267970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10314305" y="1687830"/>
            <a:ext cx="16529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연대 : 2010년대 고정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8680450" y="2143760"/>
            <a:ext cx="16529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연도: 10번 반복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8823960" y="3358515"/>
            <a:ext cx="16529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월: 12번 반복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9011920" y="4698365"/>
            <a:ext cx="16529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주: 5번 반복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수집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610" y="1464310"/>
            <a:ext cx="5680075" cy="5179695"/>
          </a:xfrm>
          <a:prstGeom prst="rect"/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694"/>
          <a:stretch>
            <a:fillRect/>
          </a:stretch>
        </p:blipFill>
        <p:spPr>
          <a:xfrm rot="0">
            <a:off x="7396480" y="3704590"/>
            <a:ext cx="3258185" cy="275336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6456680" y="1357630"/>
            <a:ext cx="5412105" cy="18262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주간 차트 반복문 안의 내용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 cap="none" dirty="0" smtClean="0" b="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년//월//주//순위/제목//가수// 변동된 순위// 순위 변동 상태(상승,하락) </a:t>
            </a: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순서로 저장</a:t>
            </a:r>
            <a:endParaRPr lang="ko-KR" altLang="en-US" sz="2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각각의 요소는 ‘//’로 구분 : </a:t>
            </a:r>
            <a:r>
              <a:rPr lang="en-US" altLang="ko-KR" sz="2000" cap="none" dirty="0" smtClean="0" b="1" strike="noStrike">
                <a:solidFill>
                  <a:srgbClr val="FAC4E4"/>
                </a:solidFill>
                <a:latin typeface="맑은 고딕" charset="0"/>
                <a:ea typeface="맑은 고딕" charset="0"/>
              </a:rPr>
              <a:t>split(’,’) -&gt;오류</a:t>
            </a:r>
            <a:endParaRPr lang="ko-KR" altLang="en-US" sz="2000" cap="none" dirty="0" smtClean="0" b="1" strike="noStrike">
              <a:solidFill>
                <a:srgbClr val="FAC4E4"/>
              </a:solidFill>
              <a:latin typeface="맑은 고딕" charset="0"/>
              <a:ea typeface="맑은 고딕" charset="0"/>
            </a:endParaRPr>
          </a:p>
          <a:p>
            <a:pPr marL="1778000" indent="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Ex.title=”모든 날,모든 순간”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수집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txt파일 데이터의 크기 : </a:t>
            </a:r>
            <a:r>
              <a:rPr lang="en-US" altLang="ko-KR" sz="2000" cap="none" dirty="0" smtClean="0" b="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4.13MB</a:t>
            </a:r>
            <a:endParaRPr lang="ko-KR" altLang="en-US" sz="2000" cap="none" dirty="0" smtClean="0" b="1" strike="noStrike">
              <a:solidFill>
                <a:schemeClr val="accent1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csv파일 데이터의 크기 :</a:t>
            </a:r>
            <a:r>
              <a:rPr lang="en-US" altLang="ko-KR" sz="2000" cap="none" dirty="0" smtClean="0" b="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5MB</a:t>
            </a:r>
            <a:endParaRPr lang="ko-KR" altLang="en-US" sz="2000" cap="none" dirty="0" smtClean="0" b="1" strike="noStrike">
              <a:solidFill>
                <a:schemeClr val="accent1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rPr>
              <a:t>    	</a:t>
            </a: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새로운 열 추가:Rank_variation(변동지수)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835" y="910590"/>
            <a:ext cx="5299075" cy="526923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610" y="3437890"/>
            <a:ext cx="5798185" cy="2738120"/>
          </a:xfrm>
          <a:prstGeom prst="rect"/>
          <a:noFill/>
        </p:spPr>
      </p:pic>
      <p:sp>
        <p:nvSpPr>
          <p:cNvPr id="6" name="도형 5"/>
          <p:cNvSpPr>
            <a:spLocks/>
          </p:cNvSpPr>
          <p:nvPr/>
        </p:nvSpPr>
        <p:spPr>
          <a:xfrm rot="0">
            <a:off x="1392555" y="2920365"/>
            <a:ext cx="402590" cy="206375"/>
          </a:xfrm>
          <a:prstGeom prst="rightArrow"/>
          <a:solidFill>
            <a:srgbClr val="BED7EE"/>
          </a:solidFill>
          <a:ln w="12700" cap="flat" cmpd="sng">
            <a:solidFill>
              <a:schemeClr val="accent1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4982845" y="3732530"/>
            <a:ext cx="1250950" cy="153035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411345" y="4179570"/>
            <a:ext cx="1822450" cy="179070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563870" y="3384550"/>
            <a:ext cx="705485" cy="2831465"/>
          </a:xfrm>
          <a:prstGeom prst="roundRect"/>
          <a:noFill/>
          <a:ln w="2857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562860" y="3732530"/>
            <a:ext cx="616585" cy="144145"/>
          </a:xfrm>
          <a:prstGeom prst="roundRect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분석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Data Frame </a:t>
            </a:r>
            <a:endParaRPr lang="ko-KR" altLang="en-US" sz="2400" cap="none" dirty="0" smtClean="0" b="1" strike="noStrike">
              <a:solidFill>
                <a:schemeClr val="accent1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6" t="-33" r="15004"/>
          <a:stretch>
            <a:fillRect/>
          </a:stretch>
        </p:blipFill>
        <p:spPr>
          <a:xfrm rot="0">
            <a:off x="321310" y="2330450"/>
            <a:ext cx="4010660" cy="38461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r="29550"/>
          <a:stretch>
            <a:fillRect/>
          </a:stretch>
        </p:blipFill>
        <p:spPr>
          <a:xfrm rot="0">
            <a:off x="4474210" y="2321560"/>
            <a:ext cx="3233420" cy="38392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9245" y="1589405"/>
            <a:ext cx="3957320" cy="19653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9880" y="3822065"/>
            <a:ext cx="3956050" cy="2340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sp>
        <p:nvSpPr>
          <p:cNvPr id="8" name="텍스트 상자 7"/>
          <p:cNvSpPr txBox="1">
            <a:spLocks/>
          </p:cNvSpPr>
          <p:nvPr/>
        </p:nvSpPr>
        <p:spPr>
          <a:xfrm rot="0">
            <a:off x="2035810" y="2947035"/>
            <a:ext cx="2028190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UDF</a:t>
            </a:r>
            <a:endParaRPr lang="ko-KR" altLang="en-US" sz="16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상태 분류 함수</a:t>
            </a:r>
            <a:endParaRPr lang="ko-KR" altLang="en-US" sz="16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3589655" y="4634865"/>
            <a:ext cx="563245" cy="1491615"/>
          </a:xfrm>
          <a:prstGeom prst="roundRect"/>
          <a:noFill/>
          <a:ln w="28575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accent4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438775" y="2947670"/>
            <a:ext cx="217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A.월별 변동지수의 합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411345" y="3769360"/>
            <a:ext cx="35191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B.연도별 월을 pivot으로  변동지수의 합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7930515" y="3555365"/>
            <a:ext cx="217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CCC00"/>
                </a:solidFill>
                <a:latin typeface="맑은 고딕" charset="0"/>
                <a:ea typeface="맑은 고딕" charset="0"/>
              </a:rPr>
              <a:t>Graph B</a:t>
            </a:r>
            <a:endParaRPr lang="ko-KR" altLang="en-US" sz="1200" cap="none" dirty="0" smtClean="0" b="1" strike="noStrike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7930515" y="1314450"/>
            <a:ext cx="217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CCC00"/>
                </a:solidFill>
                <a:latin typeface="맑은 고딕" charset="0"/>
                <a:ea typeface="맑은 고딕" charset="0"/>
              </a:rPr>
              <a:t>Graph A</a:t>
            </a:r>
            <a:endParaRPr lang="ko-KR" altLang="en-US" sz="1200" cap="none" dirty="0" smtClean="0" b="1" strike="noStrike">
              <a:solidFill>
                <a:srgbClr val="FCCC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9761220" y="3323590"/>
            <a:ext cx="217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월</a:t>
            </a:r>
            <a:endParaRPr lang="ko-KR" altLang="en-US" sz="1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7877175" y="1591310"/>
            <a:ext cx="217043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변동지수 합</a:t>
            </a:r>
            <a:endParaRPr lang="ko-KR" altLang="en-US" sz="1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9770745" y="5904865"/>
            <a:ext cx="217043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월</a:t>
            </a:r>
            <a:endParaRPr lang="ko-KR" altLang="en-US" sz="1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7850505" y="3904615"/>
            <a:ext cx="217043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변동지수 합</a:t>
            </a:r>
            <a:endParaRPr lang="ko-KR" altLang="en-US" sz="1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10198100" y="4134485"/>
            <a:ext cx="1492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2010년~2016년</a:t>
            </a:r>
            <a:endParaRPr lang="ko-KR" altLang="en-US" sz="1200" cap="none" dirty="0" smtClean="0" b="1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10198735" y="5527675"/>
            <a:ext cx="149225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chemeClr val="accent5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2017년~2019년</a:t>
            </a:r>
            <a:endParaRPr lang="ko-KR" altLang="en-US" sz="1200" cap="none" dirty="0" smtClean="0" b="1" strike="noStrike">
              <a:solidFill>
                <a:schemeClr val="accent5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10841990" y="1562735"/>
            <a:ext cx="464820" cy="367030"/>
          </a:xfrm>
          <a:prstGeom prst="ellipse"/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243060" y="1920875"/>
            <a:ext cx="35198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순위의 변동 폭이 가장 큰 달은 10월</a:t>
            </a:r>
            <a:endParaRPr lang="ko-KR" altLang="en-US" sz="12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분석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머신러닝 - 선형 회귀분석 </a:t>
            </a:r>
            <a:endParaRPr lang="ko-KR" altLang="en-US" sz="2800" cap="none" dirty="0" smtClean="0" b="1" strike="noStrike">
              <a:solidFill>
                <a:schemeClr val="accent1">
                  <a:lumMod val="40000"/>
                  <a:lumOff val="6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h_r_/AppData/Roaming/PolarisOffice/ETemp/9752_18716504/fImage1926691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54"/>
          <a:stretch>
            <a:fillRect/>
          </a:stretch>
        </p:blipFill>
        <p:spPr>
          <a:xfrm rot="0">
            <a:off x="698500" y="2451100"/>
            <a:ext cx="3561715" cy="33934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5" name="그림 4" descr="C:/Users/jh_r_/AppData/Roaming/PolarisOffice/ETemp/9752_18716504/fImage135469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02860" y="3759835"/>
            <a:ext cx="3265170" cy="2750820"/>
          </a:xfrm>
          <a:prstGeom prst="rect"/>
          <a:noFill/>
        </p:spPr>
      </p:pic>
      <p:pic>
        <p:nvPicPr>
          <p:cNvPr id="6" name="그림 5" descr="C:/Users/jh_r_/AppData/Roaming/PolarisOffice/ETemp/9752_18716504/fImage2777193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5175" y="942975"/>
            <a:ext cx="3415030" cy="5567680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4295140" y="2473325"/>
            <a:ext cx="4358640" cy="942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X=연도(10년), Y=연도별 i월의 변동지수 합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Beta0,Beta1 12set으로 회귀분석 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R^2의 값도 계산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데이터 분석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회귀분석 결과 </a:t>
            </a: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h_r_/AppData/Roaming/PolarisOffice/ETemp/9752_18716504/fImage26560163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43"/>
          <a:stretch>
            <a:fillRect/>
          </a:stretch>
        </p:blipFill>
        <p:spPr>
          <a:xfrm rot="0">
            <a:off x="785495" y="2400300"/>
            <a:ext cx="4733925" cy="40747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5" name="그림 4" descr="C:/Users/jh_r_/AppData/Roaming/PolarisOffice/ETemp/9752_18716504/fImage7272165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58965" y="565150"/>
            <a:ext cx="3239770" cy="239141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5697220" y="3062605"/>
            <a:ext cx="6109335" cy="2956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연도,월을 입력하면 예상 순위 변동 추이와 그에 대한 R^2값을 산출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2019년 12월의 순위 변동지수는 341, R^2=0.37 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  2020년 10월의 순위 변동지수는 288, R^2=0.7 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5월의 R^2값이 가장 높음, 0.91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평균 R^2=0.70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dark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dark" id="{1AE7A7E3-FA99-4289-ABC4-BCEDCD8E9AF1}" vid="{F80F4770-DD3C-4118-9A7F-F36FAD80C4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0</Paragraphs>
  <Words>21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JH R</dc:creator>
  <cp:lastModifiedBy>JH R</cp:lastModifiedBy>
</cp:coreProperties>
</file>