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1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FF2FC-DAE2-661B-33B8-9E5F30FB2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FC1473-9830-2531-424E-AB8E4A4CA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D78BD-2FC0-3353-C552-942782E2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0B31-139F-4606-B775-A89A6A91703F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BE94-C529-C8CF-D5D2-CD5C699D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2834C-9934-F6FF-F6D8-EA5C064E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7826-C71E-433D-BBC0-EAE84DC0F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69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F5233-C29B-C2A6-DC66-C8BD0078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590428-90FC-24EF-5B41-AF6897E13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E8822-72E4-615D-CF8F-09D69FC8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0B31-139F-4606-B775-A89A6A91703F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9E4AB-0096-F638-1227-E896F6F6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4E3ED7-517E-2884-F1C6-9F11608D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7826-C71E-433D-BBC0-EAE84DC0F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49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39D7CC-03F2-43CB-EF26-830F2C105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7EF6C4-2257-00B4-F410-ECA3C1D92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57B20-37B6-07E9-F53F-4AE465BA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0B31-139F-4606-B775-A89A6A91703F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BAAC8F-9D2C-F56F-45DD-41674EF7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BAE10-7672-C163-A637-F9367398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7826-C71E-433D-BBC0-EAE84DC0F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6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146C4-6DE9-0FB7-B761-A70B0394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81267-EDEE-31D0-29AA-AA6B8DA31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DD537-DAC7-8E0B-3B89-172761D7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0B31-139F-4606-B775-A89A6A91703F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24EBE-A590-EDFD-D62A-CCEE046E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34219-CC77-1254-5BDB-47C3120D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7826-C71E-433D-BBC0-EAE84DC0F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1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C53D-B284-4BD6-EF88-A02C01612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E3440-61BF-E76D-CE50-E0273CDDF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518BC-485F-62DE-D07E-6C46CDDA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0B31-139F-4606-B775-A89A6A91703F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F2B4A8-F466-C3AB-29E3-6C75600A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BA286-79E1-DE6A-3EB7-854B59EA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7826-C71E-433D-BBC0-EAE84DC0F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1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FE54-8F5B-34E9-781C-D529B674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4A7E3-BB58-46B5-5F53-9E6C8F942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AB89D8-F683-36A9-3607-3CD110C73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A69DA4-20B7-7B74-82B6-6799CF5A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0B31-139F-4606-B775-A89A6A91703F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C579CB-A7EA-E22A-CD69-00CCB2B7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2EBF93-6AE4-BF1B-E56F-B5D1B0FD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7826-C71E-433D-BBC0-EAE84DC0F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95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D8C6D-03A8-6043-BA59-85E96EF8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2E491-8636-EC11-F75B-B0477A183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85233F-FB52-7DA5-2F48-01E234CB0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E89CF5-FB96-49BB-4B44-46EA631E9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001ADD-E5C2-924A-2705-E9D5505B7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2E0965-0C3C-B8A3-89E6-A6527377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0B31-139F-4606-B775-A89A6A91703F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AEAECF-9676-4864-EEC9-066CFD48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BC12B0-4890-7EFB-DF8C-52738A57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7826-C71E-433D-BBC0-EAE84DC0F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34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BF8FF-E5B8-8794-ECC1-721D040A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FFDA74-9BBE-C348-1590-14708837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0B31-139F-4606-B775-A89A6A91703F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3E4E76-34EB-D73A-88D1-4F29511D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781355-042F-6A77-5294-E7BBFB70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7826-C71E-433D-BBC0-EAE84DC0F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93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540574-C154-5968-E1BB-A7E3458C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0B31-139F-4606-B775-A89A6A91703F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55FFB5-47A8-45CD-88E2-CCEBFB14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60183F-A548-CF60-E2AE-FB684419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7826-C71E-433D-BBC0-EAE84DC0F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26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3A8-719B-A8EB-6736-57EAC570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47827-5AC7-7D54-4B7D-D09FEA9B2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7F0A14-9569-0CEC-4323-453D47EDD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5F98D8-AC69-CA3E-CCE7-6F27E306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0B31-139F-4606-B775-A89A6A91703F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88B25F-DEA3-B70E-8E95-A84410EA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230995-E02A-A9DA-BE39-040DA886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7826-C71E-433D-BBC0-EAE84DC0F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96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BB682-AB78-F4A2-8DC2-080AFCE8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592B0D-FED3-648C-E4A9-3AD9FE2FB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75B8B-FF3D-AEB5-D24E-C8CEDB55C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CEDE43-9338-4013-75E6-7FE882DB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0B31-139F-4606-B775-A89A6A91703F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D2286-B5FC-178D-699A-05CC51FBB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B83EE8-A13B-0931-326F-17B98A3F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7826-C71E-433D-BBC0-EAE84DC0F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5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2EAEC8-8EEF-073E-BAF7-B19A0A14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DBD91-1A2F-3EF7-372C-EC56370F5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CF9D7-A5EB-C243-DB84-A1D34F2FA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C0B31-139F-4606-B775-A89A6A91703F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F1AA3-B998-C4DB-3434-E7831B490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7FF56-FD13-F196-8C9B-EDD210A63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77826-C71E-433D-BBC0-EAE84DC0F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73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20352-6813-D50A-3CCB-B61ED9D31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과제</a:t>
            </a:r>
            <a:r>
              <a:rPr lang="en-US" altLang="ko-KR"/>
              <a:t> </a:t>
            </a:r>
            <a:r>
              <a:rPr lang="ko-KR" altLang="en-US"/>
              <a:t>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852F77-04F1-8A5D-F6DD-F37540403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20200907 </a:t>
            </a:r>
            <a:r>
              <a:rPr lang="ko-KR" altLang="en-US"/>
              <a:t>김지혜</a:t>
            </a:r>
          </a:p>
        </p:txBody>
      </p:sp>
    </p:spTree>
    <p:extLst>
      <p:ext uri="{BB962C8B-B14F-4D97-AF65-F5344CB8AC3E}">
        <p14:creationId xmlns:p14="http://schemas.microsoft.com/office/powerpoint/2010/main" val="1399269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3DD67-A069-8C80-5589-061A23C5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37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CBF05-24F8-84B4-AACE-F01F5B08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7790"/>
          </a:xfrm>
        </p:spPr>
        <p:txBody>
          <a:bodyPr>
            <a:normAutofit/>
          </a:bodyPr>
          <a:lstStyle/>
          <a:p>
            <a:r>
              <a:rPr lang="en-US" altLang="ko-KR" sz="3600"/>
              <a:t>1. </a:t>
            </a:r>
            <a:r>
              <a:rPr lang="ko-KR" altLang="en-US" sz="3600"/>
              <a:t>모델 </a:t>
            </a:r>
            <a:r>
              <a:rPr lang="en-US" altLang="ko-KR" sz="3600"/>
              <a:t>1(</a:t>
            </a:r>
            <a:r>
              <a:rPr lang="ko-KR" altLang="en-US" sz="3600"/>
              <a:t>기본</a:t>
            </a:r>
            <a:r>
              <a:rPr lang="en-US" altLang="ko-KR" sz="3600"/>
              <a:t>)</a:t>
            </a:r>
            <a:endParaRPr lang="ko-KR" altLang="en-US" sz="360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F8EA9E-4409-813E-1D03-98A4B31B4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326" y="1825625"/>
            <a:ext cx="4940474" cy="4351338"/>
          </a:xfrm>
        </p:spPr>
        <p:txBody>
          <a:bodyPr>
            <a:normAutofit/>
          </a:bodyPr>
          <a:lstStyle/>
          <a:p>
            <a:r>
              <a:rPr lang="en-US" altLang="ko-KR" sz="1800"/>
              <a:t>keras</a:t>
            </a:r>
            <a:r>
              <a:rPr lang="ko-KR" altLang="en-US" sz="1800"/>
              <a:t>로부터 </a:t>
            </a:r>
            <a:r>
              <a:rPr lang="en-US" altLang="ko-KR" sz="1800"/>
              <a:t>mnist dataset load</a:t>
            </a:r>
          </a:p>
          <a:p>
            <a:r>
              <a:rPr lang="ko-KR" altLang="en-US" sz="1800"/>
              <a:t>클래스 </a:t>
            </a:r>
            <a:r>
              <a:rPr lang="en-US" altLang="ko-KR" sz="1800"/>
              <a:t>10</a:t>
            </a:r>
            <a:r>
              <a:rPr lang="ko-KR" altLang="en-US" sz="1800"/>
              <a:t>개</a:t>
            </a:r>
            <a:r>
              <a:rPr lang="en-US" altLang="ko-KR" sz="1800"/>
              <a:t>, </a:t>
            </a:r>
            <a:r>
              <a:rPr lang="ko-KR" altLang="en-US" sz="1800"/>
              <a:t>이미지 크기 </a:t>
            </a:r>
            <a:r>
              <a:rPr lang="en-US" altLang="ko-KR" sz="1800"/>
              <a:t>28x28, </a:t>
            </a:r>
            <a:r>
              <a:rPr lang="ko-KR" altLang="en-US" sz="1800"/>
              <a:t>채널 </a:t>
            </a:r>
            <a:r>
              <a:rPr lang="en-US" altLang="ko-KR" sz="1800"/>
              <a:t>1</a:t>
            </a:r>
            <a:r>
              <a:rPr lang="ko-KR" altLang="en-US" sz="1800"/>
              <a:t>개</a:t>
            </a:r>
            <a:endParaRPr lang="en-US" altLang="ko-KR" sz="1800"/>
          </a:p>
          <a:p>
            <a:r>
              <a:rPr lang="en-US" altLang="ko-KR" sz="1800"/>
              <a:t>0~1 </a:t>
            </a:r>
            <a:r>
              <a:rPr lang="ko-KR" altLang="en-US" sz="1800"/>
              <a:t>정규화</a:t>
            </a:r>
            <a:r>
              <a:rPr lang="en-US" altLang="ko-KR" sz="1800"/>
              <a:t>, </a:t>
            </a:r>
            <a:r>
              <a:rPr lang="ko-KR" altLang="en-US" sz="1800"/>
              <a:t>원</a:t>
            </a:r>
            <a:r>
              <a:rPr lang="en-US" altLang="ko-KR" sz="1800"/>
              <a:t>-</a:t>
            </a:r>
            <a:r>
              <a:rPr lang="ko-KR" altLang="en-US" sz="1800"/>
              <a:t>핫 인코딩</a:t>
            </a:r>
            <a:endParaRPr lang="en-US" altLang="ko-KR" sz="1800"/>
          </a:p>
          <a:p>
            <a:r>
              <a:rPr lang="ko-KR" altLang="en-US" sz="1800"/>
              <a:t>순차적 </a:t>
            </a:r>
            <a:r>
              <a:rPr lang="en-US" altLang="ko-KR" sz="1800"/>
              <a:t>Sequential </a:t>
            </a:r>
            <a:r>
              <a:rPr lang="ko-KR" altLang="en-US" sz="1800"/>
              <a:t>모델</a:t>
            </a:r>
            <a:endParaRPr lang="en-US" altLang="ko-KR" sz="1800"/>
          </a:p>
          <a:p>
            <a:r>
              <a:rPr lang="en-US" altLang="ko-KR" sz="1800"/>
              <a:t>2</a:t>
            </a:r>
            <a:r>
              <a:rPr lang="ko-KR" altLang="en-US" sz="1800"/>
              <a:t>개의 </a:t>
            </a:r>
            <a:r>
              <a:rPr lang="en-US" altLang="ko-KR" sz="1800"/>
              <a:t>Convolution layer</a:t>
            </a:r>
          </a:p>
          <a:p>
            <a:r>
              <a:rPr lang="en-US" altLang="ko-KR" sz="1800"/>
              <a:t>2</a:t>
            </a:r>
            <a:r>
              <a:rPr lang="ko-KR" altLang="en-US" sz="1800"/>
              <a:t>개의 </a:t>
            </a:r>
            <a:r>
              <a:rPr lang="en-US" altLang="ko-KR" sz="1800"/>
              <a:t>MaxPooling layer</a:t>
            </a:r>
          </a:p>
          <a:p>
            <a:r>
              <a:rPr lang="en-US" altLang="ko-KR" sz="1800"/>
              <a:t>Flatten layer</a:t>
            </a:r>
          </a:p>
          <a:p>
            <a:r>
              <a:rPr lang="en-US" altLang="ko-KR" sz="1800"/>
              <a:t>Dropout layer(0.5%)</a:t>
            </a:r>
          </a:p>
          <a:p>
            <a:r>
              <a:rPr lang="en-US" altLang="ko-KR" sz="1800"/>
              <a:t>Dense layer(softmax)</a:t>
            </a:r>
            <a:endParaRPr lang="ko-KR" altLang="en-US" sz="180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536300B-0056-226E-9838-D2BFA3E105D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45926" y="1462138"/>
            <a:ext cx="5550074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keras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keras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layers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tensorflow.python.keras.utils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np_utils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to_categorical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tensorflow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keras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matplotlib.pyplot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en-US" altLang="ko-KR" sz="9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(x_train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(x_test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y_test) = keras.datasets.mnist.load_data()</a:t>
            </a:r>
            <a:endParaRPr lang="en-US" altLang="ko-KR" sz="900">
              <a:solidFill>
                <a:srgbClr val="A9B7C6"/>
              </a:solidFill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num_classes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input_shape = 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x_train = x_train.astype(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'float32'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/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255.0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 = x_test.astype(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'float32'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/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255.0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 = np_utils.to_categorical(y_train)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y_test = np_utils.to_categorical(y_test)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print('y_train :', np.shape(y_train))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(60000, 10)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 = keras.Sequential(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[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keras.Input(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shape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=input_shape)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layers.Conv2D(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kernel_size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activation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"relu"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layers.MaxPooling2D(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pool_size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layers.Conv2D(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kernel_size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activation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"relu"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layers.MaxPooling2D(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pool_size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layers.Flatten()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layers.Dropout(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layers.Dense(num_classes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activation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"softmax"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model.summary()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3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CBF05-24F8-84B4-AACE-F01F5B08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7790"/>
          </a:xfrm>
        </p:spPr>
        <p:txBody>
          <a:bodyPr>
            <a:normAutofit/>
          </a:bodyPr>
          <a:lstStyle/>
          <a:p>
            <a:r>
              <a:rPr lang="en-US" altLang="ko-KR" sz="3600"/>
              <a:t>2. </a:t>
            </a:r>
            <a:r>
              <a:rPr lang="ko-KR" altLang="en-US" sz="3600"/>
              <a:t>모델 </a:t>
            </a:r>
            <a:r>
              <a:rPr lang="en-US" altLang="ko-KR" sz="3600"/>
              <a:t>1(</a:t>
            </a:r>
            <a:r>
              <a:rPr lang="ko-KR" altLang="en-US" sz="3600"/>
              <a:t>기본</a:t>
            </a:r>
            <a:r>
              <a:rPr lang="en-US" altLang="ko-KR" sz="3600"/>
              <a:t>)</a:t>
            </a:r>
            <a:endParaRPr lang="ko-KR" altLang="en-US" sz="360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EFFBF14-4C98-F95F-6786-BDD4337D23D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308100" y="1479834"/>
            <a:ext cx="416560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128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epochs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model.compile(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loss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"categorical_crossentropy"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optimizer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"adam"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metrics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"accuracy"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history = model.fit(x_train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=batch_size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epochs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=epochs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validation_split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score = model.evaluate(x_test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y_test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verbose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"Test loss:"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score[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"Test accuracy:"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score[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F242F91-D6F0-7BC3-460F-7AB26BDF5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629" y="1408808"/>
            <a:ext cx="4138271" cy="38045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10EAC5-F048-4EA3-9870-68182EF99106}"/>
              </a:ext>
            </a:extLst>
          </p:cNvPr>
          <p:cNvSpPr txBox="1"/>
          <p:nvPr/>
        </p:nvSpPr>
        <p:spPr>
          <a:xfrm>
            <a:off x="1028041" y="5378166"/>
            <a:ext cx="45726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Test loss: 0.026004018262028694</a:t>
            </a:r>
          </a:p>
          <a:p>
            <a:r>
              <a:rPr lang="ko-KR" altLang="en-US"/>
              <a:t>Test accuracy: 0.9907000064849854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B70E965-01D2-9E43-CA44-12C970D1A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041" y="3311078"/>
            <a:ext cx="5386829" cy="20118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7174D8-BED9-9212-9497-D559245983E7}"/>
              </a:ext>
            </a:extLst>
          </p:cNvPr>
          <p:cNvSpPr txBox="1"/>
          <p:nvPr/>
        </p:nvSpPr>
        <p:spPr>
          <a:xfrm>
            <a:off x="6591300" y="5399799"/>
            <a:ext cx="45726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(3*3*1 +1)*32=320</a:t>
            </a:r>
          </a:p>
          <a:p>
            <a:r>
              <a:rPr lang="en-US" altLang="ko-KR"/>
              <a:t>(3*3*32 +1)*64=18496</a:t>
            </a:r>
          </a:p>
          <a:p>
            <a:r>
              <a:rPr lang="en-US" altLang="ko-KR"/>
              <a:t>5*5*64=1600</a:t>
            </a:r>
          </a:p>
          <a:p>
            <a:r>
              <a:rPr lang="en-US" altLang="ko-KR"/>
              <a:t>(1600 +1)*10=16010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CBF05-24F8-84B4-AACE-F01F5B08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7790"/>
          </a:xfrm>
        </p:spPr>
        <p:txBody>
          <a:bodyPr>
            <a:normAutofit/>
          </a:bodyPr>
          <a:lstStyle/>
          <a:p>
            <a:r>
              <a:rPr lang="en-US" altLang="ko-KR" sz="3600"/>
              <a:t>3. </a:t>
            </a:r>
            <a:r>
              <a:rPr lang="ko-KR" altLang="en-US" sz="3600"/>
              <a:t>모델</a:t>
            </a:r>
            <a:r>
              <a:rPr lang="en-US" altLang="ko-KR" sz="3600"/>
              <a:t>2(Grid</a:t>
            </a:r>
            <a:r>
              <a:rPr lang="ko-KR" altLang="en-US" sz="3600"/>
              <a:t> </a:t>
            </a:r>
            <a:r>
              <a:rPr lang="en-US" altLang="ko-KR" sz="3600"/>
              <a:t>Search)</a:t>
            </a:r>
            <a:endParaRPr lang="ko-KR" altLang="en-US" sz="360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F8EA9E-4409-813E-1D03-98A4B31B4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1825625"/>
            <a:ext cx="4587240" cy="4351338"/>
          </a:xfrm>
        </p:spPr>
        <p:txBody>
          <a:bodyPr>
            <a:normAutofit/>
          </a:bodyPr>
          <a:lstStyle/>
          <a:p>
            <a:r>
              <a:rPr lang="en-US" altLang="ko-KR" sz="1800"/>
              <a:t>grid_search(): </a:t>
            </a:r>
            <a:r>
              <a:rPr lang="ko-KR" altLang="en-US" sz="1800"/>
              <a:t>최적의 하이퍼파라미터 탐색</a:t>
            </a:r>
            <a:endParaRPr lang="en-US" altLang="ko-KR" sz="1800"/>
          </a:p>
          <a:p>
            <a:r>
              <a:rPr lang="en-US" altLang="ko-KR" sz="1800"/>
              <a:t>create_model(): grid_result</a:t>
            </a:r>
            <a:r>
              <a:rPr lang="ko-KR" altLang="en-US" sz="1800"/>
              <a:t>에 저장된 최적 모델 생성</a:t>
            </a:r>
            <a:endParaRPr lang="en-US" altLang="ko-KR" sz="1800"/>
          </a:p>
          <a:p>
            <a:r>
              <a:rPr lang="en-US" altLang="ko-KR" sz="1800"/>
              <a:t>conv_layers, dense_layers, dropout, learning_rate</a:t>
            </a:r>
          </a:p>
          <a:p>
            <a:r>
              <a:rPr lang="ko-KR" altLang="en-US" sz="1800"/>
              <a:t>훈련</a:t>
            </a:r>
            <a:r>
              <a:rPr lang="en-US" altLang="ko-KR" sz="1800"/>
              <a:t> </a:t>
            </a:r>
            <a:r>
              <a:rPr lang="ko-KR" altLang="en-US" sz="1800"/>
              <a:t>후 </a:t>
            </a:r>
            <a:r>
              <a:rPr lang="en-US" altLang="ko-KR" sz="1800"/>
              <a:t>trained_model</a:t>
            </a:r>
            <a:r>
              <a:rPr lang="ko-KR" altLang="en-US" sz="1800"/>
              <a:t>로 저장</a:t>
            </a:r>
            <a:endParaRPr lang="en-US" altLang="ko-KR" sz="1800"/>
          </a:p>
          <a:p>
            <a:pPr marL="0" indent="0">
              <a:buNone/>
            </a:pPr>
            <a:endParaRPr lang="ko-KR" altLang="en-US" sz="180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82312D8-9B47-B99E-7E53-45047758150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199" y="2154634"/>
            <a:ext cx="5580017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num_classes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input_shape = 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(x_train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(x_test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y_test) = mnist.load_data()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x_train = x_train.astype(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'float32'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/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255.0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 = x_test.astype(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'float32'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/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255.0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 = keras.utils.to_categorical(y_train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num_classes)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y_test = keras.utils.to_categorical(y_test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num_classes)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grid_result = grid_search(x_train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 = create_model(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conv_layers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=grid_result.best_params_[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'conv_layers'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dense_layers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=grid_result.best_params_[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'dense_layers'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dropout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=grid_result.best_params_[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'dropout'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learning_rate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=grid_result.best_params_[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'learning_rate'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model.save(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"trained_model.h5"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history = model.fit(x_train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epochs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=grid_result.best_params_[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'epochs'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=grid_result.best_params_[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'batch_size'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verbose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validation_split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scores = model.evaluate(x_test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y_test)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'Best accuracy: {0:.4f}, Best Params: {1}'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.format(grid_result.best_score_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grid_result.best_params_))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"Accuracy: {0} Error: {1:.4f}"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.format(scores[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 scores[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 *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57BC514-FD8A-26DB-CDDD-B2D554D6F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7311"/>
            <a:ext cx="65" cy="95462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6A76597-0F82-55D7-B9CE-E616D1E3B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825625"/>
            <a:ext cx="2873699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sklearn.model_selection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GridSearchCV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7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CBF05-24F8-84B4-AACE-F01F5B08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7790"/>
          </a:xfrm>
        </p:spPr>
        <p:txBody>
          <a:bodyPr>
            <a:normAutofit/>
          </a:bodyPr>
          <a:lstStyle/>
          <a:p>
            <a:r>
              <a:rPr lang="en-US" altLang="ko-KR" sz="3600"/>
              <a:t>4. </a:t>
            </a:r>
            <a:r>
              <a:rPr lang="ko-KR" altLang="en-US" sz="3600"/>
              <a:t>모델 </a:t>
            </a:r>
            <a:r>
              <a:rPr lang="en-US" altLang="ko-KR" sz="3600"/>
              <a:t>2(Grid</a:t>
            </a:r>
            <a:r>
              <a:rPr lang="ko-KR" altLang="en-US" sz="3600"/>
              <a:t> </a:t>
            </a:r>
            <a:r>
              <a:rPr lang="en-US" altLang="ko-KR" sz="3600"/>
              <a:t>Search)</a:t>
            </a:r>
            <a:endParaRPr lang="ko-KR" altLang="en-US" sz="36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D955079-7849-2F5C-F7F7-A15A65405B1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946885"/>
            <a:ext cx="6050280" cy="41088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grid_search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(train_images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train_labels):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mnist_cnn_model = KerasClassifier(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build_fn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=create_model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verbose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param_grid =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'conv_layers'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[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[(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128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'dense_layers'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[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128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'dropout'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'epochs'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'batch_size'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'learning_rate'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0.001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0.003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grid = GridSearchCV(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estimator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=mnist_cnn_model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param_grid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=param_grid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cv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n_jobs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verbose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grid_result = grid.fit(train_images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train_labels)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'Best accuracy: {0:.4f}, Best Params: {1}'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.format(grid_result.best_score_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grid_result.best_params_))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except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Exception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f"An error occurred during grid search: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grid_result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98DB87-B80E-6D3F-476D-3A2F40402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827" y="1456313"/>
            <a:ext cx="4550675" cy="508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3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CBF05-24F8-84B4-AACE-F01F5B08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7790"/>
          </a:xfrm>
        </p:spPr>
        <p:txBody>
          <a:bodyPr>
            <a:normAutofit/>
          </a:bodyPr>
          <a:lstStyle/>
          <a:p>
            <a:r>
              <a:rPr lang="en-US" altLang="ko-KR" sz="3600"/>
              <a:t>5. </a:t>
            </a:r>
            <a:r>
              <a:rPr lang="ko-KR" altLang="en-US" sz="3600"/>
              <a:t>모델 </a:t>
            </a:r>
            <a:r>
              <a:rPr lang="en-US" altLang="ko-KR" sz="3600"/>
              <a:t>2(Grid</a:t>
            </a:r>
            <a:r>
              <a:rPr lang="ko-KR" altLang="en-US" sz="3600"/>
              <a:t> </a:t>
            </a:r>
            <a:r>
              <a:rPr lang="en-US" altLang="ko-KR" sz="3600"/>
              <a:t>Search)</a:t>
            </a:r>
            <a:endParaRPr lang="ko-KR" altLang="en-US" sz="360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F8EA9E-4409-813E-1D03-98A4B31B4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9040" y="1825625"/>
            <a:ext cx="379476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100"/>
              <a:t>param_grid = {</a:t>
            </a:r>
          </a:p>
          <a:p>
            <a:pPr marL="0" indent="0">
              <a:buNone/>
            </a:pPr>
            <a:r>
              <a:rPr lang="en-US" altLang="ko-KR" sz="1100"/>
              <a:t>        'conv_layers': [</a:t>
            </a:r>
          </a:p>
          <a:p>
            <a:pPr marL="0" indent="0">
              <a:buNone/>
            </a:pPr>
            <a:r>
              <a:rPr lang="en-US" altLang="ko-KR" sz="1100"/>
              <a:t>            [(64, 3, 1, 1), (64, 3, 2, 2), (64, 3, 2, 2)],</a:t>
            </a:r>
          </a:p>
          <a:p>
            <a:pPr marL="0" indent="0">
              <a:buNone/>
            </a:pPr>
            <a:r>
              <a:rPr lang="en-US" altLang="ko-KR" sz="1100"/>
              <a:t>],</a:t>
            </a:r>
          </a:p>
          <a:p>
            <a:pPr marL="0" indent="0">
              <a:buNone/>
            </a:pPr>
            <a:r>
              <a:rPr lang="en-US" altLang="ko-KR" sz="1100"/>
              <a:t>        'dense_layers': [</a:t>
            </a:r>
          </a:p>
          <a:p>
            <a:pPr marL="0" indent="0">
              <a:buNone/>
            </a:pPr>
            <a:r>
              <a:rPr lang="en-US" altLang="ko-KR" sz="1100"/>
              <a:t>            [64, 64],</a:t>
            </a:r>
          </a:p>
          <a:p>
            <a:pPr marL="0" indent="0">
              <a:buNone/>
            </a:pPr>
            <a:r>
              <a:rPr lang="en-US" altLang="ko-KR" sz="1100"/>
              <a:t>        ],</a:t>
            </a:r>
          </a:p>
          <a:p>
            <a:pPr marL="0" indent="0">
              <a:buNone/>
            </a:pPr>
            <a:r>
              <a:rPr lang="en-US" altLang="ko-KR" sz="1100"/>
              <a:t>        'dropout': [0.3],</a:t>
            </a:r>
          </a:p>
          <a:p>
            <a:pPr marL="0" indent="0">
              <a:buNone/>
            </a:pPr>
            <a:r>
              <a:rPr lang="en-US" altLang="ko-KR" sz="1100"/>
              <a:t>        'epochs': [10],</a:t>
            </a:r>
          </a:p>
          <a:p>
            <a:pPr marL="0" indent="0">
              <a:buNone/>
            </a:pPr>
            <a:r>
              <a:rPr lang="en-US" altLang="ko-KR" sz="1100"/>
              <a:t>        'batch_size': [32],</a:t>
            </a:r>
          </a:p>
          <a:p>
            <a:pPr marL="0" indent="0">
              <a:buNone/>
            </a:pPr>
            <a:r>
              <a:rPr lang="en-US" altLang="ko-KR" sz="1100"/>
              <a:t>        'learning_rate': [0.001]</a:t>
            </a:r>
          </a:p>
          <a:p>
            <a:pPr marL="0" indent="0">
              <a:buNone/>
            </a:pPr>
            <a:r>
              <a:rPr lang="en-US" altLang="ko-KR" sz="1100"/>
              <a:t>    }</a:t>
            </a:r>
          </a:p>
          <a:p>
            <a:pPr marL="0" indent="0">
              <a:buNone/>
            </a:pPr>
            <a:endParaRPr lang="en-US" altLang="ko-KR" sz="1100"/>
          </a:p>
          <a:p>
            <a:pPr marL="0" indent="0">
              <a:buNone/>
            </a:pPr>
            <a:r>
              <a:rPr lang="en-US" altLang="ko-KR" sz="1700"/>
              <a:t>1. 3</a:t>
            </a:r>
            <a:r>
              <a:rPr lang="ko-KR" altLang="en-US" sz="1700"/>
              <a:t>개의 </a:t>
            </a:r>
            <a:r>
              <a:rPr lang="en-US" altLang="ko-KR" sz="1700"/>
              <a:t>convolution layer</a:t>
            </a:r>
          </a:p>
          <a:p>
            <a:pPr marL="0" indent="0">
              <a:buNone/>
            </a:pPr>
            <a:r>
              <a:rPr lang="en-US" altLang="ko-KR" sz="1700"/>
              <a:t>2. flatten()</a:t>
            </a:r>
          </a:p>
          <a:p>
            <a:pPr marL="0" indent="0">
              <a:buNone/>
            </a:pPr>
            <a:r>
              <a:rPr lang="en-US" altLang="ko-KR" sz="1700"/>
              <a:t>3. 2</a:t>
            </a:r>
            <a:r>
              <a:rPr lang="ko-KR" altLang="en-US" sz="1700"/>
              <a:t>개의 </a:t>
            </a:r>
            <a:r>
              <a:rPr lang="en-US" altLang="ko-KR" sz="1700"/>
              <a:t>dense layer</a:t>
            </a:r>
          </a:p>
          <a:p>
            <a:pPr marL="0" indent="0">
              <a:buNone/>
            </a:pPr>
            <a:r>
              <a:rPr lang="en-US" altLang="ko-KR" sz="1700"/>
              <a:t>4. dense layer(softmax)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2204434-D21B-0FCD-FF6A-1F7F977C0B6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2154634"/>
            <a:ext cx="6564086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create_model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(conv_layers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dense_layers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dropout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learning_rate):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'model- conv_layers:'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conv_layers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'dense_layers:'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dense_layers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'dropout:'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dropout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'learning_rate:'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learning_rate)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model = Sequential()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conv_layers_count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optimizer = Adam(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learning_rate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=learning_rate)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Pass learning_rate to the optimizer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(filters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kernel_size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pooling_size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pool_stride)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conv_layers: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conv_layers_count +=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conv_layers_count ==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model.add(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Conv2D(filters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(kernel_size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kernel_size)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strides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activation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'relu'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input_shape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model.add(MaxPooling2D(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pool_size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=(pooling_size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pooling_size)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strides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=(pool_stride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pool_stride)))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model.add(Conv2D(filters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(kernel_size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kernel_size)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strides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activation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'relu'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model.add(MaxPooling2D(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pool_size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=(pooling_size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pooling_size)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strides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=(pool_stride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pool_stride)))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model.add(Flatten())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nodes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dense_layers: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model.add(Dense(nodes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activation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'relu'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model.add(Dropout(dropout))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model.add(Dense(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activation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'softmax'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model.compile(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optimizer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=optimizer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loss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'categorical_crossentropy'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metrics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'accuracy'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model.summary()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79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CBF05-24F8-84B4-AACE-F01F5B08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7790"/>
          </a:xfrm>
        </p:spPr>
        <p:txBody>
          <a:bodyPr>
            <a:normAutofit/>
          </a:bodyPr>
          <a:lstStyle/>
          <a:p>
            <a:r>
              <a:rPr lang="en-US" altLang="ko-KR" sz="3600"/>
              <a:t>6. </a:t>
            </a:r>
            <a:r>
              <a:rPr lang="ko-KR" altLang="en-US" sz="3600"/>
              <a:t>모델 </a:t>
            </a:r>
            <a:r>
              <a:rPr lang="en-US" altLang="ko-KR" sz="3600"/>
              <a:t>2(Grid</a:t>
            </a:r>
            <a:r>
              <a:rPr lang="ko-KR" altLang="en-US" sz="3600"/>
              <a:t> </a:t>
            </a:r>
            <a:r>
              <a:rPr lang="en-US" altLang="ko-KR" sz="3600"/>
              <a:t>Search)</a:t>
            </a:r>
            <a:endParaRPr lang="ko-KR" altLang="en-US" sz="360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F8EA9E-4409-813E-1D03-98A4B31B4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326" y="1825625"/>
            <a:ext cx="49404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/>
              <a:t>Best accuracy: 0.9901</a:t>
            </a:r>
          </a:p>
          <a:p>
            <a:pPr marL="0" indent="0">
              <a:buNone/>
            </a:pPr>
            <a:r>
              <a:rPr lang="en-US" altLang="ko-KR" sz="1200"/>
              <a:t>Best Params: {'batch_size': 32, 'conv_layers': [(64, 3, 1, 1), (64, 3, 2, 2), (64, 3, 2, 2)], 'dense_layers': [128], 'dropout': 0.5, 'epochs': 10, 'learning_rate': 0.001} </a:t>
            </a:r>
          </a:p>
          <a:p>
            <a:pPr marL="0" indent="0">
              <a:buNone/>
            </a:pPr>
            <a:r>
              <a:rPr lang="en-US" altLang="ko-KR" sz="1200"/>
              <a:t>Accuracy: 0.9929999709129333 Error: 0.7000</a:t>
            </a:r>
          </a:p>
          <a:p>
            <a:pPr marL="0" indent="0">
              <a:buNone/>
            </a:pPr>
            <a:endParaRPr lang="ko-KR" altLang="en-US" sz="18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7A53683-8BDA-C11C-F76A-C86C83C7D2F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param_grid =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'conv_layers'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[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[(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128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'dense_layers'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[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128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'dropout'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'epochs'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'batch_size'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'learning_rate'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0.001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02381C6-0B7D-7287-277C-9A11DBA68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326" y="3429000"/>
            <a:ext cx="5547360" cy="215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5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CBF05-24F8-84B4-AACE-F01F5B08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7790"/>
          </a:xfrm>
        </p:spPr>
        <p:txBody>
          <a:bodyPr>
            <a:normAutofit/>
          </a:bodyPr>
          <a:lstStyle/>
          <a:p>
            <a:r>
              <a:rPr lang="en-US" altLang="ko-KR" sz="3600"/>
              <a:t>7. </a:t>
            </a:r>
            <a:r>
              <a:rPr lang="ko-KR" altLang="en-US" sz="3600"/>
              <a:t>모델 </a:t>
            </a:r>
            <a:r>
              <a:rPr lang="en-US" altLang="ko-KR" sz="3600"/>
              <a:t>2(Grid</a:t>
            </a:r>
            <a:r>
              <a:rPr lang="ko-KR" altLang="en-US" sz="3600"/>
              <a:t> </a:t>
            </a:r>
            <a:r>
              <a:rPr lang="en-US" altLang="ko-KR" sz="3600"/>
              <a:t>Search)</a:t>
            </a:r>
            <a:endParaRPr lang="ko-KR" altLang="en-US" sz="360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F8EA9E-4409-813E-1D03-98A4B31B4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326" y="1825625"/>
            <a:ext cx="4940474" cy="4351338"/>
          </a:xfrm>
        </p:spPr>
        <p:txBody>
          <a:bodyPr>
            <a:normAutofit/>
          </a:bodyPr>
          <a:lstStyle/>
          <a:p>
            <a:r>
              <a:rPr lang="en-US" altLang="ko-KR" sz="1200"/>
              <a:t>model- conv_layers: </a:t>
            </a:r>
            <a:r>
              <a:rPr lang="en-US" altLang="ko-KR" sz="1200" b="1"/>
              <a:t>[(64, 3, 1, 1), (128, 3, 1, 1)] </a:t>
            </a:r>
            <a:r>
              <a:rPr lang="en-US" altLang="ko-KR" sz="1200"/>
              <a:t>dense_layers: [64, 64] dropout: 0.3 learning_rate: 0.001</a:t>
            </a:r>
          </a:p>
          <a:p>
            <a:pPr marL="0" indent="0">
              <a:buNone/>
            </a:pPr>
            <a:r>
              <a:rPr lang="en-US" altLang="ko-KR" sz="1200"/>
              <a:t>Total params: 4,797,962</a:t>
            </a:r>
          </a:p>
          <a:p>
            <a:r>
              <a:rPr lang="en-US" altLang="ko-KR" sz="1200"/>
              <a:t>model- conv_layers: </a:t>
            </a:r>
            <a:r>
              <a:rPr lang="en-US" altLang="ko-KR" sz="1200" b="1"/>
              <a:t>[(64, 3, 1, 1), (128, 3, 1, 1)] </a:t>
            </a:r>
            <a:r>
              <a:rPr lang="en-US" altLang="ko-KR" sz="1200"/>
              <a:t>dense_layers: [128] dropout: 0.3 learning_rate: 0.001</a:t>
            </a:r>
          </a:p>
          <a:p>
            <a:pPr marL="0" indent="0">
              <a:buNone/>
            </a:pPr>
            <a:r>
              <a:rPr lang="en-US" altLang="ko-KR" sz="1200"/>
              <a:t>Total params: 9,513,098</a:t>
            </a:r>
          </a:p>
          <a:p>
            <a:r>
              <a:rPr lang="en-US" altLang="ko-KR" sz="1200"/>
              <a:t>model- conv_layers: </a:t>
            </a:r>
            <a:r>
              <a:rPr lang="en-US" altLang="ko-KR" sz="1200" b="1"/>
              <a:t>[(64, 3, 1, 1), (128, 3, 1, 1)] </a:t>
            </a:r>
            <a:r>
              <a:rPr lang="en-US" altLang="ko-KR" sz="1200"/>
              <a:t>dense_layers: [64] dropout: 0.3 learning_rate: 0.001</a:t>
            </a:r>
          </a:p>
          <a:p>
            <a:pPr marL="0" indent="0">
              <a:buNone/>
            </a:pPr>
            <a:r>
              <a:rPr lang="en-US" altLang="ko-KR" sz="1200"/>
              <a:t>Total params: 4,793,802</a:t>
            </a:r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dense layer</a:t>
            </a:r>
            <a:r>
              <a:rPr lang="ko-KR" altLang="en-US" sz="1800"/>
              <a:t>의 파라미터 수가 대부분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-&gt;</a:t>
            </a:r>
            <a:r>
              <a:rPr lang="ko-KR" altLang="en-US" sz="1800"/>
              <a:t>레이어나 파라미터를 늘려도 성능이 유의미하게 향상되지 않음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B485A3B-1F83-AB18-8F42-B8DE2F30D29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param_grid =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'conv_layers'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[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[(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128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'dense_layers'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[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128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'dropout'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'epochs'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'batch_size'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'learning_rate'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0.001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0.003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3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CBF05-24F8-84B4-AACE-F01F5B08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7790"/>
          </a:xfrm>
        </p:spPr>
        <p:txBody>
          <a:bodyPr>
            <a:normAutofit/>
          </a:bodyPr>
          <a:lstStyle/>
          <a:p>
            <a:r>
              <a:rPr lang="en-US" altLang="ko-KR" sz="3600"/>
              <a:t>8. </a:t>
            </a:r>
            <a:r>
              <a:rPr lang="ko-KR" altLang="en-US" sz="3600"/>
              <a:t>모델 평가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12DEDE8-D06E-0EA4-D9F7-8107EEFAF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01528" y="1613955"/>
            <a:ext cx="3002861" cy="3860822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25877EC-128D-F9CA-FDAD-84353C19CDE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613955"/>
            <a:ext cx="5624384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loaded_model = keras.models.load_model(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"trained_model_3.h5"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loaded_model.summary()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32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epochs = </a:t>
            </a:r>
            <a:r>
              <a:rPr lang="en-US" altLang="ko-KR" sz="900">
                <a:solidFill>
                  <a:srgbClr val="6897BB"/>
                </a:solidFill>
                <a:latin typeface="Arial Unicode MS"/>
                <a:ea typeface="JetBrains Mono"/>
              </a:rPr>
              <a:t>10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loaded_model.compile(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loss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"categorical_crossentropy"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optimizer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"adam"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metrics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"accuracy"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history = loaded_model.fit(x_train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=batch_size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epochs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=epochs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validation_split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score = loaded_model.evaluate(x_test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y_test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verbose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"Test loss:"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score[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"Test accuracy:"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score[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C25EAA-1B0A-50FA-724F-3478039E9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55" y="4081249"/>
            <a:ext cx="5758474" cy="21125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41BB1D-E606-E51D-B2EE-E369B9395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528" y="5685816"/>
            <a:ext cx="2286319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75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2453</Words>
  <Application>Microsoft Office PowerPoint</Application>
  <PresentationFormat>와이드스크린</PresentationFormat>
  <Paragraphs>70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 Unicode MS</vt:lpstr>
      <vt:lpstr>맑은 고딕</vt:lpstr>
      <vt:lpstr>Arial</vt:lpstr>
      <vt:lpstr>Office 테마</vt:lpstr>
      <vt:lpstr>과제 발표</vt:lpstr>
      <vt:lpstr>1. 모델 1(기본)</vt:lpstr>
      <vt:lpstr>2. 모델 1(기본)</vt:lpstr>
      <vt:lpstr>3. 모델2(Grid Search)</vt:lpstr>
      <vt:lpstr>4. 모델 2(Grid Search)</vt:lpstr>
      <vt:lpstr>5. 모델 2(Grid Search)</vt:lpstr>
      <vt:lpstr>6. 모델 2(Grid Search)</vt:lpstr>
      <vt:lpstr>7. 모델 2(Grid Search)</vt:lpstr>
      <vt:lpstr>8. 모델 평가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 발표</dc:title>
  <dc:creator>jihye kim</dc:creator>
  <cp:lastModifiedBy>jihye kim</cp:lastModifiedBy>
  <cp:revision>5</cp:revision>
  <dcterms:created xsi:type="dcterms:W3CDTF">2023-11-08T12:23:34Z</dcterms:created>
  <dcterms:modified xsi:type="dcterms:W3CDTF">2023-11-09T05:10:29Z</dcterms:modified>
</cp:coreProperties>
</file>