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12" r:id="rId2"/>
  </p:sldMasterIdLst>
  <p:notesMasterIdLst>
    <p:notesMasterId r:id="rId49"/>
  </p:notesMasterIdLst>
  <p:sldIdLst>
    <p:sldId id="256" r:id="rId3"/>
    <p:sldId id="730" r:id="rId4"/>
    <p:sldId id="686" r:id="rId5"/>
    <p:sldId id="588" r:id="rId6"/>
    <p:sldId id="309" r:id="rId7"/>
    <p:sldId id="310" r:id="rId8"/>
    <p:sldId id="311" r:id="rId9"/>
    <p:sldId id="673" r:id="rId10"/>
    <p:sldId id="312" r:id="rId11"/>
    <p:sldId id="687" r:id="rId12"/>
    <p:sldId id="314" r:id="rId13"/>
    <p:sldId id="315" r:id="rId14"/>
    <p:sldId id="683" r:id="rId15"/>
    <p:sldId id="318" r:id="rId16"/>
    <p:sldId id="689" r:id="rId17"/>
    <p:sldId id="690" r:id="rId18"/>
    <p:sldId id="691" r:id="rId19"/>
    <p:sldId id="692" r:id="rId20"/>
    <p:sldId id="694" r:id="rId21"/>
    <p:sldId id="696" r:id="rId22"/>
    <p:sldId id="697" r:id="rId23"/>
    <p:sldId id="698" r:id="rId24"/>
    <p:sldId id="700" r:id="rId25"/>
    <p:sldId id="701" r:id="rId26"/>
    <p:sldId id="702" r:id="rId27"/>
    <p:sldId id="703" r:id="rId28"/>
    <p:sldId id="704" r:id="rId29"/>
    <p:sldId id="705" r:id="rId30"/>
    <p:sldId id="706" r:id="rId31"/>
    <p:sldId id="707" r:id="rId32"/>
    <p:sldId id="720" r:id="rId33"/>
    <p:sldId id="713" r:id="rId34"/>
    <p:sldId id="714" r:id="rId35"/>
    <p:sldId id="715" r:id="rId36"/>
    <p:sldId id="716" r:id="rId37"/>
    <p:sldId id="717" r:id="rId38"/>
    <p:sldId id="718" r:id="rId39"/>
    <p:sldId id="719" r:id="rId40"/>
    <p:sldId id="722" r:id="rId41"/>
    <p:sldId id="723" r:id="rId42"/>
    <p:sldId id="724" r:id="rId43"/>
    <p:sldId id="726" r:id="rId44"/>
    <p:sldId id="727" r:id="rId45"/>
    <p:sldId id="728" r:id="rId46"/>
    <p:sldId id="729" r:id="rId47"/>
    <p:sldId id="731" r:id="rId4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C5"/>
    <a:srgbClr val="FFFFCC"/>
    <a:srgbClr val="66CCFF"/>
    <a:srgbClr val="669900"/>
    <a:srgbClr val="990000"/>
    <a:srgbClr val="355000"/>
    <a:srgbClr val="97FF97"/>
    <a:srgbClr val="C1F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4" autoAdjust="0"/>
    <p:restoredTop sz="91081" autoAdjust="0"/>
  </p:normalViewPr>
  <p:slideViewPr>
    <p:cSldViewPr>
      <p:cViewPr varScale="1">
        <p:scale>
          <a:sx n="58" d="100"/>
          <a:sy n="58" d="100"/>
        </p:scale>
        <p:origin x="9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8ACD582-4765-41FE-854F-AB4BA2CC3C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A3B8AF6-6CC5-4AE2-904A-3ED9B32D69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AB55FB7-40D9-4E6C-9841-6F918DB5DDA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ECBEA72C-41B9-4F08-873C-FF5A774767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F140C5E5-74BC-40BB-B400-83970E2BB8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41DDDC8-C1C8-4EE7-B63E-DCDEC484D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9AF3D6D4-3163-4727-A452-D039048A98B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65311E67-0AAB-4251-8D0C-D56A30C407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832225"/>
            <a:ext cx="9144000" cy="1727200"/>
          </a:xfrm>
          <a:prstGeom prst="rect">
            <a:avLst/>
          </a:prstGeom>
          <a:solidFill>
            <a:srgbClr val="7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9D34A5BE-037E-4EC4-920F-A814D26B9E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3600"/>
            <a:ext cx="9144000" cy="1727200"/>
          </a:xfrm>
          <a:prstGeom prst="rect">
            <a:avLst/>
          </a:prstGeom>
          <a:solidFill>
            <a:srgbClr val="9E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C121F3E-C014-46C7-A933-2B9DC2BFA4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2074863"/>
            <a:ext cx="79216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FF06FD9-1007-445B-945A-E09FF75E12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ABB95514-085F-486D-8185-A619E9E7C3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61025"/>
            <a:ext cx="9144000" cy="0"/>
          </a:xfrm>
          <a:prstGeom prst="line">
            <a:avLst/>
          </a:prstGeom>
          <a:noFill/>
          <a:ln w="7620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67428098-5403-4E7E-9426-5302A73D2B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938" y="5589588"/>
            <a:ext cx="9144001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w="57150"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E63216-3531-4DFB-9DED-C08DC2604A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DFE88A9-E093-4CEB-9BA6-FAFB9E903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2F686CF-2BB0-408E-91C8-CF5A173D03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EACB48F6-5D1D-4531-8F3B-61A857ADD3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104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F8C404-8145-489E-A56D-2F11F8CC5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C6D20E-5EB4-4A44-A236-805B8D4550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6535A1-50A0-45B3-AD44-4D17F2B53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B851E-CC4C-4F91-ACA5-202681F0B50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1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49EDA4-DFEB-48E4-A74E-3BB3F398A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7F5A5F-5146-4461-943A-8F3AD98C84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9A5423-4D93-4214-95BB-C0C8C639A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12061-17A0-4321-9471-FCF91A4B40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54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D1514-3D2C-4252-A734-DF07B16DCF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5C45C-DF34-4731-9E4F-B35C8CDA92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086D2-33D9-4EE8-99A4-1D4112367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DC742-6EAF-4693-8659-595D29DD3AF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366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757129E-6CE9-402E-8482-EC5F9C2B87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832225"/>
            <a:ext cx="9144000" cy="1727200"/>
          </a:xfrm>
          <a:prstGeom prst="rect">
            <a:avLst/>
          </a:prstGeom>
          <a:solidFill>
            <a:srgbClr val="7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40A2388-7FF8-408D-BAF3-25B5C5D80C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3600"/>
            <a:ext cx="9144000" cy="1727200"/>
          </a:xfrm>
          <a:prstGeom prst="rect">
            <a:avLst/>
          </a:prstGeom>
          <a:solidFill>
            <a:srgbClr val="9E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C6AAB1E-30F6-46C4-8206-8CA4C45678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2074863"/>
            <a:ext cx="79216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06C06F7-9A4B-4854-888C-A6A84E7C34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D8043A72-E1A9-4FB5-A229-2EE6FD996F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61025"/>
            <a:ext cx="9144000" cy="0"/>
          </a:xfrm>
          <a:prstGeom prst="line">
            <a:avLst/>
          </a:prstGeom>
          <a:noFill/>
          <a:ln w="7620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7A02475C-D7BD-4400-9F45-E35756ED47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938" y="5589588"/>
            <a:ext cx="9144001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w="57150"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49EAB8C-D00E-462F-B784-178A2FFBA0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8CF4BB1-C29F-44C6-B241-580FCC636E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78716D1-7B44-4EF4-8EA0-B104F3D0EE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6A5B4E1C-31C2-43A9-A3A6-74D1FD36E9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18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2DACDD-807B-47CA-BA23-F83022742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BB961A-DBA5-4139-8291-A38E38347E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763BB1-EC15-478C-BB59-5493879A3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91759191-F778-49AE-98F4-EEFBA4643A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363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DFA0F1-0D16-4C2A-81AB-B680710B2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AA1E21-2205-4BB2-B878-C451578A9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3FFFA9-A499-49AE-BF20-31A721904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2ECB3614-743B-476E-AAF0-A329813B97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032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9793-E45C-4634-9DA5-43DBE67C33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95380-3FB9-4B76-BA53-EE223A99F1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863C7-D137-4F78-9D06-64D8CF776F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98109D40-CD6D-4E4B-B7F9-C8301908BE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493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70F009-CA10-43CC-B7C9-B619DDDC9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027E12-8D92-4865-BB24-A6539A865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F043189-8E80-4248-A0CA-ABE357A71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9E14BE90-1FCD-4FA8-A618-4EA9571F20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270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D318ED-44F0-466A-99EC-D20ACE81F9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38F1DF-F57F-4E1A-B4B3-084989B05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1B71DF-8C34-42A3-B9F0-08624E988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7207F283-BB9E-4907-A63C-0FF4736BA4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8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2094D8-F6D5-4993-9328-B41B4C693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1EB5DF8-1D07-43A7-ACB8-18DBD715D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D5ABCF-B3C1-4CF8-80EF-66E27C775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60E39671-288A-4E5E-9E66-D0F62873EB7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448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F8C103-327A-48EC-BC37-2938C097C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7BB895-BBD3-4B9D-9F5B-354E64C48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A20961-C75B-4C6E-836C-065C07E78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45293-1FDD-4D8C-8E60-E732D60DD44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815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6F089-3107-43EF-9A68-3180865F60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A644-324C-426D-A4FA-0C6929E939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E6C1-E497-4795-A1CE-D09EE45E9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A055EE36-731F-4772-A482-70CC615F0C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4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98EB-93E8-421D-8182-9929080C6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A0E0-7891-4389-94C1-16853550F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38ABE-9E40-4187-A337-093FA133A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60027E3D-7E6D-4A7D-9985-171CFAA94F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4556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5A0C53-E152-4B74-BFAD-CB6EAC77CF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99EE1D-1295-4B49-99E7-D40233F726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4D08D7-A926-4D30-8606-E0C019B8C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1540B669-FADC-45D6-8BC1-A9C722F972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1748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22C532-5A0B-4825-A8CA-7275B51D7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D2E8C5-E83D-467C-83E1-C03CBC1612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4C7064-2A00-4DF0-9946-FFA1F5BC5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85E1FA63-B352-4B07-B336-7C78213827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9600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93C5F-AAA8-4D2A-BB63-516B1A8B8E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6F5AE-C9D7-41B3-B1D8-25DA12A0F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A083-314B-47A4-95F0-D391C7D7FF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fld id="{118D0B5F-EB4E-4EFE-9071-B26C3CC743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666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816870-5494-482B-9F6A-A5CDC958B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297EAB-CAAF-4564-BA9C-CD0ED941B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D274FF-E14C-4496-9AED-DDEDAB8CD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9DC1D-79B6-43B7-9D3F-2E386C1815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2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E178C-7359-4206-87AA-B0E95E50AD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3BA40-E9E0-499A-8CEE-B1059C8023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C06B9-73DF-462C-B15B-AB00E4A54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38799-784C-4063-9CB8-BB9E3C3538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00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1BEA7F-F319-4854-ADCA-F7AE0C030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F82DD0-D22C-47D5-81A8-63AF299F82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01F7B0B-583C-4607-80B0-FF0ECEAA0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ABDBA-D267-4295-95B5-C014526B588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864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20FEBB-AF87-459D-8EB5-B59EFC5E2F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7EEA8D-6DE9-4464-B286-791A35DB77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69999A-A9BB-44AF-9F85-2A416CEBA1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543EC-8913-4F04-83F9-7279F59FAE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581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EEFB28-0506-48CA-B77F-A608E29BC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FAC1F5B-B259-4A17-995E-AF4208D9C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CA45CE-D4B5-4D1F-8387-AABEFACBF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23509-3689-40C1-B8DE-6EFDE8B8D6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11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EDFF3-9D2E-425E-8070-9B46BAE2F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1C4DE-6815-4CF4-BC82-987DE319A6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E0F03-6CEF-4B39-AE50-3941EEE8E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4F2CB8-AAE0-4788-824A-AA39CA3C0C3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83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C4DE5-E6D2-4232-9B5E-8CA6BA1923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4FFDB-81D3-45AF-A38B-FEC819518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6504F-5E4A-4E05-B2C3-5245B4B09E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AF9C3-8E82-4FC3-8F90-8C9708656B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68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3ABCC026-A1F9-4CFC-AEC3-7846009D78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260350"/>
            <a:ext cx="8207375" cy="6264275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16A66ED-BCC5-43D0-80AA-96856BD4A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0E3F4CF-B2AA-4C54-BB5C-02225512E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BB8E226-80A6-43BF-89E3-462ED2F108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4475B43-9C3B-4AD6-956E-03ADA47BA2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66D84FF-D30C-4478-BA8D-E56C2D880A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fld id="{6BDEAB34-93CC-47F7-B797-0554367DED6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2" name="Line 10">
            <a:extLst>
              <a:ext uri="{FF2B5EF4-FFF2-40B4-BE49-F238E27FC236}">
                <a16:creationId xmlns:a16="http://schemas.microsoft.com/office/drawing/2014/main" id="{19D51239-EAF0-4FE3-9557-EBA0C33E59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12875"/>
            <a:ext cx="784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3" name="Line 12">
            <a:extLst>
              <a:ext uri="{FF2B5EF4-FFF2-40B4-BE49-F238E27FC236}">
                <a16:creationId xmlns:a16="http://schemas.microsoft.com/office/drawing/2014/main" id="{FA5E79B4-7FD3-427E-87A9-96670939FCA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5715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A64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A64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A64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A64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AC718AF0-03A4-430D-AE25-CB20E880F1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260350"/>
            <a:ext cx="8207375" cy="6264275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AA47F77-9E7F-4228-9422-67BA4C545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8050FAF-2CE6-470B-9AB4-21332ABC3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8DEBC1A-3101-4804-874F-A386FF1B4C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11D5143-8F31-477D-975C-98FE37214B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238DAD-AD36-4A6A-874F-7E3A66ECDC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fld id="{3543C7AF-51D3-4334-910B-ADC65BCD891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6" name="Line 10">
            <a:extLst>
              <a:ext uri="{FF2B5EF4-FFF2-40B4-BE49-F238E27FC236}">
                <a16:creationId xmlns:a16="http://schemas.microsoft.com/office/drawing/2014/main" id="{DDD4F588-BB33-423D-BDF5-BDA29111B2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12875"/>
            <a:ext cx="784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Line 12">
            <a:extLst>
              <a:ext uri="{FF2B5EF4-FFF2-40B4-BE49-F238E27FC236}">
                <a16:creationId xmlns:a16="http://schemas.microsoft.com/office/drawing/2014/main" id="{8A127514-7441-4F87-AA67-843186E209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5715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A64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A64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A64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A64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610657E-0963-4028-B887-7E69FDB8CE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90763"/>
            <a:ext cx="7772400" cy="1470025"/>
          </a:xfrm>
          <a:ln w="9525"/>
        </p:spPr>
        <p:txBody>
          <a:bodyPr/>
          <a:lstStyle/>
          <a:p>
            <a:pPr eaLnBrk="1" hangingPunct="1"/>
            <a:r>
              <a:rPr lang="ko-KR" altLang="en-US"/>
              <a:t>데이터베이스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E35330A-7718-49A6-A70D-2B033CDACD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1</a:t>
            </a:r>
            <a:r>
              <a:rPr lang="ko-KR" altLang="en-US"/>
              <a:t>장</a:t>
            </a:r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C127F6A9-B630-4A25-9977-A420F1C0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스키마</a:t>
            </a:r>
            <a:r>
              <a:rPr lang="en-US" altLang="ko-KR"/>
              <a:t>(Schema)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26627" name="텍스트 개체 틀 2">
            <a:extLst>
              <a:ext uri="{FF2B5EF4-FFF2-40B4-BE49-F238E27FC236}">
                <a16:creationId xmlns:a16="http://schemas.microsoft.com/office/drawing/2014/main" id="{52B55CF2-0776-4CDC-8AC3-8A5159DB925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8218487" cy="4525963"/>
          </a:xfrm>
        </p:spPr>
        <p:txBody>
          <a:bodyPr/>
          <a:lstStyle/>
          <a:p>
            <a:r>
              <a:rPr lang="ko-KR" altLang="en-US"/>
              <a:t>데이터베이스의 구조와 제약조건에 관해 전반적인 명세를 기술한 것</a:t>
            </a:r>
            <a:r>
              <a:rPr lang="en-US" altLang="ko-KR"/>
              <a:t>(</a:t>
            </a:r>
            <a:r>
              <a:rPr lang="ko-KR" altLang="en-US"/>
              <a:t>설계도</a:t>
            </a:r>
            <a:r>
              <a:rPr lang="en-US" altLang="ko-KR"/>
              <a:t>)</a:t>
            </a:r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개체의 특성을 나타내는 속성과 속성들의 집합으로 이루어진 개체</a:t>
            </a:r>
            <a:r>
              <a:rPr lang="en-US" altLang="ko-KR"/>
              <a:t>, </a:t>
            </a:r>
            <a:r>
              <a:rPr lang="ko-KR" altLang="en-US"/>
              <a:t>개체 사이에 존재하는 관계에 대한 정의와 이들이 유지해야 할 제약조건들을 기술한 것</a:t>
            </a:r>
            <a:r>
              <a:rPr lang="en-US" altLang="ko-KR"/>
              <a:t>.</a:t>
            </a:r>
          </a:p>
          <a:p>
            <a:r>
              <a:rPr lang="ko-KR" altLang="en-US"/>
              <a:t>∴ </a:t>
            </a:r>
            <a:r>
              <a:rPr lang="en-US" altLang="ko-KR"/>
              <a:t>DB</a:t>
            </a:r>
            <a:r>
              <a:rPr lang="ko-KR" altLang="en-US"/>
              <a:t>내에 어떤 구조로 데이터에 저장되는가를 나타내는 데이터베이스 구조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746BF48-7AC7-4BD3-9D77-9A942D344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</a:t>
            </a:r>
            <a:r>
              <a:rPr lang="en-US" altLang="ko-KR"/>
              <a:t>3</a:t>
            </a:r>
            <a:r>
              <a:rPr lang="ko-KR" altLang="en-US"/>
              <a:t>단계구조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3805596-6FDA-448D-90A3-D84654D4C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u="sng">
                <a:solidFill>
                  <a:srgbClr val="990000"/>
                </a:solidFill>
              </a:rPr>
              <a:t>외부</a:t>
            </a:r>
            <a:r>
              <a:rPr lang="ko-KR" altLang="en-US" u="sng"/>
              <a:t>스키마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사용자 관점의 뷰스키마로 업무내용에 따라 여러 형태의 뷰가 정의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u="sng">
                <a:solidFill>
                  <a:srgbClr val="990000"/>
                </a:solidFill>
              </a:rPr>
              <a:t>개념</a:t>
            </a:r>
            <a:r>
              <a:rPr lang="ko-KR" altLang="en-US" u="sng"/>
              <a:t>스키마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물리적구조와 상관없는 논리적 데이터베이스를 기술 </a:t>
            </a:r>
            <a:r>
              <a:rPr lang="en-US" altLang="ko-KR"/>
              <a:t>(</a:t>
            </a:r>
            <a:r>
              <a:rPr lang="ko-KR" altLang="en-US"/>
              <a:t>모든 객체 기술</a:t>
            </a:r>
            <a:r>
              <a:rPr lang="en-US" altLang="ko-KR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u="sng">
                <a:solidFill>
                  <a:srgbClr val="990000"/>
                </a:solidFill>
              </a:rPr>
              <a:t>내부</a:t>
            </a:r>
            <a:r>
              <a:rPr lang="ko-KR" altLang="en-US" u="sng"/>
              <a:t>스키마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물리적스키마로 저장장치의 기술적인 내용 포함</a:t>
            </a:r>
          </a:p>
          <a:p>
            <a:pPr eaLnBrk="1" hangingPunct="1">
              <a:lnSpc>
                <a:spcPct val="13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32ED58B-909B-4AC9-B373-6C95B6511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</a:t>
            </a:r>
            <a:r>
              <a:rPr lang="en-US" altLang="ko-KR"/>
              <a:t>3</a:t>
            </a:r>
            <a:r>
              <a:rPr lang="ko-KR" altLang="en-US"/>
              <a:t>단계구조</a:t>
            </a:r>
          </a:p>
        </p:txBody>
      </p:sp>
      <p:pic>
        <p:nvPicPr>
          <p:cNvPr id="28675" name="_x183363408" descr="EMB000015ec4a6b">
            <a:extLst>
              <a:ext uri="{FF2B5EF4-FFF2-40B4-BE49-F238E27FC236}">
                <a16:creationId xmlns:a16="http://schemas.microsoft.com/office/drawing/2014/main" id="{DB305819-BF1B-4BD9-A135-F1614335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628775"/>
            <a:ext cx="727392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0533B2B-C8FE-41E7-BC4A-08188A497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000"/>
              <a:t>데이터베이스 관리시스템</a:t>
            </a:r>
            <a:br>
              <a:rPr lang="ko-KR" altLang="en-US" sz="4000"/>
            </a:br>
            <a:r>
              <a:rPr lang="en-US" altLang="ko-KR" sz="4000"/>
              <a:t>(DBMS)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68B232-A706-465A-AF8B-3AB269A76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218487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사용자와 데이터베이스 사이에 위치하여 새로운 데이터베이스를 생성</a:t>
            </a:r>
            <a:r>
              <a:rPr lang="en-US" altLang="ko-KR"/>
              <a:t>, </a:t>
            </a:r>
            <a:r>
              <a:rPr lang="ko-KR" altLang="en-US"/>
              <a:t>입력</a:t>
            </a:r>
            <a:r>
              <a:rPr lang="en-US" altLang="ko-KR"/>
              <a:t>, </a:t>
            </a:r>
            <a:r>
              <a:rPr lang="ko-KR" altLang="en-US"/>
              <a:t>갱신</a:t>
            </a:r>
            <a:r>
              <a:rPr lang="en-US" altLang="ko-KR"/>
              <a:t>, </a:t>
            </a:r>
            <a:r>
              <a:rPr lang="ko-KR" altLang="en-US"/>
              <a:t>검색 등의 작업을 관리하는 프로그램</a:t>
            </a:r>
          </a:p>
        </p:txBody>
      </p:sp>
      <p:pic>
        <p:nvPicPr>
          <p:cNvPr id="29700" name="_x385584400" descr="EMB00002f5c658b">
            <a:extLst>
              <a:ext uri="{FF2B5EF4-FFF2-40B4-BE49-F238E27FC236}">
                <a16:creationId xmlns:a16="http://schemas.microsoft.com/office/drawing/2014/main" id="{EAB95EF0-8997-41E4-A9BE-33C1830E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44704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FB19267-A3AD-4A8F-9D6B-41EB7CFD5AF0}"/>
              </a:ext>
            </a:extLst>
          </p:cNvPr>
          <p:cNvSpPr/>
          <p:nvPr/>
        </p:nvSpPr>
        <p:spPr>
          <a:xfrm>
            <a:off x="5227638" y="3335338"/>
            <a:ext cx="3529012" cy="2973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2400" kern="0" dirty="0">
                <a:solidFill>
                  <a:srgbClr val="4A6400"/>
                </a:solidFill>
                <a:latin typeface="휴먼모음T"/>
                <a:ea typeface="휴먼모음T"/>
              </a:rPr>
              <a:t>사용자의 외부스키마와 연관된 개념스키마를 결정하고 저장인터페이스에 의해 물리적 저장장치형태</a:t>
            </a:r>
            <a:r>
              <a:rPr lang="en-US" altLang="ko-KR" sz="2400" kern="0" dirty="0">
                <a:solidFill>
                  <a:srgbClr val="4A6400"/>
                </a:solidFill>
                <a:latin typeface="휴먼모음T"/>
                <a:ea typeface="휴먼모음T"/>
              </a:rPr>
              <a:t>, </a:t>
            </a:r>
            <a:r>
              <a:rPr lang="ko-KR" altLang="en-US" sz="2400" kern="0" dirty="0">
                <a:solidFill>
                  <a:srgbClr val="4A6400"/>
                </a:solidFill>
                <a:latin typeface="휴먼모음T"/>
                <a:ea typeface="휴먼모음T"/>
              </a:rPr>
              <a:t>접근방법을 결정하여 사용자에게 정보제공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97B2607-FF59-4242-A687-317E02C95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관계형 데이터베이스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F6F656D-4D35-4895-AFB7-4B293FA61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구조를 테이블형태로 표현하는 것</a:t>
            </a:r>
          </a:p>
          <a:p>
            <a:pPr eaLnBrk="1" hangingPunct="1"/>
            <a:r>
              <a:rPr lang="ko-KR" altLang="en-US"/>
              <a:t>개체나 관계를 테이블의 속성으로 표현</a:t>
            </a:r>
          </a:p>
          <a:p>
            <a:pPr eaLnBrk="1" hangingPunct="1"/>
            <a:endParaRPr lang="en-US" altLang="ko-KR"/>
          </a:p>
        </p:txBody>
      </p:sp>
      <p:sp>
        <p:nvSpPr>
          <p:cNvPr id="30724" name="Rectangle 55">
            <a:extLst>
              <a:ext uri="{FF2B5EF4-FFF2-40B4-BE49-F238E27FC236}">
                <a16:creationId xmlns:a16="http://schemas.microsoft.com/office/drawing/2014/main" id="{6634E719-D129-4C1E-B1B8-0F421AE77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51075"/>
            <a:ext cx="9818687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0725" name="_x385585360" descr="EMB00002f5c6593">
            <a:extLst>
              <a:ext uri="{FF2B5EF4-FFF2-40B4-BE49-F238E27FC236}">
                <a16:creationId xmlns:a16="http://schemas.microsoft.com/office/drawing/2014/main" id="{9FA29152-65B5-435A-AD66-C0BEAEADD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781300"/>
            <a:ext cx="42576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32">
            <a:extLst>
              <a:ext uri="{FF2B5EF4-FFF2-40B4-BE49-F238E27FC236}">
                <a16:creationId xmlns:a16="http://schemas.microsoft.com/office/drawing/2014/main" id="{E8059C11-CDE4-4047-B5BD-D19DE1E29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3449638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고객개체</a:t>
            </a:r>
          </a:p>
        </p:txBody>
      </p:sp>
      <p:sp>
        <p:nvSpPr>
          <p:cNvPr id="30727" name="Rectangle 33">
            <a:extLst>
              <a:ext uri="{FF2B5EF4-FFF2-40B4-BE49-F238E27FC236}">
                <a16:creationId xmlns:a16="http://schemas.microsoft.com/office/drawing/2014/main" id="{753FA4B9-0F79-4956-87F8-3E66B4668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3786188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상품개체</a:t>
            </a:r>
          </a:p>
        </p:txBody>
      </p:sp>
      <p:sp>
        <p:nvSpPr>
          <p:cNvPr id="30728" name="Rectangle 34">
            <a:extLst>
              <a:ext uri="{FF2B5EF4-FFF2-40B4-BE49-F238E27FC236}">
                <a16:creationId xmlns:a16="http://schemas.microsoft.com/office/drawing/2014/main" id="{2C5847A4-0DD9-4022-A943-190EDC0FF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4081463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업체개체</a:t>
            </a:r>
          </a:p>
        </p:txBody>
      </p:sp>
      <p:sp>
        <p:nvSpPr>
          <p:cNvPr id="30729" name="Rectangle 35">
            <a:extLst>
              <a:ext uri="{FF2B5EF4-FFF2-40B4-BE49-F238E27FC236}">
                <a16:creationId xmlns:a16="http://schemas.microsoft.com/office/drawing/2014/main" id="{3C05347E-38D5-4CDA-ADF9-973896F6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4413250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663300"/>
                </a:solidFill>
              </a:rPr>
              <a:t>주문관계</a:t>
            </a:r>
          </a:p>
        </p:txBody>
      </p:sp>
      <p:sp>
        <p:nvSpPr>
          <p:cNvPr id="30730" name="Rectangle 36">
            <a:extLst>
              <a:ext uri="{FF2B5EF4-FFF2-40B4-BE49-F238E27FC236}">
                <a16:creationId xmlns:a16="http://schemas.microsoft.com/office/drawing/2014/main" id="{B28C7C86-0242-453A-9411-E0801E1A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4714875"/>
            <a:ext cx="6604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663300"/>
                </a:solidFill>
              </a:rPr>
              <a:t>납품관계</a:t>
            </a:r>
          </a:p>
        </p:txBody>
      </p:sp>
      <p:sp>
        <p:nvSpPr>
          <p:cNvPr id="30731" name="Rectangle 4">
            <a:extLst>
              <a:ext uri="{FF2B5EF4-FFF2-40B4-BE49-F238E27FC236}">
                <a16:creationId xmlns:a16="http://schemas.microsoft.com/office/drawing/2014/main" id="{EA8C2BC8-FD4B-4E66-8725-B5F7E0795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3972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32" name="Rectangle 5">
            <a:extLst>
              <a:ext uri="{FF2B5EF4-FFF2-40B4-BE49-F238E27FC236}">
                <a16:creationId xmlns:a16="http://schemas.microsoft.com/office/drawing/2014/main" id="{438CA8FC-C54B-4B7E-905E-C1C23A01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3972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고객아이디</a:t>
            </a:r>
          </a:p>
        </p:txBody>
      </p:sp>
      <p:sp>
        <p:nvSpPr>
          <p:cNvPr id="30733" name="Rectangle 6">
            <a:extLst>
              <a:ext uri="{FF2B5EF4-FFF2-40B4-BE49-F238E27FC236}">
                <a16:creationId xmlns:a16="http://schemas.microsoft.com/office/drawing/2014/main" id="{6EA86104-757E-4CB3-A1ED-7508C6116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3397250"/>
            <a:ext cx="750888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34" name="Rectangle 7">
            <a:extLst>
              <a:ext uri="{FF2B5EF4-FFF2-40B4-BE49-F238E27FC236}">
                <a16:creationId xmlns:a16="http://schemas.microsoft.com/office/drawing/2014/main" id="{F968BA87-999F-40C8-8054-0A047461D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3397250"/>
            <a:ext cx="750888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고객명</a:t>
            </a:r>
          </a:p>
        </p:txBody>
      </p:sp>
      <p:sp>
        <p:nvSpPr>
          <p:cNvPr id="30735" name="Rectangle 8">
            <a:extLst>
              <a:ext uri="{FF2B5EF4-FFF2-40B4-BE49-F238E27FC236}">
                <a16:creationId xmlns:a16="http://schemas.microsoft.com/office/drawing/2014/main" id="{D4F855E6-0288-454C-813E-7A87F80C5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3972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36" name="Rectangle 9">
            <a:extLst>
              <a:ext uri="{FF2B5EF4-FFF2-40B4-BE49-F238E27FC236}">
                <a16:creationId xmlns:a16="http://schemas.microsoft.com/office/drawing/2014/main" id="{F140FC2D-1A76-4E17-B1E2-4049A8434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3972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전화</a:t>
            </a:r>
          </a:p>
        </p:txBody>
      </p:sp>
      <p:sp>
        <p:nvSpPr>
          <p:cNvPr id="30737" name="Rectangle 10">
            <a:extLst>
              <a:ext uri="{FF2B5EF4-FFF2-40B4-BE49-F238E27FC236}">
                <a16:creationId xmlns:a16="http://schemas.microsoft.com/office/drawing/2014/main" id="{7FBC08CC-5645-487F-B46D-5660419C2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3972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38" name="Rectangle 11">
            <a:extLst>
              <a:ext uri="{FF2B5EF4-FFF2-40B4-BE49-F238E27FC236}">
                <a16:creationId xmlns:a16="http://schemas.microsoft.com/office/drawing/2014/main" id="{EF08AEC4-F728-4A72-A4EE-03C554666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3972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주소</a:t>
            </a:r>
          </a:p>
        </p:txBody>
      </p:sp>
      <p:sp>
        <p:nvSpPr>
          <p:cNvPr id="30739" name="Rectangle 12">
            <a:extLst>
              <a:ext uri="{FF2B5EF4-FFF2-40B4-BE49-F238E27FC236}">
                <a16:creationId xmlns:a16="http://schemas.microsoft.com/office/drawing/2014/main" id="{09CB1D97-AC6C-43F3-BA9C-17715C8A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7528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40" name="Rectangle 13">
            <a:extLst>
              <a:ext uri="{FF2B5EF4-FFF2-40B4-BE49-F238E27FC236}">
                <a16:creationId xmlns:a16="http://schemas.microsoft.com/office/drawing/2014/main" id="{F71C6BC8-24E4-41C4-B34B-4BB443B5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7528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상품코드</a:t>
            </a:r>
          </a:p>
        </p:txBody>
      </p:sp>
      <p:sp>
        <p:nvSpPr>
          <p:cNvPr id="30741" name="Rectangle 14">
            <a:extLst>
              <a:ext uri="{FF2B5EF4-FFF2-40B4-BE49-F238E27FC236}">
                <a16:creationId xmlns:a16="http://schemas.microsoft.com/office/drawing/2014/main" id="{5686AC1F-1FA1-48FB-B4E6-E46E4B237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3752850"/>
            <a:ext cx="750888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42" name="Rectangle 15">
            <a:extLst>
              <a:ext uri="{FF2B5EF4-FFF2-40B4-BE49-F238E27FC236}">
                <a16:creationId xmlns:a16="http://schemas.microsoft.com/office/drawing/2014/main" id="{55AFC3A7-D1C2-4F64-91CF-C02542F9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3752850"/>
            <a:ext cx="750888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상품명</a:t>
            </a:r>
          </a:p>
        </p:txBody>
      </p:sp>
      <p:sp>
        <p:nvSpPr>
          <p:cNvPr id="30743" name="Rectangle 16">
            <a:extLst>
              <a:ext uri="{FF2B5EF4-FFF2-40B4-BE49-F238E27FC236}">
                <a16:creationId xmlns:a16="http://schemas.microsoft.com/office/drawing/2014/main" id="{5F73B22F-F905-4F68-9E17-7C2DA4E94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7528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44" name="Rectangle 17">
            <a:extLst>
              <a:ext uri="{FF2B5EF4-FFF2-40B4-BE49-F238E27FC236}">
                <a16:creationId xmlns:a16="http://schemas.microsoft.com/office/drawing/2014/main" id="{3D30A1F0-71A5-441E-BEBD-90ABEAAD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752850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가격</a:t>
            </a:r>
          </a:p>
        </p:txBody>
      </p:sp>
      <p:sp>
        <p:nvSpPr>
          <p:cNvPr id="30745" name="Rectangle 18">
            <a:extLst>
              <a:ext uri="{FF2B5EF4-FFF2-40B4-BE49-F238E27FC236}">
                <a16:creationId xmlns:a16="http://schemas.microsoft.com/office/drawing/2014/main" id="{2EB6F39F-4A28-4ABD-BBFD-EC4B3C852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752850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46" name="Rectangle 19">
            <a:extLst>
              <a:ext uri="{FF2B5EF4-FFF2-40B4-BE49-F238E27FC236}">
                <a16:creationId xmlns:a16="http://schemas.microsoft.com/office/drawing/2014/main" id="{3C1ACF6C-8BF3-4028-9511-B0B23557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752850"/>
            <a:ext cx="930275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납품업체코드</a:t>
            </a:r>
          </a:p>
        </p:txBody>
      </p:sp>
      <p:sp>
        <p:nvSpPr>
          <p:cNvPr id="30747" name="Rectangle 20">
            <a:extLst>
              <a:ext uri="{FF2B5EF4-FFF2-40B4-BE49-F238E27FC236}">
                <a16:creationId xmlns:a16="http://schemas.microsoft.com/office/drawing/2014/main" id="{EE4FBD64-CA4F-41C4-B20A-8281268C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43071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48" name="Rectangle 21">
            <a:extLst>
              <a:ext uri="{FF2B5EF4-FFF2-40B4-BE49-F238E27FC236}">
                <a16:creationId xmlns:a16="http://schemas.microsoft.com/office/drawing/2014/main" id="{C8133669-ED42-4F7F-8E18-6B65D185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43071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고객아이디</a:t>
            </a:r>
          </a:p>
        </p:txBody>
      </p:sp>
      <p:sp>
        <p:nvSpPr>
          <p:cNvPr id="30749" name="Rectangle 22">
            <a:extLst>
              <a:ext uri="{FF2B5EF4-FFF2-40B4-BE49-F238E27FC236}">
                <a16:creationId xmlns:a16="http://schemas.microsoft.com/office/drawing/2014/main" id="{2919CA6B-B813-469A-94BC-6361D7494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430713"/>
            <a:ext cx="750888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50" name="Rectangle 23">
            <a:extLst>
              <a:ext uri="{FF2B5EF4-FFF2-40B4-BE49-F238E27FC236}">
                <a16:creationId xmlns:a16="http://schemas.microsoft.com/office/drawing/2014/main" id="{835FD9A1-14BF-43F5-9AE1-A3F765587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430713"/>
            <a:ext cx="750888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상품코드</a:t>
            </a:r>
          </a:p>
        </p:txBody>
      </p:sp>
      <p:sp>
        <p:nvSpPr>
          <p:cNvPr id="30751" name="Rectangle 24">
            <a:extLst>
              <a:ext uri="{FF2B5EF4-FFF2-40B4-BE49-F238E27FC236}">
                <a16:creationId xmlns:a16="http://schemas.microsoft.com/office/drawing/2014/main" id="{104AE855-7FBA-4748-ACD8-D3E67A0C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443071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52" name="Rectangle 25">
            <a:extLst>
              <a:ext uri="{FF2B5EF4-FFF2-40B4-BE49-F238E27FC236}">
                <a16:creationId xmlns:a16="http://schemas.microsoft.com/office/drawing/2014/main" id="{39D7CEA1-DB7B-4027-ABE6-17F9053D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443071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주문수량</a:t>
            </a:r>
          </a:p>
        </p:txBody>
      </p:sp>
      <p:sp>
        <p:nvSpPr>
          <p:cNvPr id="30753" name="Rectangle 26">
            <a:extLst>
              <a:ext uri="{FF2B5EF4-FFF2-40B4-BE49-F238E27FC236}">
                <a16:creationId xmlns:a16="http://schemas.microsoft.com/office/drawing/2014/main" id="{AC702C1A-0A9B-4621-B779-BAC6E06B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075113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54" name="Rectangle 27">
            <a:extLst>
              <a:ext uri="{FF2B5EF4-FFF2-40B4-BE49-F238E27FC236}">
                <a16:creationId xmlns:a16="http://schemas.microsoft.com/office/drawing/2014/main" id="{C71FB27E-C058-4705-BC92-38C23F8B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075113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업체코드</a:t>
            </a:r>
          </a:p>
        </p:txBody>
      </p:sp>
      <p:sp>
        <p:nvSpPr>
          <p:cNvPr id="30755" name="Rectangle 28">
            <a:extLst>
              <a:ext uri="{FF2B5EF4-FFF2-40B4-BE49-F238E27FC236}">
                <a16:creationId xmlns:a16="http://schemas.microsoft.com/office/drawing/2014/main" id="{C357FBC4-B12A-491C-A364-8B0EA686D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075113"/>
            <a:ext cx="750888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56" name="Rectangle 29">
            <a:extLst>
              <a:ext uri="{FF2B5EF4-FFF2-40B4-BE49-F238E27FC236}">
                <a16:creationId xmlns:a16="http://schemas.microsoft.com/office/drawing/2014/main" id="{3488A4C0-B970-42B8-BCDE-F5D6A451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075113"/>
            <a:ext cx="750888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업체명</a:t>
            </a:r>
          </a:p>
        </p:txBody>
      </p:sp>
      <p:sp>
        <p:nvSpPr>
          <p:cNvPr id="30757" name="Rectangle 30">
            <a:extLst>
              <a:ext uri="{FF2B5EF4-FFF2-40B4-BE49-F238E27FC236}">
                <a16:creationId xmlns:a16="http://schemas.microsoft.com/office/drawing/2014/main" id="{44E6973B-EDA4-49ED-8621-79178548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4075113"/>
            <a:ext cx="749300" cy="187325"/>
          </a:xfrm>
          <a:prstGeom prst="rect">
            <a:avLst/>
          </a:prstGeom>
          <a:solidFill>
            <a:srgbClr val="C5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58" name="Rectangle 31">
            <a:extLst>
              <a:ext uri="{FF2B5EF4-FFF2-40B4-BE49-F238E27FC236}">
                <a16:creationId xmlns:a16="http://schemas.microsoft.com/office/drawing/2014/main" id="{1EA93156-C290-413B-A5BB-46C1C5E1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4075113"/>
            <a:ext cx="749300" cy="187325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전화</a:t>
            </a:r>
          </a:p>
        </p:txBody>
      </p:sp>
      <p:sp>
        <p:nvSpPr>
          <p:cNvPr id="30759" name="Rectangle 46">
            <a:extLst>
              <a:ext uri="{FF2B5EF4-FFF2-40B4-BE49-F238E27FC236}">
                <a16:creationId xmlns:a16="http://schemas.microsoft.com/office/drawing/2014/main" id="{EABF2D18-B8A6-4550-B88D-503F26FA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475456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60" name="Rectangle 47">
            <a:extLst>
              <a:ext uri="{FF2B5EF4-FFF2-40B4-BE49-F238E27FC236}">
                <a16:creationId xmlns:a16="http://schemas.microsoft.com/office/drawing/2014/main" id="{F357F69A-5C71-4897-9AB4-54306F61F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475456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업체코드</a:t>
            </a:r>
          </a:p>
        </p:txBody>
      </p:sp>
      <p:sp>
        <p:nvSpPr>
          <p:cNvPr id="30761" name="Rectangle 48">
            <a:extLst>
              <a:ext uri="{FF2B5EF4-FFF2-40B4-BE49-F238E27FC236}">
                <a16:creationId xmlns:a16="http://schemas.microsoft.com/office/drawing/2014/main" id="{451A1E21-67D3-4AEB-8F28-B1465B7F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4754563"/>
            <a:ext cx="750888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62" name="Rectangle 49">
            <a:extLst>
              <a:ext uri="{FF2B5EF4-FFF2-40B4-BE49-F238E27FC236}">
                <a16:creationId xmlns:a16="http://schemas.microsoft.com/office/drawing/2014/main" id="{CED68F42-117F-4897-9B67-4BBEA540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4754563"/>
            <a:ext cx="750888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상품코드</a:t>
            </a:r>
          </a:p>
        </p:txBody>
      </p:sp>
      <p:sp>
        <p:nvSpPr>
          <p:cNvPr id="30763" name="Rectangle 50">
            <a:extLst>
              <a:ext uri="{FF2B5EF4-FFF2-40B4-BE49-F238E27FC236}">
                <a16:creationId xmlns:a16="http://schemas.microsoft.com/office/drawing/2014/main" id="{EC140B0A-D3AB-4F19-8479-16D071DC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75456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64" name="Rectangle 51">
            <a:extLst>
              <a:ext uri="{FF2B5EF4-FFF2-40B4-BE49-F238E27FC236}">
                <a16:creationId xmlns:a16="http://schemas.microsoft.com/office/drawing/2014/main" id="{B863485E-7AAF-4E73-A13B-B6321F4F0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75456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납품수량</a:t>
            </a:r>
          </a:p>
        </p:txBody>
      </p:sp>
      <p:sp>
        <p:nvSpPr>
          <p:cNvPr id="30765" name="Rectangle 52">
            <a:extLst>
              <a:ext uri="{FF2B5EF4-FFF2-40B4-BE49-F238E27FC236}">
                <a16:creationId xmlns:a16="http://schemas.microsoft.com/office/drawing/2014/main" id="{2091A7FD-A84E-45E3-B135-4E363355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754563"/>
            <a:ext cx="749300" cy="187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66" name="Rectangle 53">
            <a:extLst>
              <a:ext uri="{FF2B5EF4-FFF2-40B4-BE49-F238E27FC236}">
                <a16:creationId xmlns:a16="http://schemas.microsoft.com/office/drawing/2014/main" id="{6924FB82-8E99-482C-8962-8444A1FA6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4754563"/>
            <a:ext cx="749300" cy="187325"/>
          </a:xfrm>
          <a:prstGeom prst="rect">
            <a:avLst/>
          </a:prstGeom>
          <a:solidFill>
            <a:srgbClr val="FFCC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400">
                <a:solidFill>
                  <a:srgbClr val="304800"/>
                </a:solidFill>
              </a:rPr>
              <a:t>납품단가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70458-DF9D-4D39-A17C-6DD38FC03AE9}"/>
              </a:ext>
            </a:extLst>
          </p:cNvPr>
          <p:cNvSpPr txBox="1"/>
          <p:nvPr/>
        </p:nvSpPr>
        <p:spPr>
          <a:xfrm>
            <a:off x="568325" y="5373688"/>
            <a:ext cx="27082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속성과 속성간의 연관관계를</a:t>
            </a:r>
            <a:endParaRPr lang="en-US" altLang="ko-KR" dirty="0">
              <a:solidFill>
                <a:srgbClr val="4A64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테이블로 표현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1F0C36-40F3-4C89-A310-65EE47FAE349}"/>
              </a:ext>
            </a:extLst>
          </p:cNvPr>
          <p:cNvSpPr txBox="1"/>
          <p:nvPr/>
        </p:nvSpPr>
        <p:spPr>
          <a:xfrm>
            <a:off x="4886325" y="5170488"/>
            <a:ext cx="3717925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 err="1">
                <a:solidFill>
                  <a:srgbClr val="4A6400"/>
                </a:solidFill>
                <a:latin typeface="+mn-lt"/>
                <a:ea typeface="+mn-ea"/>
              </a:rPr>
              <a:t>개체외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 개체간의 관계를 테이블로 표현</a:t>
            </a:r>
            <a:endParaRPr lang="en-US" altLang="ko-KR" dirty="0">
              <a:solidFill>
                <a:srgbClr val="4A64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예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.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고객 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- 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상품간의 관계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(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주문테이블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  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상품 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- 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업체간의 관계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(</a:t>
            </a:r>
            <a:r>
              <a:rPr lang="ko-KR" altLang="en-US" dirty="0">
                <a:solidFill>
                  <a:srgbClr val="4A6400"/>
                </a:solidFill>
                <a:latin typeface="+mn-lt"/>
                <a:ea typeface="+mn-ea"/>
              </a:rPr>
              <a:t>납품테이블</a:t>
            </a:r>
            <a:r>
              <a:rPr lang="en-US" altLang="ko-KR" dirty="0">
                <a:solidFill>
                  <a:srgbClr val="4A6400"/>
                </a:solidFill>
                <a:latin typeface="+mn-lt"/>
                <a:ea typeface="+mn-ea"/>
              </a:rPr>
              <a:t>)</a:t>
            </a:r>
            <a:endParaRPr lang="ko-KR" altLang="en-US" dirty="0">
              <a:solidFill>
                <a:srgbClr val="4A64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7460E85-02FD-4913-AE79-3E93AD72AE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2</a:t>
            </a:r>
            <a:r>
              <a:rPr lang="ko-KR" altLang="en-US"/>
              <a:t>장</a:t>
            </a:r>
            <a:r>
              <a:rPr lang="en-US" altLang="ko-KR"/>
              <a:t> SQL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B6FA1410-419F-4C9C-83CC-D5F7E74A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정의 언어</a:t>
            </a:r>
            <a:r>
              <a:rPr lang="en-US" altLang="ko-KR"/>
              <a:t>(DDL) </a:t>
            </a:r>
            <a:endParaRPr lang="ko-KR" altLang="en-US"/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C8EB2E24-03DE-407A-924A-C058F562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데이터 정의 언어</a:t>
            </a:r>
            <a:r>
              <a:rPr lang="en-US" altLang="ko-KR" sz="2400"/>
              <a:t>(DDL:Data Definition Language) </a:t>
            </a:r>
          </a:p>
          <a:p>
            <a:pPr lvl="1"/>
            <a:r>
              <a:rPr lang="ko-KR" altLang="en-US" sz="2000"/>
              <a:t>데이터베이스</a:t>
            </a:r>
            <a:r>
              <a:rPr lang="en-US" altLang="ko-KR" sz="2000"/>
              <a:t>, </a:t>
            </a:r>
            <a:r>
              <a:rPr lang="ko-KR" altLang="en-US" sz="2000"/>
              <a:t>테이블</a:t>
            </a:r>
            <a:r>
              <a:rPr lang="en-US" altLang="ko-KR" sz="2000"/>
              <a:t>, </a:t>
            </a:r>
            <a:r>
              <a:rPr lang="ko-KR" altLang="en-US" sz="2000"/>
              <a:t>뷰</a:t>
            </a:r>
            <a:r>
              <a:rPr lang="en-US" altLang="ko-KR" sz="2000"/>
              <a:t>, </a:t>
            </a:r>
            <a:r>
              <a:rPr lang="ko-KR" altLang="en-US" sz="2000"/>
              <a:t>인덱스</a:t>
            </a:r>
            <a:r>
              <a:rPr lang="en-US" altLang="ko-KR" sz="2000"/>
              <a:t>, </a:t>
            </a:r>
            <a:r>
              <a:rPr lang="ko-KR" altLang="en-US" sz="2000"/>
              <a:t>도메인</a:t>
            </a:r>
            <a:r>
              <a:rPr lang="en-US" altLang="ko-KR" sz="2000"/>
              <a:t>, </a:t>
            </a:r>
            <a:r>
              <a:rPr lang="ko-KR" altLang="en-US" sz="2000"/>
              <a:t>제약 조건 등 각종 개체를 생성</a:t>
            </a:r>
            <a:r>
              <a:rPr lang="en-US" altLang="ko-KR" sz="2000"/>
              <a:t>, </a:t>
            </a:r>
            <a:r>
              <a:rPr lang="ko-KR" altLang="en-US" sz="2000"/>
              <a:t>수정</a:t>
            </a:r>
            <a:r>
              <a:rPr lang="en-US" altLang="ko-KR" sz="2000"/>
              <a:t>, </a:t>
            </a:r>
            <a:r>
              <a:rPr lang="ko-KR" altLang="en-US" sz="2000"/>
              <a:t>삭제 등을 관리하기 위한 명령어 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pic>
        <p:nvPicPr>
          <p:cNvPr id="32772" name="그림 3">
            <a:extLst>
              <a:ext uri="{FF2B5EF4-FFF2-40B4-BE49-F238E27FC236}">
                <a16:creationId xmlns:a16="http://schemas.microsoft.com/office/drawing/2014/main" id="{50369B3F-07CA-482C-A30D-3C0B7B68B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97200"/>
            <a:ext cx="71231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0318F88D-FBE1-4E89-8E70-A490840A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조작 언어</a:t>
            </a:r>
            <a:r>
              <a:rPr lang="en-US" altLang="ko-KR"/>
              <a:t>(DML) </a:t>
            </a:r>
            <a:endParaRPr lang="ko-KR" altLang="en-US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FB163E4C-D7B8-403D-A0A6-3E5EE174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데이터 조작 언어</a:t>
            </a:r>
            <a:r>
              <a:rPr lang="en-US" altLang="ko-KR" sz="2400"/>
              <a:t>(DML:Data Manipulation Language) </a:t>
            </a:r>
          </a:p>
          <a:p>
            <a:pPr lvl="1"/>
            <a:r>
              <a:rPr lang="ko-KR" altLang="en-US" sz="2000"/>
              <a:t>데이터베이스 내의 데이터를 조작하는 명령어로 레코드를 조회</a:t>
            </a:r>
            <a:r>
              <a:rPr lang="en-US" altLang="ko-KR" sz="2000"/>
              <a:t>, </a:t>
            </a:r>
            <a:r>
              <a:rPr lang="ko-KR" altLang="en-US" sz="2000"/>
              <a:t>삽입</a:t>
            </a:r>
            <a:r>
              <a:rPr lang="en-US" altLang="ko-KR" sz="2000"/>
              <a:t>, </a:t>
            </a:r>
            <a:r>
              <a:rPr lang="ko-KR" altLang="en-US" sz="2000"/>
              <a:t>수정</a:t>
            </a:r>
            <a:r>
              <a:rPr lang="en-US" altLang="ko-KR" sz="2000"/>
              <a:t>, </a:t>
            </a:r>
            <a:r>
              <a:rPr lang="ko-KR" altLang="en-US" sz="2000"/>
              <a:t>삭제하는데 사용하는 명령어</a:t>
            </a:r>
            <a:endParaRPr lang="en-US" altLang="ko-KR" sz="2000"/>
          </a:p>
          <a:p>
            <a:pPr lvl="1"/>
            <a:endParaRPr lang="en-US" altLang="ko-KR" sz="2000"/>
          </a:p>
        </p:txBody>
      </p:sp>
      <p:pic>
        <p:nvPicPr>
          <p:cNvPr id="33796" name="그림 3">
            <a:extLst>
              <a:ext uri="{FF2B5EF4-FFF2-40B4-BE49-F238E27FC236}">
                <a16:creationId xmlns:a16="http://schemas.microsoft.com/office/drawing/2014/main" id="{2E929BE9-96EE-4765-B7AF-94AFB853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24175"/>
            <a:ext cx="7034212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8BA2C310-21D0-4DA6-926D-620F3BDA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제어 언어</a:t>
            </a:r>
            <a:r>
              <a:rPr lang="en-US" altLang="ko-KR"/>
              <a:t>(DCL) </a:t>
            </a:r>
            <a:endParaRPr lang="ko-KR" altLang="en-US"/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CF16AFE4-F616-4B1E-BDAE-7B885AFC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/>
              <a:t>데이터 제어 언어</a:t>
            </a:r>
            <a:r>
              <a:rPr lang="en-US" altLang="ko-KR" sz="2400"/>
              <a:t>(DCL:Data Control Language) </a:t>
            </a:r>
          </a:p>
          <a:p>
            <a:pPr lvl="1"/>
            <a:r>
              <a:rPr lang="ko-KR" altLang="en-US" sz="2000"/>
              <a:t>데이터베이스에 대한 정확성과 안정성을 위해 개체</a:t>
            </a:r>
            <a:r>
              <a:rPr lang="en-US" altLang="ko-KR" sz="2000"/>
              <a:t>, </a:t>
            </a:r>
            <a:r>
              <a:rPr lang="ko-KR" altLang="en-US" sz="2000"/>
              <a:t>사용자</a:t>
            </a:r>
            <a:r>
              <a:rPr lang="en-US" altLang="ko-KR" sz="2000"/>
              <a:t>, </a:t>
            </a:r>
            <a:r>
              <a:rPr lang="ko-KR" altLang="en-US" sz="2000"/>
              <a:t>작업 수행 등을 관리하는 명령어</a:t>
            </a:r>
          </a:p>
        </p:txBody>
      </p:sp>
      <p:pic>
        <p:nvPicPr>
          <p:cNvPr id="34820" name="그림 3">
            <a:extLst>
              <a:ext uri="{FF2B5EF4-FFF2-40B4-BE49-F238E27FC236}">
                <a16:creationId xmlns:a16="http://schemas.microsoft.com/office/drawing/2014/main" id="{3520C45B-FCB6-40F8-A629-B2EB27BA1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97200"/>
            <a:ext cx="734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0C0E7E5-C624-4D83-8270-9DB8722F7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SQL </a:t>
            </a:r>
            <a:r>
              <a:rPr lang="ko-KR" altLang="en-US"/>
              <a:t>기본요소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929ACE7-5F30-428A-BD5A-CBD7EB742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ko-KR" dirty="0"/>
              <a:t>-</a:t>
            </a:r>
            <a:r>
              <a:rPr lang="ko-KR" altLang="en-US" dirty="0"/>
              <a:t>주석</a:t>
            </a:r>
            <a:endParaRPr lang="en-US" altLang="ko-KR" dirty="0"/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① -- </a:t>
            </a:r>
            <a:r>
              <a:rPr lang="ko-KR" altLang="en-US" dirty="0"/>
              <a:t>로 시작하는 </a:t>
            </a:r>
            <a:r>
              <a:rPr lang="ko-KR" altLang="en-US" dirty="0" err="1"/>
              <a:t>줄내용</a:t>
            </a:r>
            <a:endParaRPr lang="ko-KR" altLang="en-US" dirty="0"/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② /* ~</a:t>
            </a:r>
          </a:p>
          <a:p>
            <a:pPr marL="457200" lvl="1" indent="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   ~*/ </a:t>
            </a:r>
            <a:r>
              <a:rPr lang="ko-KR" altLang="en-US" dirty="0"/>
              <a:t>사이 내용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  --</a:t>
            </a:r>
            <a:r>
              <a:rPr lang="ko-KR" altLang="en-US" dirty="0"/>
              <a:t>주석입니다</a:t>
            </a:r>
            <a:r>
              <a:rPr lang="en-US" altLang="ko-KR" dirty="0">
                <a:latin typeface="Arial" panose="020B0604020202020204" pitchFamily="34" charset="0"/>
              </a:rPr>
              <a:t>…</a:t>
            </a:r>
            <a:r>
              <a:rPr lang="ko-KR" altLang="en-US" dirty="0"/>
              <a:t>처리가 되지 않습니다</a:t>
            </a:r>
            <a:r>
              <a:rPr lang="en-US" altLang="ko-KR" dirty="0"/>
              <a:t>..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ko-KR" dirty="0"/>
              <a:t>  /* </a:t>
            </a:r>
            <a:r>
              <a:rPr lang="ko-KR" altLang="en-US" dirty="0"/>
              <a:t>주석입니다</a:t>
            </a:r>
            <a:r>
              <a:rPr lang="en-US" altLang="ko-KR" dirty="0">
                <a:latin typeface="Arial" panose="020B0604020202020204" pitchFamily="34" charset="0"/>
              </a:rPr>
              <a:t>…</a:t>
            </a:r>
            <a:endParaRPr lang="en-US" altLang="ko-KR" dirty="0"/>
          </a:p>
          <a:p>
            <a:pPr marL="609600" indent="-609600" eaLnBrk="1" hangingPunct="1">
              <a:lnSpc>
                <a:spcPct val="110000"/>
              </a:lnSpc>
              <a:buFontTx/>
              <a:buNone/>
              <a:defRPr/>
            </a:pPr>
            <a:r>
              <a:rPr lang="ko-KR" altLang="en-US" dirty="0"/>
              <a:t>     처리가 되지 않습니다</a:t>
            </a:r>
            <a:r>
              <a:rPr lang="en-US" altLang="ko-KR" dirty="0"/>
              <a:t>..*/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F5C7AD6F-0C46-4245-867C-FA082809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Sampledb</a:t>
            </a:r>
            <a:endParaRPr lang="ko-KR" altLang="en-US"/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E26E7289-6479-4FD5-B0D7-DFF01E1D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Show databases;</a:t>
            </a:r>
          </a:p>
          <a:p>
            <a:r>
              <a:rPr lang="en-US" altLang="ko-KR"/>
              <a:t>Use sampledb;</a:t>
            </a:r>
          </a:p>
          <a:p>
            <a:r>
              <a:rPr lang="en-US" altLang="ko-KR"/>
              <a:t>Show tables;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949C5BAB-1FC2-4A61-903C-636C36E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기본요소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FC558E05-8399-40C5-B1F0-1C1FBE41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00200"/>
            <a:ext cx="8280400" cy="452596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사용자 정의 변수 </a:t>
            </a: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 </a:t>
            </a:r>
            <a:r>
              <a:rPr lang="ko-KR" altLang="en-US" sz="2400" dirty="0"/>
              <a:t>변수 정의 </a:t>
            </a:r>
            <a:r>
              <a:rPr lang="en-US" altLang="ko-KR" sz="2400" dirty="0"/>
              <a:t>: SET @</a:t>
            </a:r>
            <a:r>
              <a:rPr lang="ko-KR" altLang="en-US" sz="2400" dirty="0" err="1"/>
              <a:t>변수명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ko-KR" altLang="en-US" sz="2400" dirty="0"/>
              <a:t>값</a:t>
            </a:r>
            <a:endParaRPr lang="en-US" altLang="ko-KR" dirty="0"/>
          </a:p>
          <a:p>
            <a:pPr marL="800100" lvl="1" indent="-342900">
              <a:defRPr/>
            </a:pPr>
            <a:r>
              <a:rPr lang="en-US" altLang="ko-KR" dirty="0"/>
              <a:t> </a:t>
            </a:r>
            <a:r>
              <a:rPr lang="ko-KR" altLang="en-US" sz="2400" dirty="0"/>
              <a:t>각 변수마다 각각의 </a:t>
            </a:r>
            <a:r>
              <a:rPr lang="en-US" altLang="ko-KR" sz="2400" dirty="0"/>
              <a:t>SET</a:t>
            </a:r>
            <a:r>
              <a:rPr lang="ko-KR" altLang="en-US" sz="2400" dirty="0"/>
              <a:t>문 사용 </a:t>
            </a:r>
            <a:endParaRPr lang="en-US" altLang="ko-KR" sz="2400" dirty="0"/>
          </a:p>
          <a:p>
            <a:pPr marL="800100" lvl="1" indent="-342900">
              <a:defRPr/>
            </a:pPr>
            <a:r>
              <a:rPr lang="en-US" altLang="ko-KR" sz="2400" dirty="0"/>
              <a:t> </a:t>
            </a:r>
            <a:r>
              <a:rPr lang="ko-KR" altLang="en-US" sz="2400" dirty="0"/>
              <a:t>하나의 명령문에 있는 값을 다른 명령문으로 전달 가능</a:t>
            </a:r>
            <a:endParaRPr lang="en-US" altLang="ko-KR" sz="2400" dirty="0"/>
          </a:p>
          <a:p>
            <a:pPr lvl="2">
              <a:buFontTx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r>
              <a:rPr lang="en-US" altLang="ko-KR" dirty="0"/>
              <a:t> </a:t>
            </a:r>
            <a:r>
              <a:rPr lang="en-US" altLang="ko-KR" sz="2200" dirty="0"/>
              <a:t>SET @id=10</a:t>
            </a:r>
          </a:p>
          <a:p>
            <a:pPr lvl="2">
              <a:buFontTx/>
              <a:buNone/>
              <a:defRPr/>
            </a:pPr>
            <a:r>
              <a:rPr lang="en-US" altLang="ko-KR" sz="2200" dirty="0"/>
              <a:t>   </a:t>
            </a:r>
            <a:endParaRPr lang="en-US" altLang="ko-KR" sz="2000" dirty="0"/>
          </a:p>
          <a:p>
            <a:pPr lvl="2">
              <a:buFontTx/>
              <a:buNone/>
              <a:defRPr/>
            </a:pPr>
            <a:r>
              <a:rPr lang="en-US" altLang="ko-KR" sz="2000" dirty="0"/>
              <a:t>   </a:t>
            </a:r>
            <a:endParaRPr lang="en-US" altLang="ko-KR" dirty="0"/>
          </a:p>
          <a:p>
            <a:pPr lvl="1">
              <a:buFontTx/>
              <a:buNone/>
              <a:defRPr/>
            </a:pPr>
            <a:endParaRPr lang="en-US" altLang="ko-KR" sz="2000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5971C384-A2E0-4C3B-9826-98D8808C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기본요소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95973C69-1C05-4694-92FE-21009A38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값 조회할 때 사용</a:t>
            </a: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sz="2400" dirty="0"/>
              <a:t> </a:t>
            </a:r>
            <a:r>
              <a:rPr lang="en-US" altLang="ko-KR" sz="2400" dirty="0"/>
              <a:t>SET @</a:t>
            </a:r>
            <a:r>
              <a:rPr lang="en-US" altLang="ko-KR" sz="2400" dirty="0" err="1"/>
              <a:t>num</a:t>
            </a:r>
            <a:r>
              <a:rPr lang="en-US" altLang="ko-KR" sz="2400" dirty="0"/>
              <a:t> = 10           -- </a:t>
            </a:r>
            <a:r>
              <a:rPr lang="ko-KR" altLang="en-US" sz="2400" dirty="0"/>
              <a:t>값 할당</a:t>
            </a:r>
            <a:r>
              <a:rPr lang="en-US" altLang="ko-KR" sz="2400" dirty="0"/>
              <a:t>                  </a:t>
            </a:r>
            <a:endParaRPr lang="ko-KR" altLang="en-US" sz="2400" dirty="0"/>
          </a:p>
          <a:p>
            <a:pPr lvl="1">
              <a:buFontTx/>
              <a:buNone/>
              <a:defRPr/>
            </a:pPr>
            <a:r>
              <a:rPr lang="ko-KR" altLang="en-US" sz="2400" dirty="0"/>
              <a:t>    </a:t>
            </a:r>
            <a:r>
              <a:rPr lang="en-US" altLang="ko-KR" sz="2400" dirty="0"/>
              <a:t>SET @city = '</a:t>
            </a:r>
            <a:r>
              <a:rPr lang="ko-KR" altLang="en-US" sz="2400" dirty="0"/>
              <a:t>서울</a:t>
            </a:r>
            <a:r>
              <a:rPr lang="en-US" altLang="ko-KR" sz="2400" dirty="0"/>
              <a:t> '   -- </a:t>
            </a:r>
            <a:r>
              <a:rPr lang="ko-KR" altLang="en-US" sz="2400" dirty="0"/>
              <a:t>값 할당</a:t>
            </a:r>
            <a:endParaRPr lang="en-US" altLang="ko-KR" sz="2400" dirty="0"/>
          </a:p>
          <a:p>
            <a:pPr lvl="1">
              <a:buFontTx/>
              <a:buNone/>
              <a:defRPr/>
            </a:pPr>
            <a:r>
              <a:rPr lang="en-US" altLang="ko-KR" sz="2400" dirty="0"/>
              <a:t>    </a:t>
            </a:r>
            <a:r>
              <a:rPr lang="en-US" altLang="ko-KR" sz="2400" b="1" dirty="0"/>
              <a:t>SELECT</a:t>
            </a:r>
            <a:r>
              <a:rPr lang="en-US" altLang="ko-KR" sz="2400" dirty="0"/>
              <a:t> @</a:t>
            </a:r>
            <a:r>
              <a:rPr lang="en-US" altLang="ko-KR" sz="2400" dirty="0" err="1"/>
              <a:t>num</a:t>
            </a:r>
            <a:r>
              <a:rPr lang="en-US" altLang="ko-KR" sz="2400" dirty="0"/>
              <a:t>, @city  </a:t>
            </a:r>
            <a:r>
              <a:rPr lang="en-US" altLang="ko-KR" sz="2000" dirty="0"/>
              <a:t> </a:t>
            </a:r>
            <a:r>
              <a:rPr lang="en-US" altLang="ko-KR" sz="2400" dirty="0"/>
              <a:t>-- </a:t>
            </a:r>
            <a:r>
              <a:rPr lang="ko-KR" altLang="en-US" sz="2400" dirty="0"/>
              <a:t>값 조회</a:t>
            </a:r>
            <a:endParaRPr lang="en-US" altLang="ko-KR" dirty="0"/>
          </a:p>
          <a:p>
            <a:pPr lvl="1">
              <a:buFontTx/>
              <a:buNone/>
              <a:defRPr/>
            </a:pPr>
            <a:r>
              <a:rPr lang="en-US" altLang="ko-KR" dirty="0"/>
              <a:t>                    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83749825-EFC5-4E9E-96AA-CED7324A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4BD0BFE4-FB01-4B39-8F60-9BFA7F39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2275"/>
            <a:ext cx="8229600" cy="4525963"/>
          </a:xfrm>
        </p:spPr>
        <p:txBody>
          <a:bodyPr/>
          <a:lstStyle/>
          <a:p>
            <a:r>
              <a:rPr lang="ko-KR" altLang="en-US"/>
              <a:t>변수명 </a:t>
            </a:r>
            <a:r>
              <a:rPr lang="en-US" altLang="ko-KR"/>
              <a:t>‘@</a:t>
            </a:r>
            <a:r>
              <a:rPr lang="ko-KR" altLang="en-US"/>
              <a:t>번호</a:t>
            </a:r>
            <a:r>
              <a:rPr lang="en-US" altLang="ko-KR"/>
              <a:t>’</a:t>
            </a:r>
            <a:r>
              <a:rPr lang="ko-KR" altLang="en-US"/>
              <a:t>를 값 </a:t>
            </a:r>
            <a:r>
              <a:rPr lang="en-US" altLang="ko-KR"/>
              <a:t>5</a:t>
            </a:r>
            <a:r>
              <a:rPr lang="ko-KR" altLang="en-US"/>
              <a:t>를 부여하여 정의하고</a:t>
            </a:r>
            <a:r>
              <a:rPr lang="en-US" altLang="ko-KR"/>
              <a:t>, </a:t>
            </a:r>
            <a:r>
              <a:rPr lang="ko-KR" altLang="en-US"/>
              <a:t>출력하시오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6931AAE-8CD0-470F-BB93-0A751530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30F81C18-088E-4EF3-BC40-21DC5490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시스템 데이터 형식 </a:t>
            </a:r>
            <a:r>
              <a:rPr lang="en-US" altLang="ko-KR" sz="3600"/>
              <a:t>- </a:t>
            </a:r>
            <a:r>
              <a:rPr lang="ko-KR" altLang="en-US" sz="3600"/>
              <a:t>숫자형식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0213858-A71E-4FDF-B5BA-4C1C361E4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0113" y="1628775"/>
          <a:ext cx="7416800" cy="5076825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,한컴돋움"/>
                          <a:ea typeface="휴먼모음T" pitchFamily="18" charset="-127"/>
                        </a:rPr>
                        <a:t>정확도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latin typeface="-윤고딕12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유형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데이터 형식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크기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054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정확한 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수치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정수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BIGINT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</a:t>
                      </a:r>
                      <a:r>
                        <a:rPr kumimoji="0" lang="en-US" altLang="ko-KR" sz="1100" b="0" i="0" u="none" strike="noStrike" cap="none" normalizeH="0" baseline="5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63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(-9,223,372,036,854,775,808)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100" b="0" i="0" u="none" strike="noStrike" cap="none" normalizeH="0" baseline="5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63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-1(9,223,372,036,854,775,807)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INT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(-2,147,483,648)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-1(2,147,483,647)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SMALLINT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2byte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15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(-32,768)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(32,767)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TINYINT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1byte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255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BIT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1bit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0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또는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고정실수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DECIMAL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5~17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둘다 같은 동의어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-10</a:t>
                      </a:r>
                      <a:r>
                        <a:rPr kumimoji="0" lang="en-US" altLang="ko-KR" sz="11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38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+1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부터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10</a:t>
                      </a:r>
                      <a:r>
                        <a:rPr kumimoji="0" lang="en-US" altLang="ko-KR" sz="12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38 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NUMERIC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7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229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근사치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부동실수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FLOAT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4~8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- 1.79E+308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에서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-2.23E-308, 0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과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2.23E-308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에서 </a:t>
                      </a: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1.79E+308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5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REAL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4byte</a:t>
                      </a: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l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- 3.40E+38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에서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-1.18E - 38, 0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과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1.18E-38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에서 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3.40E + 38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546" marR="64546" marT="17712" marB="17712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997" name="AutoShape 3" descr="PICA2.gif">
            <a:extLst>
              <a:ext uri="{FF2B5EF4-FFF2-40B4-BE49-F238E27FC236}">
                <a16:creationId xmlns:a16="http://schemas.microsoft.com/office/drawing/2014/main" id="{C1FC3B78-817A-4A2A-BD09-60D97582A4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9998" name="AutoShape 4" descr="PICA3.gif">
            <a:extLst>
              <a:ext uri="{FF2B5EF4-FFF2-40B4-BE49-F238E27FC236}">
                <a16:creationId xmlns:a16="http://schemas.microsoft.com/office/drawing/2014/main" id="{3175D76D-7B15-4CA5-ABAC-A67180F73C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85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9999" name="AutoShape 5" descr="PICA4.gif">
            <a:extLst>
              <a:ext uri="{FF2B5EF4-FFF2-40B4-BE49-F238E27FC236}">
                <a16:creationId xmlns:a16="http://schemas.microsoft.com/office/drawing/2014/main" id="{9DC63177-B298-4A80-BF59-A409DEC3CA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000" name="AutoShape 6" descr="PICA5.gif">
            <a:extLst>
              <a:ext uri="{FF2B5EF4-FFF2-40B4-BE49-F238E27FC236}">
                <a16:creationId xmlns:a16="http://schemas.microsoft.com/office/drawing/2014/main" id="{0F9BC092-756C-4DD8-915A-A424806B66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85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001" name="AutoShape 7" descr="PICA6.gif">
            <a:extLst>
              <a:ext uri="{FF2B5EF4-FFF2-40B4-BE49-F238E27FC236}">
                <a16:creationId xmlns:a16="http://schemas.microsoft.com/office/drawing/2014/main" id="{EA0F2BF5-43D2-41DE-9553-4A028F5224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002" name="AutoShape 8" descr="PICA7.gif">
            <a:extLst>
              <a:ext uri="{FF2B5EF4-FFF2-40B4-BE49-F238E27FC236}">
                <a16:creationId xmlns:a16="http://schemas.microsoft.com/office/drawing/2014/main" id="{61A0EC0A-4B87-443E-B543-BBA97C082D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5619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003" name="AutoShape 9" descr="PICA8.gif">
            <a:extLst>
              <a:ext uri="{FF2B5EF4-FFF2-40B4-BE49-F238E27FC236}">
                <a16:creationId xmlns:a16="http://schemas.microsoft.com/office/drawing/2014/main" id="{FA8323DE-7691-4EC9-A895-2B34B2EAF0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447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004" name="AutoShape 10" descr="PICA9.gif">
            <a:extLst>
              <a:ext uri="{FF2B5EF4-FFF2-40B4-BE49-F238E27FC236}">
                <a16:creationId xmlns:a16="http://schemas.microsoft.com/office/drawing/2014/main" id="{C20B7CD1-BB2C-4D80-B582-4DE6720EF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85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005" name="AutoShape 11" descr="PICAA.gif">
            <a:extLst>
              <a:ext uri="{FF2B5EF4-FFF2-40B4-BE49-F238E27FC236}">
                <a16:creationId xmlns:a16="http://schemas.microsoft.com/office/drawing/2014/main" id="{8E80BB6D-9052-4105-B7E5-EA54658F8A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006" name="AutoShape 12" descr="PICAB.gif">
            <a:extLst>
              <a:ext uri="{FF2B5EF4-FFF2-40B4-BE49-F238E27FC236}">
                <a16:creationId xmlns:a16="http://schemas.microsoft.com/office/drawing/2014/main" id="{511FD488-691D-4AC2-A61D-DF07F29C58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285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007" name="AutoShape 13" descr="PICAC.gif">
            <a:extLst>
              <a:ext uri="{FF2B5EF4-FFF2-40B4-BE49-F238E27FC236}">
                <a16:creationId xmlns:a16="http://schemas.microsoft.com/office/drawing/2014/main" id="{55CAAAAE-FD84-45A8-B5F8-1E44EC098D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61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008" name="AutoShape 2" descr="PICA1.gif">
            <a:extLst>
              <a:ext uri="{FF2B5EF4-FFF2-40B4-BE49-F238E27FC236}">
                <a16:creationId xmlns:a16="http://schemas.microsoft.com/office/drawing/2014/main" id="{D7828088-296F-4D1D-9B83-F6226E049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68263"/>
            <a:ext cx="285750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4E3C625-0B77-4623-A168-9993E4A74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정수형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4506A39-4907-47EE-B655-7962CA84D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정수 데이터타입</a:t>
            </a:r>
          </a:p>
          <a:p>
            <a:r>
              <a:rPr lang="ko-KR" altLang="en-US">
                <a:solidFill>
                  <a:srgbClr val="FF0000"/>
                </a:solidFill>
              </a:rPr>
              <a:t>근사숫자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97C99F6-BE6D-45DA-85FA-F072BBE6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113088"/>
            <a:ext cx="1657350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데이터 타입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5B4E7BC-4B42-43EA-AF27-49396A3C1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113088"/>
            <a:ext cx="3671887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범위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FB530012-4600-48A1-8C20-76918DF53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51238"/>
            <a:ext cx="16573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BIGINT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7331B633-7296-435B-BE05-2DE97038C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551238"/>
            <a:ext cx="367188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-2</a:t>
            </a:r>
            <a:r>
              <a:rPr lang="en-US" altLang="ko-KR" sz="1800" baseline="30000">
                <a:solidFill>
                  <a:srgbClr val="2F4600"/>
                </a:solidFill>
              </a:rPr>
              <a:t>63</a:t>
            </a:r>
            <a:r>
              <a:rPr lang="ko-KR" altLang="en-US" sz="1800">
                <a:solidFill>
                  <a:srgbClr val="2F4600"/>
                </a:solidFill>
              </a:rPr>
              <a:t>부터 </a:t>
            </a:r>
            <a:r>
              <a:rPr lang="en-US" altLang="ko-KR" sz="1800">
                <a:solidFill>
                  <a:srgbClr val="2F4600"/>
                </a:solidFill>
              </a:rPr>
              <a:t>2</a:t>
            </a:r>
            <a:r>
              <a:rPr lang="en-US" altLang="ko-KR" sz="1800" baseline="30000">
                <a:solidFill>
                  <a:srgbClr val="2F4600"/>
                </a:solidFill>
              </a:rPr>
              <a:t>63</a:t>
            </a:r>
            <a:r>
              <a:rPr lang="en-US" altLang="ko-KR" sz="1800">
                <a:solidFill>
                  <a:srgbClr val="2F4600"/>
                </a:solidFill>
              </a:rPr>
              <a:t>-1 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5C53E8A4-977E-4DE8-9510-5C1FDDD88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957638"/>
            <a:ext cx="16573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INT</a:t>
            </a:r>
          </a:p>
        </p:txBody>
      </p:sp>
      <p:sp>
        <p:nvSpPr>
          <p:cNvPr id="40969" name="Rectangle 10">
            <a:extLst>
              <a:ext uri="{FF2B5EF4-FFF2-40B4-BE49-F238E27FC236}">
                <a16:creationId xmlns:a16="http://schemas.microsoft.com/office/drawing/2014/main" id="{48140CE4-6B7E-423F-8BC4-C7505F83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957638"/>
            <a:ext cx="367188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-2</a:t>
            </a:r>
            <a:r>
              <a:rPr lang="en-US" altLang="ko-KR" sz="1800" baseline="30000">
                <a:solidFill>
                  <a:srgbClr val="2F4600"/>
                </a:solidFill>
              </a:rPr>
              <a:t>31</a:t>
            </a:r>
            <a:r>
              <a:rPr lang="ko-KR" altLang="en-US" sz="1800">
                <a:solidFill>
                  <a:srgbClr val="2F4600"/>
                </a:solidFill>
              </a:rPr>
              <a:t>부터 </a:t>
            </a:r>
            <a:r>
              <a:rPr lang="en-US" altLang="ko-KR" sz="1800">
                <a:solidFill>
                  <a:srgbClr val="2F4600"/>
                </a:solidFill>
              </a:rPr>
              <a:t>2</a:t>
            </a:r>
            <a:r>
              <a:rPr lang="en-US" altLang="ko-KR" sz="1800" baseline="30000">
                <a:solidFill>
                  <a:srgbClr val="2F4600"/>
                </a:solidFill>
              </a:rPr>
              <a:t>31</a:t>
            </a:r>
            <a:r>
              <a:rPr lang="en-US" altLang="ko-KR" sz="1800">
                <a:solidFill>
                  <a:srgbClr val="2F4600"/>
                </a:solidFill>
              </a:rPr>
              <a:t>-1 </a:t>
            </a:r>
          </a:p>
        </p:txBody>
      </p:sp>
      <p:sp>
        <p:nvSpPr>
          <p:cNvPr id="40970" name="Rectangle 14">
            <a:extLst>
              <a:ext uri="{FF2B5EF4-FFF2-40B4-BE49-F238E27FC236}">
                <a16:creationId xmlns:a16="http://schemas.microsoft.com/office/drawing/2014/main" id="{09082325-3C72-48D2-9F56-FC6D8B40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113088"/>
            <a:ext cx="93662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정밀도</a:t>
            </a:r>
          </a:p>
        </p:txBody>
      </p:sp>
      <p:sp>
        <p:nvSpPr>
          <p:cNvPr id="40971" name="Rectangle 15">
            <a:extLst>
              <a:ext uri="{FF2B5EF4-FFF2-40B4-BE49-F238E27FC236}">
                <a16:creationId xmlns:a16="http://schemas.microsoft.com/office/drawing/2014/main" id="{917925EE-97B0-453A-9C54-8BF3C6BF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551238"/>
            <a:ext cx="93662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8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40972" name="Rectangle 16">
            <a:extLst>
              <a:ext uri="{FF2B5EF4-FFF2-40B4-BE49-F238E27FC236}">
                <a16:creationId xmlns:a16="http://schemas.microsoft.com/office/drawing/2014/main" id="{54C1712D-41EC-4C04-A145-8523AC2D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957638"/>
            <a:ext cx="93662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4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40973" name="Rectangle 6">
            <a:extLst>
              <a:ext uri="{FF2B5EF4-FFF2-40B4-BE49-F238E27FC236}">
                <a16:creationId xmlns:a16="http://schemas.microsoft.com/office/drawing/2014/main" id="{0C75B6AD-EA8C-4928-8DF1-EC49FADF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365625"/>
            <a:ext cx="16573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SMALLINT</a:t>
            </a:r>
          </a:p>
        </p:txBody>
      </p:sp>
      <p:sp>
        <p:nvSpPr>
          <p:cNvPr id="40974" name="Rectangle 7">
            <a:extLst>
              <a:ext uri="{FF2B5EF4-FFF2-40B4-BE49-F238E27FC236}">
                <a16:creationId xmlns:a16="http://schemas.microsoft.com/office/drawing/2014/main" id="{177CA1C4-FBDC-4F71-B869-780BC321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365625"/>
            <a:ext cx="367188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-2</a:t>
            </a:r>
            <a:r>
              <a:rPr lang="en-US" altLang="ko-KR" sz="1800" baseline="30000">
                <a:solidFill>
                  <a:srgbClr val="2F4600"/>
                </a:solidFill>
              </a:rPr>
              <a:t>15</a:t>
            </a:r>
            <a:r>
              <a:rPr lang="ko-KR" altLang="en-US" sz="1800">
                <a:solidFill>
                  <a:srgbClr val="2F4600"/>
                </a:solidFill>
              </a:rPr>
              <a:t>부터 </a:t>
            </a:r>
            <a:r>
              <a:rPr lang="en-US" altLang="ko-KR" sz="1800">
                <a:solidFill>
                  <a:srgbClr val="2F4600"/>
                </a:solidFill>
              </a:rPr>
              <a:t>2</a:t>
            </a:r>
            <a:r>
              <a:rPr lang="en-US" altLang="ko-KR" sz="1800" baseline="30000">
                <a:solidFill>
                  <a:srgbClr val="2F4600"/>
                </a:solidFill>
              </a:rPr>
              <a:t>15</a:t>
            </a:r>
            <a:r>
              <a:rPr lang="en-US" altLang="ko-KR" sz="1800">
                <a:solidFill>
                  <a:srgbClr val="2F4600"/>
                </a:solidFill>
              </a:rPr>
              <a:t>-1 </a:t>
            </a:r>
          </a:p>
        </p:txBody>
      </p:sp>
      <p:sp>
        <p:nvSpPr>
          <p:cNvPr id="40975" name="Rectangle 8">
            <a:extLst>
              <a:ext uri="{FF2B5EF4-FFF2-40B4-BE49-F238E27FC236}">
                <a16:creationId xmlns:a16="http://schemas.microsoft.com/office/drawing/2014/main" id="{B11C439B-C02E-4B00-B160-B44C81E9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772025"/>
            <a:ext cx="1657350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TINYINT</a:t>
            </a:r>
          </a:p>
        </p:txBody>
      </p:sp>
      <p:sp>
        <p:nvSpPr>
          <p:cNvPr id="40976" name="Rectangle 10">
            <a:extLst>
              <a:ext uri="{FF2B5EF4-FFF2-40B4-BE49-F238E27FC236}">
                <a16:creationId xmlns:a16="http://schemas.microsoft.com/office/drawing/2014/main" id="{1C573257-5947-40B6-BDD4-4DFB58D77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772025"/>
            <a:ext cx="3671887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-1.79E+308 ~ 1.79E308</a:t>
            </a:r>
          </a:p>
        </p:txBody>
      </p:sp>
      <p:sp>
        <p:nvSpPr>
          <p:cNvPr id="40977" name="Rectangle 15">
            <a:extLst>
              <a:ext uri="{FF2B5EF4-FFF2-40B4-BE49-F238E27FC236}">
                <a16:creationId xmlns:a16="http://schemas.microsoft.com/office/drawing/2014/main" id="{DA1AE749-04F3-4CF4-9D36-896CA4750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365625"/>
            <a:ext cx="93662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2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40978" name="Rectangle 16">
            <a:extLst>
              <a:ext uri="{FF2B5EF4-FFF2-40B4-BE49-F238E27FC236}">
                <a16:creationId xmlns:a16="http://schemas.microsoft.com/office/drawing/2014/main" id="{E5330C37-0A75-448D-8978-FF6D0964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772025"/>
            <a:ext cx="936625" cy="407988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1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D67D68D-C9D3-45AF-9215-8B6E934C2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실수형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7FEED65-BC2B-473C-99C3-BF4EF1106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실수 데이터타입</a:t>
            </a:r>
          </a:p>
          <a:p>
            <a:r>
              <a:rPr lang="ko-KR" altLang="en-US">
                <a:solidFill>
                  <a:srgbClr val="FF0000"/>
                </a:solidFill>
              </a:rPr>
              <a:t>근사숫자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2F1EAE20-5C7F-4489-A4A3-B2FE42F17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113088"/>
            <a:ext cx="1657350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데이터 타입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B3DA4D64-C1D7-4F40-BF33-5C82ED53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113088"/>
            <a:ext cx="3671887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범위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00DFED56-7646-43E6-B8B0-A4ED14AFA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51238"/>
            <a:ext cx="16573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real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9BD698C3-A2B0-4DF0-8740-DFB66EB1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551238"/>
            <a:ext cx="367188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-3.4E+38 ~ 3.40E+38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F89553E8-05B3-434A-A529-98CEB3365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957638"/>
            <a:ext cx="1657350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float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C58882E2-D041-4682-8BDB-9916F1A84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957638"/>
            <a:ext cx="3671887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-1.79E+308 ~ 1.79E308</a:t>
            </a:r>
          </a:p>
        </p:txBody>
      </p:sp>
      <p:sp>
        <p:nvSpPr>
          <p:cNvPr id="41994" name="Rectangle 14">
            <a:extLst>
              <a:ext uri="{FF2B5EF4-FFF2-40B4-BE49-F238E27FC236}">
                <a16:creationId xmlns:a16="http://schemas.microsoft.com/office/drawing/2014/main" id="{90F067F4-F439-4BB0-A37C-C86B20C7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113088"/>
            <a:ext cx="936625" cy="438150"/>
          </a:xfrm>
          <a:prstGeom prst="rect">
            <a:avLst/>
          </a:prstGeom>
          <a:solidFill>
            <a:srgbClr val="C5C000"/>
          </a:solidFill>
          <a:ln w="9525">
            <a:solidFill>
              <a:srgbClr val="9692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2F4600"/>
                </a:solidFill>
              </a:rPr>
              <a:t>정밀도</a:t>
            </a:r>
          </a:p>
        </p:txBody>
      </p:sp>
      <p:sp>
        <p:nvSpPr>
          <p:cNvPr id="41995" name="Rectangle 15">
            <a:extLst>
              <a:ext uri="{FF2B5EF4-FFF2-40B4-BE49-F238E27FC236}">
                <a16:creationId xmlns:a16="http://schemas.microsoft.com/office/drawing/2014/main" id="{5FAB9D0B-A9E5-4B62-B71E-675E80EE2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551238"/>
            <a:ext cx="93662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4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  <p:sp>
        <p:nvSpPr>
          <p:cNvPr id="41996" name="Rectangle 16">
            <a:extLst>
              <a:ext uri="{FF2B5EF4-FFF2-40B4-BE49-F238E27FC236}">
                <a16:creationId xmlns:a16="http://schemas.microsoft.com/office/drawing/2014/main" id="{F3438CD9-BB25-4AF4-9527-D755B9B9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957638"/>
            <a:ext cx="936625" cy="407987"/>
          </a:xfrm>
          <a:prstGeom prst="rect">
            <a:avLst/>
          </a:prstGeom>
          <a:noFill/>
          <a:ln w="9525">
            <a:solidFill>
              <a:srgbClr val="969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2F4600"/>
                </a:solidFill>
              </a:rPr>
              <a:t>8</a:t>
            </a:r>
            <a:r>
              <a:rPr lang="ko-KR" altLang="en-US" sz="1800">
                <a:solidFill>
                  <a:srgbClr val="2F4600"/>
                </a:solidFill>
              </a:rPr>
              <a:t>바이트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8A2A586-8F84-4061-A6E3-E7A30CBEE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실수형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667913-A21C-46C2-BD3A-4B0DA502A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>
                <a:solidFill>
                  <a:srgbClr val="FF0000"/>
                </a:solidFill>
              </a:rPr>
              <a:t>정밀도가 높은 숫자데이터타입</a:t>
            </a:r>
          </a:p>
          <a:p>
            <a:pPr>
              <a:lnSpc>
                <a:spcPct val="130000"/>
              </a:lnSpc>
            </a:pPr>
            <a:r>
              <a:rPr lang="en-US" altLang="ko-KR"/>
              <a:t>decimal(n,m) / numeric(n,m)</a:t>
            </a:r>
          </a:p>
          <a:p>
            <a:pPr lvl="1">
              <a:lnSpc>
                <a:spcPct val="130000"/>
              </a:lnSpc>
            </a:pPr>
            <a:r>
              <a:rPr lang="en-US" altLang="ko-KR"/>
              <a:t> </a:t>
            </a:r>
            <a:r>
              <a:rPr lang="ko-KR" altLang="en-US"/>
              <a:t>총길이 </a:t>
            </a:r>
            <a:r>
              <a:rPr lang="en-US" altLang="ko-KR"/>
              <a:t>n </a:t>
            </a:r>
            <a:r>
              <a:rPr lang="ko-KR" altLang="en-US"/>
              <a:t>중 소수점이하 </a:t>
            </a:r>
            <a:r>
              <a:rPr lang="en-US" altLang="ko-KR"/>
              <a:t>m</a:t>
            </a:r>
            <a:r>
              <a:rPr lang="ko-KR" altLang="en-US"/>
              <a:t>자리 </a:t>
            </a:r>
          </a:p>
          <a:p>
            <a:pPr>
              <a:lnSpc>
                <a:spcPct val="130000"/>
              </a:lnSpc>
            </a:pPr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 lvl="1">
              <a:buFontTx/>
              <a:buNone/>
            </a:pPr>
            <a:r>
              <a:rPr lang="en-US" altLang="ko-KR"/>
              <a:t>cost DECIMAL(5,2) not null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53DE6EAA-8F83-423A-808F-74A08BEC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데이터 형식</a:t>
            </a:r>
            <a:r>
              <a:rPr lang="en-US" altLang="ko-KR"/>
              <a:t>-</a:t>
            </a:r>
            <a:r>
              <a:rPr lang="ko-KR" altLang="en-US"/>
              <a:t>문자형식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F54B404-75A1-482A-9D4E-B0C31783EB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650" y="1700213"/>
          <a:ext cx="7561263" cy="5148262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2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0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유형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데이터 형식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크기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68">
                <a:tc rowSpan="8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문자열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</a:t>
                      </a: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CHAR(n)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n byte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8000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이하의 문자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</a:t>
                      </a: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VARCHAR(n)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실제입력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문자의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8000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이하의 문자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VARCHAR(max)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3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endParaRPr kumimoji="0" lang="ko-KR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max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의 최대크기는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3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문자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</a:t>
                      </a:r>
                      <a:r>
                        <a:rPr kumimoji="0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TEXT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3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endParaRPr kumimoji="0" lang="ko-KR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2</a:t>
                      </a:r>
                      <a:r>
                        <a:rPr kumimoji="0" lang="en-US" altLang="ko-KR" sz="1300" b="0" i="0" u="none" strike="noStrike" cap="none" normalizeH="0" baseline="5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31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,한컴돋움"/>
                          <a:ea typeface="휴먼모음T" pitchFamily="18" charset="-127"/>
                        </a:rPr>
                        <a:t>-1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(2,147,483,647)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까지의 문자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017">
                <a:tc vMerge="1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7781" marB="17781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MEDIUMTEXT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16777215 byte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대략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16mb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LONGTEXT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4294967295 byte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대략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4GB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ENUM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65536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개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ENUM(‘value1’,’value2’,…..) or NULL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만이 입력 가능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1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SET</a:t>
                      </a: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 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64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개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SET(‘value1’,’value2’,…..) or NULL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만이 입력 가능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-윤고딕110"/>
                        <a:ea typeface="휴먼모음T" pitchFamily="18" charset="-127"/>
                      </a:endParaRPr>
                    </a:p>
                  </a:txBody>
                  <a:tcPr marL="64770" marR="64770" marT="18936" marB="18936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080" name="AutoShape 3" descr="PICD9.gif">
            <a:extLst>
              <a:ext uri="{FF2B5EF4-FFF2-40B4-BE49-F238E27FC236}">
                <a16:creationId xmlns:a16="http://schemas.microsoft.com/office/drawing/2014/main" id="{2CF23A92-D296-47BC-AD84-D69F0A5D9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4081" name="AutoShape 4" descr="PICDA.gif">
            <a:extLst>
              <a:ext uri="{FF2B5EF4-FFF2-40B4-BE49-F238E27FC236}">
                <a16:creationId xmlns:a16="http://schemas.microsoft.com/office/drawing/2014/main" id="{7B39CADE-1599-434C-814D-64E34D426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4082" name="AutoShape 5" descr="PICDB.gif">
            <a:extLst>
              <a:ext uri="{FF2B5EF4-FFF2-40B4-BE49-F238E27FC236}">
                <a16:creationId xmlns:a16="http://schemas.microsoft.com/office/drawing/2014/main" id="{43CB9922-911D-4348-9C5D-98BCFB223E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4083" name="AutoShape 6" descr="PICDC.gif">
            <a:extLst>
              <a:ext uri="{FF2B5EF4-FFF2-40B4-BE49-F238E27FC236}">
                <a16:creationId xmlns:a16="http://schemas.microsoft.com/office/drawing/2014/main" id="{A7669D6C-73E8-4D1E-8728-0248866B6D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4084" name="AutoShape 7" descr="PICDD.gif">
            <a:extLst>
              <a:ext uri="{FF2B5EF4-FFF2-40B4-BE49-F238E27FC236}">
                <a16:creationId xmlns:a16="http://schemas.microsoft.com/office/drawing/2014/main" id="{59D4529C-F143-4DF9-A393-3E7CDB69CE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4085" name="AutoShape 8" descr="PICDE.gif">
            <a:extLst>
              <a:ext uri="{FF2B5EF4-FFF2-40B4-BE49-F238E27FC236}">
                <a16:creationId xmlns:a16="http://schemas.microsoft.com/office/drawing/2014/main" id="{9BE3BD41-470C-4FDC-9799-AD2C567677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4086" name="AutoShape 9" descr="PICDF.gif">
            <a:extLst>
              <a:ext uri="{FF2B5EF4-FFF2-40B4-BE49-F238E27FC236}">
                <a16:creationId xmlns:a16="http://schemas.microsoft.com/office/drawing/2014/main" id="{577D6718-1A75-4AB9-BB51-60D6F9F307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4087" name="AutoShape 2" descr="PICD8.gif">
            <a:extLst>
              <a:ext uri="{FF2B5EF4-FFF2-40B4-BE49-F238E27FC236}">
                <a16:creationId xmlns:a16="http://schemas.microsoft.com/office/drawing/2014/main" id="{53EA2E5C-3A60-4B42-89E8-0A11AFC7ED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819400" y="-68263"/>
            <a:ext cx="381000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B1FC1F9-87D8-466E-83C7-100C5143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</a:t>
            </a:r>
            <a:r>
              <a:rPr lang="en-US" altLang="ko-KR"/>
              <a:t>-</a:t>
            </a:r>
            <a:r>
              <a:rPr lang="ko-KR" altLang="en-US"/>
              <a:t>문자열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E5E86FB-8B1A-4B5D-B378-4B6FA3FA5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82015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ko-KR" sz="2800" dirty="0"/>
              <a:t>char   </a:t>
            </a:r>
            <a:r>
              <a:rPr lang="ko-KR" altLang="en-US" sz="2800" dirty="0"/>
              <a:t>최대 </a:t>
            </a:r>
            <a:r>
              <a:rPr lang="en-US" altLang="ko-KR" sz="2800" dirty="0"/>
              <a:t>8,000</a:t>
            </a:r>
            <a:r>
              <a:rPr lang="ko-KR" altLang="en-US" sz="2800" dirty="0"/>
              <a:t>자의 고정길이 문자데이터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800" dirty="0"/>
              <a:t>varchar </a:t>
            </a:r>
            <a:r>
              <a:rPr lang="ko-KR" altLang="en-US" sz="2800" dirty="0"/>
              <a:t>최대 </a:t>
            </a:r>
            <a:r>
              <a:rPr lang="en-US" altLang="ko-KR" sz="2800" dirty="0"/>
              <a:t>8,000</a:t>
            </a:r>
            <a:r>
              <a:rPr lang="ko-KR" altLang="en-US" sz="2800" dirty="0"/>
              <a:t>자의 가변길이 문자데이터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ko-KR" alt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0978BD37-A359-44C2-AEC2-5FB87A46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데이터 형식</a:t>
            </a:r>
            <a:br>
              <a:rPr lang="en-US" altLang="ko-KR"/>
            </a:br>
            <a:r>
              <a:rPr lang="en-US" altLang="ko-KR"/>
              <a:t>(system data type)-</a:t>
            </a:r>
            <a:r>
              <a:rPr lang="ko-KR" altLang="en-US"/>
              <a:t>이진문자열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C4F2CA2-8AF0-4507-9F51-612FEAB828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550" y="2276475"/>
          <a:ext cx="7272338" cy="2136775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861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유형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데이터 형식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크기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latin typeface="-윤고딕120"/>
                          <a:ea typeface="휴먼모음T" pitchFamily="18" charset="-127"/>
                        </a:rPr>
                        <a:t>설명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94">
                <a:tc rowSpan="3"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이진 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문자열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BINARY(n)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n+4 byte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8000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바이트 이하의 이진값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VARBINARY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실제입력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n+4 byte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8000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바이트 이하의 이진값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8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 IMAGE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최대</a:t>
                      </a:r>
                    </a:p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byte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1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4000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-윤고딕110"/>
                          <a:ea typeface="휴먼모음T" pitchFamily="18" charset="-127"/>
                        </a:rPr>
                        <a:t>자 이하의 유니코드 문자</a:t>
                      </a:r>
                    </a:p>
                  </a:txBody>
                  <a:tcPr marL="64770" marR="64770" marT="17764" marB="17764" anchor="ctr" horzOverflow="overflow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08" name="AutoShape 2" descr="PICF4.gif">
            <a:extLst>
              <a:ext uri="{FF2B5EF4-FFF2-40B4-BE49-F238E27FC236}">
                <a16:creationId xmlns:a16="http://schemas.microsoft.com/office/drawing/2014/main" id="{54C40138-1266-4A29-A94D-09445CDE91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9050" y="-68263"/>
            <a:ext cx="381000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6A3920D-2DA2-492D-B660-FF4E01C7CB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1</a:t>
            </a:r>
            <a:r>
              <a:rPr lang="ko-KR" altLang="en-US"/>
              <a:t>장 데이터베이스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94CE3B03-5360-4877-987F-B72103A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데이터 형식</a:t>
            </a:r>
            <a:br>
              <a:rPr lang="en-US" altLang="ko-KR"/>
            </a:br>
            <a:r>
              <a:rPr lang="en-US" altLang="ko-KR"/>
              <a:t>(system data type)-</a:t>
            </a:r>
            <a:r>
              <a:rPr lang="ko-KR" altLang="en-US" sz="3600"/>
              <a:t>날짜 및 시간</a:t>
            </a:r>
            <a:endParaRPr lang="ko-KR" altLang="en-US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7C9D6EAD-D6FF-4B9D-B72A-27E62F37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7108" name="내용 개체 틀 2">
            <a:extLst>
              <a:ext uri="{FF2B5EF4-FFF2-40B4-BE49-F238E27FC236}">
                <a16:creationId xmlns:a16="http://schemas.microsoft.com/office/drawing/2014/main" id="{9E734395-3EFA-4817-8734-60B07661D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692275"/>
            <a:ext cx="7723188" cy="3105150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8E45F416-D8CF-4331-ACAB-60BB2AA8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en-US" altLang="ko-KR"/>
              <a:t>– </a:t>
            </a:r>
            <a:r>
              <a:rPr lang="ko-KR" altLang="en-US"/>
              <a:t>날짜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E4A85-F39B-4263-BF6B-2B7C1668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Date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- </a:t>
            </a:r>
            <a:r>
              <a:rPr lang="ko-KR" altLang="en-US" dirty="0"/>
              <a:t>날짜정보를 가짐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- </a:t>
            </a:r>
            <a:r>
              <a:rPr lang="ko-KR" altLang="en-US" dirty="0"/>
              <a:t>범위 </a:t>
            </a:r>
            <a:r>
              <a:rPr lang="en-US" altLang="ko-KR" dirty="0"/>
              <a:t>: 1000-01-01 ~ 9999-12-31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- </a:t>
            </a:r>
            <a:r>
              <a:rPr lang="ko-KR" altLang="en-US" dirty="0"/>
              <a:t>표시 형식</a:t>
            </a:r>
            <a:r>
              <a:rPr lang="en-US" altLang="ko-KR" dirty="0"/>
              <a:t>(</a:t>
            </a:r>
            <a:r>
              <a:rPr lang="ko-KR" altLang="en-US" dirty="0"/>
              <a:t>포맷</a:t>
            </a:r>
            <a:r>
              <a:rPr lang="en-US" altLang="ko-KR" dirty="0"/>
              <a:t>): YYYY-MM-DD</a:t>
            </a:r>
          </a:p>
          <a:p>
            <a:pPr>
              <a:defRPr/>
            </a:pPr>
            <a:r>
              <a:rPr lang="en-US" altLang="ko-KR" dirty="0" err="1"/>
              <a:t>Datetime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- </a:t>
            </a:r>
            <a:r>
              <a:rPr lang="ko-KR" altLang="en-US" dirty="0"/>
              <a:t>날짜와 시간 정보를 가짐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- </a:t>
            </a:r>
            <a:r>
              <a:rPr lang="ko-KR" altLang="en-US" dirty="0"/>
              <a:t>범위 </a:t>
            </a:r>
            <a:r>
              <a:rPr lang="en-US" altLang="ko-KR" dirty="0"/>
              <a:t>: 1000-01-01 00:00:00~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             9999-12-31 23:59:59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- </a:t>
            </a:r>
            <a:r>
              <a:rPr lang="ko-KR" altLang="en-US" dirty="0"/>
              <a:t>표시 형식</a:t>
            </a:r>
            <a:r>
              <a:rPr lang="en-US" altLang="ko-KR" dirty="0"/>
              <a:t>(</a:t>
            </a:r>
            <a:r>
              <a:rPr lang="ko-KR" altLang="en-US" dirty="0"/>
              <a:t>포맷</a:t>
            </a:r>
            <a:r>
              <a:rPr lang="en-US" altLang="ko-KR" dirty="0"/>
              <a:t>): YYYY-MM-DD HH:MM:SS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D920F30-005C-4B1F-B48A-B42D8214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convert()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DF87A10-49C3-427D-88E8-69A9E23D8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자료형을 바꾸는 함수</a:t>
            </a:r>
          </a:p>
          <a:p>
            <a:r>
              <a:rPr lang="en-US" altLang="ko-KR"/>
              <a:t>CONVERT(</a:t>
            </a:r>
            <a:r>
              <a:rPr lang="ko-KR" altLang="en-US"/>
              <a:t>데이터타입</a:t>
            </a:r>
            <a:r>
              <a:rPr lang="en-US" altLang="ko-KR"/>
              <a:t>(</a:t>
            </a:r>
            <a:r>
              <a:rPr lang="ko-KR" altLang="en-US"/>
              <a:t>길이</a:t>
            </a:r>
            <a:r>
              <a:rPr lang="en-US" altLang="ko-KR"/>
              <a:t>),</a:t>
            </a:r>
            <a:r>
              <a:rPr lang="ko-KR" altLang="en-US"/>
              <a:t>식</a:t>
            </a:r>
            <a:r>
              <a:rPr lang="en-US" altLang="ko-KR"/>
              <a:t>[,</a:t>
            </a:r>
            <a:r>
              <a:rPr lang="ko-KR" altLang="en-US"/>
              <a:t>스타일</a:t>
            </a:r>
            <a:r>
              <a:rPr lang="en-US" altLang="ko-KR"/>
              <a:t>])</a:t>
            </a:r>
          </a:p>
          <a:p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>
              <a:buFontTx/>
              <a:buNone/>
            </a:pPr>
            <a:r>
              <a:rPr lang="en-US" altLang="ko-KR" sz="2800"/>
              <a:t>SELECT CONVERT(varchar(30),GETDATE(),2)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80D0FCCF-94B9-484D-A2B4-091A9BD4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3284538"/>
            <a:ext cx="576262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B692E892-137A-454D-BED1-44FD28C7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convert</a:t>
            </a:r>
            <a:r>
              <a:rPr lang="ko-KR" altLang="en-US"/>
              <a:t>함수의 형식</a:t>
            </a:r>
          </a:p>
        </p:txBody>
      </p:sp>
      <p:pic>
        <p:nvPicPr>
          <p:cNvPr id="50179" name="Picture 7">
            <a:extLst>
              <a:ext uri="{FF2B5EF4-FFF2-40B4-BE49-F238E27FC236}">
                <a16:creationId xmlns:a16="http://schemas.microsoft.com/office/drawing/2014/main" id="{699676BD-DF04-426A-AF04-EBF15D4773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700213"/>
            <a:ext cx="5976937" cy="4392612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FD29AF39-8E44-41C4-AE70-899DFFE5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CAST</a:t>
            </a:r>
            <a:endParaRPr lang="ko-KR" altLang="en-US"/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id="{7593BCA8-4B7B-4C97-9464-2A5EB930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자료형을 바꾸는 함수</a:t>
            </a:r>
            <a:endParaRPr lang="en-US" altLang="ko-KR"/>
          </a:p>
          <a:p>
            <a:r>
              <a:rPr lang="en-US" altLang="ko-KR"/>
              <a:t>CAST(</a:t>
            </a:r>
            <a:r>
              <a:rPr lang="ko-KR" altLang="en-US"/>
              <a:t>변수명 </a:t>
            </a:r>
            <a:r>
              <a:rPr lang="en-US" altLang="ko-KR"/>
              <a:t>AS </a:t>
            </a:r>
            <a:r>
              <a:rPr lang="ko-KR" altLang="en-US"/>
              <a:t>데이터타입</a:t>
            </a:r>
            <a:r>
              <a:rPr lang="en-US" altLang="ko-KR"/>
              <a:t>)</a:t>
            </a:r>
          </a:p>
          <a:p>
            <a:r>
              <a:rPr lang="ko-KR" altLang="en-US"/>
              <a:t>예</a:t>
            </a:r>
            <a:r>
              <a:rPr lang="en-US" altLang="ko-KR"/>
              <a:t>)</a:t>
            </a:r>
          </a:p>
          <a:p>
            <a:pPr>
              <a:buFontTx/>
              <a:buNone/>
            </a:pPr>
            <a:r>
              <a:rPr lang="en-US" altLang="ko-KR"/>
              <a:t>SELECT CAST('55' AS INT)</a:t>
            </a:r>
            <a:br>
              <a:rPr lang="en-US" altLang="ko-KR"/>
            </a:br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D19958F2-4BEF-4F60-B291-1F341C4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convert/cast</a:t>
            </a:r>
            <a:endParaRPr lang="ko-KR" altLang="en-US"/>
          </a:p>
        </p:txBody>
      </p:sp>
      <p:sp>
        <p:nvSpPr>
          <p:cNvPr id="52227" name="내용 개체 틀 2">
            <a:extLst>
              <a:ext uri="{FF2B5EF4-FFF2-40B4-BE49-F238E27FC236}">
                <a16:creationId xmlns:a16="http://schemas.microsoft.com/office/drawing/2014/main" id="{F32BC66D-09AA-4702-8DE6-F0C65ADC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/>
              <a:t> cast </a:t>
            </a:r>
            <a:r>
              <a:rPr lang="ko-KR" altLang="en-US"/>
              <a:t>와 </a:t>
            </a:r>
            <a:r>
              <a:rPr lang="en-US" altLang="ko-KR"/>
              <a:t>convert </a:t>
            </a:r>
            <a:r>
              <a:rPr lang="ko-KR" altLang="en-US"/>
              <a:t>함수는</a:t>
            </a:r>
            <a:endParaRPr lang="en-US" altLang="ko-KR"/>
          </a:p>
          <a:p>
            <a:pPr>
              <a:buFontTx/>
              <a:buNone/>
            </a:pPr>
            <a:r>
              <a:rPr lang="en-US" altLang="ko-KR"/>
              <a:t> </a:t>
            </a:r>
            <a:r>
              <a:rPr lang="en-US" altLang="ko-KR">
                <a:solidFill>
                  <a:srgbClr val="FF0000"/>
                </a:solidFill>
              </a:rPr>
              <a:t>binary, char, date, datetime, signed, time, unsigned </a:t>
            </a:r>
          </a:p>
          <a:p>
            <a:pPr>
              <a:buFontTx/>
              <a:buNone/>
            </a:pPr>
            <a:r>
              <a:rPr lang="en-US" altLang="ko-KR"/>
              <a:t> </a:t>
            </a:r>
            <a:r>
              <a:rPr lang="ko-KR" altLang="en-US"/>
              <a:t>타입값만 사용 가능</a:t>
            </a:r>
            <a:r>
              <a:rPr lang="en-US" altLang="ko-KR"/>
              <a:t>!</a:t>
            </a: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243BAB7F-03E1-4EB7-9E6E-76ECAD7E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숫자의 연산함수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DA55AE5-8671-43A0-AE4C-035D298A1B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993062" cy="4864100"/>
        </p:xfrm>
        <a:graphic>
          <a:graphicData uri="http://schemas.openxmlformats.org/drawingml/2006/table">
            <a:tbl>
              <a:tblPr/>
              <a:tblGrid>
                <a:gridCol w="307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875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-윤고딕120"/>
                        </a:rPr>
                        <a:t>함수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-윤고딕120"/>
                        </a:rPr>
                        <a:t>설명</a:t>
                      </a:r>
                      <a:endParaRPr lang="ko-KR" alt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ABS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-윤고딕110"/>
                        </a:rPr>
                        <a:t>숫자의 절대값 양수를 반환한다</a:t>
                      </a:r>
                      <a:r>
                        <a:rPr lang="en-US" altLang="ko-KR" sz="1600">
                          <a:effectLst/>
                          <a:latin typeface="-윤고딕110"/>
                        </a:rPr>
                        <a:t>. </a:t>
                      </a:r>
                      <a:endParaRPr lang="ko-KR" alt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37"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ea typeface="-윤고딕110"/>
                        </a:rPr>
                        <a:t>ACOS,ASIN,ATAN,COS,SIN,TAN</a:t>
                      </a:r>
                      <a:endParaRPr lang="es-E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  <a:ea typeface="-윤고딕110"/>
                        </a:rPr>
                        <a:t>float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값에 해당되는 각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삼각함수값을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CELING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-윤고딕110"/>
                        </a:rPr>
                        <a:t>입력숫자보다 크거나 같은 최소의 정수를 반환한다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FLOOR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-윤고딕110"/>
                        </a:rPr>
                        <a:t>입력 숫자보다 작거나 같은 최대 정수를 반환한다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DEGREES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effectLst/>
                          <a:latin typeface="-윤고딕110"/>
                        </a:rPr>
                        <a:t>라디안값을</a:t>
                      </a:r>
                      <a:r>
                        <a:rPr lang="ko-KR" altLang="en-US" sz="1600" dirty="0">
                          <a:effectLst/>
                          <a:latin typeface="-윤고딕110"/>
                        </a:rPr>
                        <a:t> 각도로 반환한다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RADIANS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-윤고딕110"/>
                        </a:rPr>
                        <a:t>각도를 라디안값으로 반환한다</a:t>
                      </a:r>
                      <a:r>
                        <a:rPr lang="en-US" altLang="ko-KR" sz="1600">
                          <a:effectLst/>
                          <a:latin typeface="-윤고딕110"/>
                        </a:rPr>
                        <a:t>.</a:t>
                      </a:r>
                      <a:endParaRPr lang="ko-KR" alt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EXP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float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식의 지수 값을 반환한다</a:t>
                      </a: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LOG, LOG10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입력 값의 로그를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PI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PI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상수 값을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POWER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지정식의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y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승을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14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RAND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에서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사이의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float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형의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난수를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옵션으로 정수의 초기값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seed)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을 줄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6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ROUND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반올림자릿수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length)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에 따라 주어진 숫자를 반올림한다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51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SIGN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지정된 식의 양수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(+1),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영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(0)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또는 음수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(-1)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기호를 반환한다</a:t>
                      </a: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SQRT</a:t>
                      </a:r>
                      <a:endParaRPr lang="en-US" sz="160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float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값의 제곱근을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787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ea typeface="-윤고딕110"/>
                        </a:rPr>
                        <a:t>SQUARE</a:t>
                      </a:r>
                      <a:endParaRPr lang="en-US" sz="1600" dirty="0">
                        <a:effectLst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지정한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-윤고딕110"/>
                          <a:cs typeface="+mn-cs"/>
                        </a:rPr>
                        <a:t>float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값의 제곱을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5391" marR="25391" marT="7018" marB="701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3304" name="Rectangle 2">
            <a:extLst>
              <a:ext uri="{FF2B5EF4-FFF2-40B4-BE49-F238E27FC236}">
                <a16:creationId xmlns:a16="http://schemas.microsoft.com/office/drawing/2014/main" id="{BEA8FDC0-BCAC-4F8F-A23B-B8DF79AA5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AF0072ED-5843-45A4-95CA-6213D3B3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문자함수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6749136-8F84-4AF9-942B-4F50DDAE2E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1568450"/>
          <a:ext cx="7848600" cy="4740275"/>
        </p:xfrm>
        <a:graphic>
          <a:graphicData uri="http://schemas.openxmlformats.org/drawingml/2006/table">
            <a:tbl>
              <a:tblPr/>
              <a:tblGrid>
                <a:gridCol w="129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832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-윤고딕120"/>
                        </a:rPr>
                        <a:t>함수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-윤고딕120"/>
                        </a:rPr>
                        <a:t>설명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9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ASCII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주어진 문자에서 첫 글자의 아스키 값을 반환한다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CHAR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effectLst/>
                          <a:ea typeface="-윤고딕110"/>
                        </a:rPr>
                        <a:t>ASCII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코드값에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 대한 문자를 반환한다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-윤고딕110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-윤고딕110"/>
                        <a:ea typeface="+mn-ea"/>
                        <a:cs typeface="+mn-cs"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CHARINDDEX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-윤고딕110"/>
                        </a:rPr>
                        <a:t>문자열에서 패턴의 시작지점을 반환한다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LEFT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왼쪽부터 숫자만큼 문자를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RIGHT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오른쪽부터 숫자만큼 문자를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796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-윤고딕110"/>
                        </a:rPr>
                        <a:t>LEN</a:t>
                      </a:r>
                      <a:endParaRPr lang="en-US" sz="1400" b="1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지정한 문자열 식의 후행 공백을 제외한 문자 수를 반환한다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-윤고딕110"/>
                        </a:rPr>
                        <a:t>LOWER</a:t>
                      </a:r>
                      <a:endParaRPr lang="en-US" sz="1400" b="1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문자열을 소문자로 바꾼다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-윤고딕110"/>
                        </a:rPr>
                        <a:t>UPPER</a:t>
                      </a:r>
                      <a:endParaRPr lang="en-US" sz="1400" b="1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문자열을 대문자로 바꾼다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 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LTRIM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문자열의 왼쪽 공백을 모두 없앤다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RTRIM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문자열의 오른쪽 공백을 모두 없앤다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3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PATINDEX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문자열에서 패턴이 처음 나타나는 곳의 위치를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 </a:t>
                      </a:r>
                      <a:r>
                        <a:rPr lang="ko-KR" altLang="en-US" sz="1400">
                          <a:effectLst/>
                          <a:latin typeface="-윤고딕110"/>
                        </a:rPr>
                        <a:t>패턴이 없으면 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0</a:t>
                      </a:r>
                      <a:r>
                        <a:rPr lang="ko-KR" altLang="en-US" sz="1400">
                          <a:effectLst/>
                          <a:latin typeface="-윤고딕110"/>
                        </a:rPr>
                        <a:t>을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REPLICATE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지정한 숫자만큼 문자열 값을 반복한다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954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-윤고딕110"/>
                        </a:rPr>
                        <a:t>REPLACE</a:t>
                      </a:r>
                      <a:endParaRPr lang="en-US" sz="1400" b="1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-윤고딕110"/>
                        </a:rPr>
                        <a:t>첫 번째 문자열에서 두 번째 문자의 </a:t>
                      </a:r>
                      <a:r>
                        <a:rPr lang="ko-KR" altLang="en-US" sz="1400" dirty="0" err="1">
                          <a:effectLst/>
                          <a:latin typeface="-윤고딕110"/>
                        </a:rPr>
                        <a:t>패턴값을</a:t>
                      </a:r>
                      <a:r>
                        <a:rPr lang="ko-KR" altLang="en-US" sz="1400" dirty="0">
                          <a:effectLst/>
                          <a:latin typeface="-윤고딕110"/>
                        </a:rPr>
                        <a:t> 세 번째 문자열로 바꾼다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-윤고딕110"/>
                        </a:rPr>
                        <a:t>REVERSE</a:t>
                      </a:r>
                      <a:endParaRPr 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문자열을 반대로 반환한다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83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ea typeface="-윤고딕110"/>
                        </a:rPr>
                        <a:t>SPACE</a:t>
                      </a:r>
                      <a:endParaRPr 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공백을 숫자만큼 반복한다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STR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-윤고딕110"/>
                        </a:rPr>
                        <a:t>숫자를 지정한 길이만큼의 문자로 변환한다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 </a:t>
                      </a:r>
                      <a:r>
                        <a:rPr lang="ko-KR" altLang="en-US" sz="1400" dirty="0">
                          <a:effectLst/>
                          <a:latin typeface="-윤고딕110"/>
                        </a:rPr>
                        <a:t>이때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, </a:t>
                      </a:r>
                      <a:r>
                        <a:rPr lang="ko-KR" altLang="en-US" sz="1400" dirty="0">
                          <a:effectLst/>
                          <a:latin typeface="-윤고딕110"/>
                        </a:rPr>
                        <a:t>마지막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decimal</a:t>
                      </a:r>
                      <a:r>
                        <a:rPr lang="ko-KR" altLang="en-US" sz="1400" dirty="0">
                          <a:effectLst/>
                          <a:latin typeface="-윤고딕110"/>
                        </a:rPr>
                        <a:t>은 반올림한 </a:t>
                      </a:r>
                      <a:r>
                        <a:rPr lang="ko-KR" altLang="en-US" sz="1400" dirty="0" err="1">
                          <a:effectLst/>
                          <a:latin typeface="-윤고딕110"/>
                        </a:rPr>
                        <a:t>자리수이다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ea typeface="-윤고딕110"/>
                        </a:rPr>
                        <a:t>STUFF</a:t>
                      </a:r>
                      <a:endParaRPr 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effectLst/>
                          <a:latin typeface="-윤고딕110"/>
                        </a:rPr>
                        <a:t>첫 번째 문자열의 시작지점에서 지정한 길이만큼없애고 마지막 문자열로 채운다</a:t>
                      </a:r>
                      <a:r>
                        <a:rPr lang="en-US" altLang="ko-KR" sz="140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7928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ea typeface="-윤고딕110"/>
                        </a:rPr>
                        <a:t>SUBSTRING</a:t>
                      </a:r>
                      <a:endParaRPr lang="en-US" sz="1400" b="1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effectLst/>
                          <a:latin typeface="-윤고딕110"/>
                        </a:rPr>
                        <a:t>첫 번째 문자열에서 지정한 시작문자로부터 길이만큼 문자를 반환한다</a:t>
                      </a:r>
                      <a:r>
                        <a:rPr lang="en-US" altLang="ko-KR" sz="1400" dirty="0">
                          <a:effectLst/>
                          <a:latin typeface="-윤고딕110"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0757" marR="20757" marT="5737" marB="57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4337" name="Rectangle 1">
            <a:extLst>
              <a:ext uri="{FF2B5EF4-FFF2-40B4-BE49-F238E27FC236}">
                <a16:creationId xmlns:a16="http://schemas.microsoft.com/office/drawing/2014/main" id="{C2EFBE2F-061D-4E70-B85D-6B5B91B6F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142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>
            <a:extLst>
              <a:ext uri="{FF2B5EF4-FFF2-40B4-BE49-F238E27FC236}">
                <a16:creationId xmlns:a16="http://schemas.microsoft.com/office/drawing/2014/main" id="{2EAB2966-F8B7-4C38-8F8A-E724246A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날짜함수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BAC969B-D494-4958-941F-B41E1D15F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1581150"/>
          <a:ext cx="7993062" cy="4646613"/>
        </p:xfrm>
        <a:graphic>
          <a:graphicData uri="http://schemas.openxmlformats.org/drawingml/2006/table">
            <a:tbl>
              <a:tblPr/>
              <a:tblGrid>
                <a:gridCol w="212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90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  <a:latin typeface="-윤고딕120"/>
                        </a:rPr>
                        <a:t>함수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  <a:latin typeface="-윤고딕120"/>
                        </a:rPr>
                        <a:t>설명</a:t>
                      </a:r>
                      <a:endParaRPr lang="ko-KR" alt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20">
                <a:tc gridSpan="2">
                  <a:txBody>
                    <a:bodyPr/>
                    <a:lstStyle/>
                    <a:p>
                      <a:endParaRPr lang="ko-KR" altLang="en-US" sz="1600" dirty="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ko-KR" altLang="en-US" sz="1600" dirty="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83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ea typeface="-윤고딕110"/>
                        </a:rPr>
                        <a:t>SYSDATETIME</a:t>
                      </a:r>
                      <a:endParaRPr lang="en-US" sz="1600" dirty="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dirty="0">
                          <a:effectLst/>
                          <a:latin typeface="-윤고딕110"/>
                        </a:rPr>
                        <a:t>현재 날짜와 시간이 포함된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datetimeoffset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(7)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</a:t>
                      </a:r>
                      <a:r>
                        <a:rPr lang="ko-KR" altLang="en-US" sz="1600" dirty="0">
                          <a:effectLst/>
                          <a:latin typeface="-윤고딕110"/>
                        </a:rPr>
                        <a:t>반환한다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.</a:t>
                      </a:r>
                      <a:r>
                        <a:rPr lang="ko-KR" altLang="en-US" sz="1600" dirty="0">
                          <a:effectLst/>
                          <a:latin typeface="-윤고딕110"/>
                        </a:rPr>
                        <a:t>표준 시간대 오프셋이 포함된다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.(100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나노초</a:t>
                      </a:r>
                      <a:r>
                        <a:rPr lang="en-US" altLang="ko-KR" sz="1600" dirty="0">
                          <a:effectLst/>
                          <a:latin typeface="-윤고딕110"/>
                        </a:rPr>
                        <a:t>)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83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SYSDATETIMEOFFSET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날짜와 시간이 포함된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datetimeoffset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(7)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 시간대 오프셋이 포함된다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.(100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나노초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2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DATENAME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날짜의 지정된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datepart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나타내는 문자열을 반환한다</a:t>
                      </a: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DATEPART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날짜의 지정된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datepart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29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DATEDIFF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지정한 두 날짜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startdate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enddate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사이의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datepart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75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DATEADD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datepart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number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 간격을 더하여 새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6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DAY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일을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6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MONTH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월을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6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ea typeface="-윤고딕110"/>
                        </a:rPr>
                        <a:t>YEAR</a:t>
                      </a:r>
                      <a:endParaRPr lang="en-US" sz="1600">
                        <a:effectLst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연도를 반환한다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546" marR="28546" marT="7894" marB="789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37" name="Rectangle 1">
            <a:extLst>
              <a:ext uri="{FF2B5EF4-FFF2-40B4-BE49-F238E27FC236}">
                <a16:creationId xmlns:a16="http://schemas.microsoft.com/office/drawing/2014/main" id="{AAB65C74-21DB-4BB1-AC3D-5A9F8ADA2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1581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22E5569A-A2C3-4B20-9D85-7353F5BD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6323" name="내용 개체 틀 2">
            <a:extLst>
              <a:ext uri="{FF2B5EF4-FFF2-40B4-BE49-F238E27FC236}">
                <a16:creationId xmlns:a16="http://schemas.microsoft.com/office/drawing/2014/main" id="{FA37A8A3-7CAB-45E9-95ED-59B936B0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현재 시간 구해보기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CD44E65-AA61-4E40-B504-829C71EB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5412F7-0DB4-4E8D-A198-193582F66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파일시스템 </a:t>
            </a:r>
            <a:r>
              <a:rPr lang="en-US" altLang="ko-KR"/>
              <a:t>VS </a:t>
            </a:r>
            <a:r>
              <a:rPr lang="ko-KR" altLang="en-US"/>
              <a:t>데이터베이스</a:t>
            </a:r>
          </a:p>
          <a:p>
            <a:pPr>
              <a:lnSpc>
                <a:spcPct val="130000"/>
              </a:lnSpc>
            </a:pPr>
            <a:r>
              <a:rPr lang="ko-KR" altLang="en-US"/>
              <a:t>데이터베이스 논리적 구성요소</a:t>
            </a:r>
          </a:p>
          <a:p>
            <a:pPr>
              <a:lnSpc>
                <a:spcPct val="130000"/>
              </a:lnSpc>
            </a:pPr>
            <a:r>
              <a:rPr lang="ko-KR" altLang="en-US"/>
              <a:t>데이터베이스의 </a:t>
            </a:r>
            <a:r>
              <a:rPr lang="en-US" altLang="ko-KR"/>
              <a:t>3</a:t>
            </a:r>
            <a:r>
              <a:rPr lang="ko-KR" altLang="en-US"/>
              <a:t>단계 구조</a:t>
            </a:r>
          </a:p>
          <a:p>
            <a:pPr>
              <a:lnSpc>
                <a:spcPct val="130000"/>
              </a:lnSpc>
            </a:pPr>
            <a:r>
              <a:rPr lang="en-US" altLang="ko-KR"/>
              <a:t>DBMS </a:t>
            </a:r>
            <a:r>
              <a:rPr lang="ko-KR" altLang="en-US"/>
              <a:t>기능</a:t>
            </a:r>
          </a:p>
          <a:p>
            <a:pPr>
              <a:lnSpc>
                <a:spcPct val="130000"/>
              </a:lnSpc>
            </a:pPr>
            <a:r>
              <a:rPr lang="ko-KR" altLang="en-US"/>
              <a:t>관계형 데이터베이스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>
            <a:extLst>
              <a:ext uri="{FF2B5EF4-FFF2-40B4-BE49-F238E27FC236}">
                <a16:creationId xmlns:a16="http://schemas.microsoft.com/office/drawing/2014/main" id="{0CE66DB3-0F24-4F17-BA91-D93BA1BD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A7E23-5C91-45E1-AC2A-16CBCA49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Replace </a:t>
            </a:r>
            <a:r>
              <a:rPr lang="ko-KR" altLang="en-US" dirty="0"/>
              <a:t>함수를 이용하여</a:t>
            </a:r>
            <a:r>
              <a:rPr lang="en-US" altLang="ko-KR" dirty="0"/>
              <a:t>,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‘The little girl likes to sing’</a:t>
            </a:r>
            <a:r>
              <a:rPr lang="ko-KR" altLang="en-US" dirty="0"/>
              <a:t>의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girl</a:t>
            </a:r>
            <a:r>
              <a:rPr lang="ko-KR" altLang="en-US" dirty="0"/>
              <a:t>을 </a:t>
            </a:r>
            <a:r>
              <a:rPr lang="en-US" altLang="ko-KR" dirty="0"/>
              <a:t>boy</a:t>
            </a:r>
            <a:r>
              <a:rPr lang="ko-KR" altLang="en-US" dirty="0"/>
              <a:t>로 바꿔보세요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659C53FB-EB7F-4C28-A7C1-D8D9CC81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  <a:r>
              <a:rPr lang="en-US" altLang="ko-KR"/>
              <a:t> 4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63B4C-BDEA-4624-B659-B1C44903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함수를 사용하여</a:t>
            </a:r>
            <a:r>
              <a:rPr lang="en-US" altLang="ko-KR" dirty="0"/>
              <a:t>,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@a </a:t>
            </a:r>
            <a:r>
              <a:rPr lang="ko-KR" altLang="en-US" dirty="0"/>
              <a:t>와 </a:t>
            </a:r>
            <a:r>
              <a:rPr lang="en-US" altLang="ko-KR" dirty="0"/>
              <a:t>@b</a:t>
            </a:r>
            <a:r>
              <a:rPr lang="ko-KR" altLang="en-US" dirty="0"/>
              <a:t>의 값을 결합시켜</a:t>
            </a: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‘</a:t>
            </a:r>
            <a:r>
              <a:rPr lang="en-US" altLang="ko-KR" dirty="0" err="1"/>
              <a:t>Mysql</a:t>
            </a:r>
            <a:r>
              <a:rPr lang="en-US" altLang="ko-KR" dirty="0"/>
              <a:t> 20171214’</a:t>
            </a:r>
            <a:r>
              <a:rPr lang="ko-KR" altLang="en-US" dirty="0"/>
              <a:t>로 출력하시오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 marL="0" indent="0">
              <a:buFontTx/>
              <a:buNone/>
              <a:defRPr/>
            </a:pPr>
            <a:r>
              <a:rPr lang="en-US" altLang="ko-KR" dirty="0"/>
              <a:t>  set @a = ‘</a:t>
            </a:r>
            <a:r>
              <a:rPr lang="en-US" altLang="ko-KR" dirty="0" err="1"/>
              <a:t>Mysql</a:t>
            </a:r>
            <a:r>
              <a:rPr lang="en-US" altLang="ko-KR" dirty="0"/>
              <a:t>;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set @b =  20171214;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4B97A39-6DA9-4041-BCBF-F6285D228B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3</a:t>
            </a:r>
            <a:r>
              <a:rPr lang="ko-KR" altLang="en-US"/>
              <a:t>장 기본 </a:t>
            </a:r>
            <a:r>
              <a:rPr lang="en-US" altLang="ko-KR"/>
              <a:t>SELECT</a:t>
            </a:r>
            <a:r>
              <a:rPr lang="ko-KR" altLang="en-US"/>
              <a:t>문 </a:t>
            </a:r>
            <a:r>
              <a:rPr lang="en-US" altLang="ko-KR"/>
              <a:t>– </a:t>
            </a:r>
            <a:r>
              <a:rPr lang="ko-KR" altLang="en-US"/>
              <a:t>맛보기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A4BF6DD-CD84-401B-B5FE-D74EE737A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기본적인 </a:t>
            </a:r>
            <a:r>
              <a:rPr lang="en-US" altLang="ko-KR"/>
              <a:t>SELECT</a:t>
            </a:r>
            <a:r>
              <a:rPr lang="ko-KR" altLang="en-US"/>
              <a:t>문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88DF8A4-C2F6-4DAA-BF6E-74A5EFADD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Select : </a:t>
            </a:r>
            <a:r>
              <a:rPr lang="ko-KR" altLang="en-US">
                <a:solidFill>
                  <a:srgbClr val="A29E00"/>
                </a:solidFill>
              </a:rPr>
              <a:t>질의 결과에 포함될 필드들 열거</a:t>
            </a:r>
          </a:p>
          <a:p>
            <a:pPr eaLnBrk="1" hangingPunct="1">
              <a:buFontTx/>
              <a:buNone/>
            </a:pPr>
            <a:r>
              <a:rPr lang="ko-KR" altLang="en-US"/>
              <a:t>  </a:t>
            </a:r>
            <a:r>
              <a:rPr lang="en-US" altLang="ko-KR"/>
              <a:t>From : </a:t>
            </a:r>
            <a:r>
              <a:rPr lang="ko-KR" altLang="en-US">
                <a:solidFill>
                  <a:srgbClr val="A29E00"/>
                </a:solidFill>
              </a:rPr>
              <a:t>사용될 테이블 열거</a:t>
            </a:r>
          </a:p>
          <a:p>
            <a:pPr eaLnBrk="1" hangingPunct="1">
              <a:buFontTx/>
              <a:buNone/>
            </a:pPr>
            <a:r>
              <a:rPr lang="ko-KR" altLang="en-US"/>
              <a:t>  </a:t>
            </a:r>
            <a:r>
              <a:rPr lang="en-US" altLang="ko-KR"/>
              <a:t>Where : </a:t>
            </a:r>
            <a:r>
              <a:rPr lang="ko-KR" altLang="en-US">
                <a:solidFill>
                  <a:srgbClr val="A29E00"/>
                </a:solidFill>
              </a:rPr>
              <a:t>특정조건열거 </a:t>
            </a:r>
            <a:r>
              <a:rPr lang="en-US" altLang="ko-KR">
                <a:solidFill>
                  <a:srgbClr val="A29E00"/>
                </a:solidFill>
              </a:rPr>
              <a:t>(</a:t>
            </a:r>
            <a:r>
              <a:rPr lang="ko-KR" altLang="en-US">
                <a:solidFill>
                  <a:srgbClr val="A29E00"/>
                </a:solidFill>
              </a:rPr>
              <a:t>선택사항</a:t>
            </a:r>
            <a:r>
              <a:rPr lang="en-US" altLang="ko-KR">
                <a:solidFill>
                  <a:srgbClr val="A29E00"/>
                </a:solidFill>
              </a:rPr>
              <a:t>)</a:t>
            </a:r>
          </a:p>
          <a:p>
            <a:pPr eaLnBrk="1" hangingPunct="1">
              <a:buFontTx/>
              <a:buNone/>
            </a:pPr>
            <a:endParaRPr lang="en-US" altLang="ko-KR">
              <a:solidFill>
                <a:srgbClr val="A29E00"/>
              </a:solidFill>
            </a:endParaRPr>
          </a:p>
          <a:p>
            <a:pPr eaLnBrk="1" hangingPunct="1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모든 항목 검색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ko-KR"/>
              <a:t>select * from </a:t>
            </a:r>
            <a:r>
              <a:rPr lang="ko-KR" altLang="en-US"/>
              <a:t>성적</a:t>
            </a:r>
            <a:endParaRPr lang="en-US" altLang="ko-KR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ko-KR"/>
              <a:t>select </a:t>
            </a:r>
            <a:r>
              <a:rPr lang="ko-KR" altLang="en-US"/>
              <a:t>학번</a:t>
            </a:r>
            <a:r>
              <a:rPr lang="en-US" altLang="ko-KR"/>
              <a:t>,</a:t>
            </a: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점수</a:t>
            </a:r>
            <a:r>
              <a:rPr lang="en-US" altLang="ko-KR"/>
              <a:t>  from </a:t>
            </a:r>
            <a:r>
              <a:rPr lang="ko-KR" altLang="en-US"/>
              <a:t>성적</a:t>
            </a:r>
            <a:endParaRPr lang="en-US" altLang="ko-KR"/>
          </a:p>
        </p:txBody>
      </p:sp>
      <p:sp>
        <p:nvSpPr>
          <p:cNvPr id="60420" name="AutoShape 4">
            <a:extLst>
              <a:ext uri="{FF2B5EF4-FFF2-40B4-BE49-F238E27FC236}">
                <a16:creationId xmlns:a16="http://schemas.microsoft.com/office/drawing/2014/main" id="{BA1388D3-B9CA-4631-A76B-B5CCC3C40C73}"/>
              </a:ext>
            </a:extLst>
          </p:cNvPr>
          <p:cNvSpPr>
            <a:spLocks/>
          </p:cNvSpPr>
          <p:nvPr/>
        </p:nvSpPr>
        <p:spPr bwMode="auto">
          <a:xfrm>
            <a:off x="5219700" y="3933825"/>
            <a:ext cx="3306763" cy="688975"/>
          </a:xfrm>
          <a:prstGeom prst="borderCallout1">
            <a:avLst>
              <a:gd name="adj1" fmla="val 16588"/>
              <a:gd name="adj2" fmla="val -2306"/>
              <a:gd name="adj3" fmla="val 131565"/>
              <a:gd name="adj4" fmla="val -30630"/>
            </a:avLst>
          </a:prstGeom>
          <a:solidFill>
            <a:srgbClr val="FFCC66"/>
          </a:solidFill>
          <a:ln w="9525">
            <a:solidFill>
              <a:srgbClr val="FF9900"/>
            </a:solidFill>
            <a:miter lim="800000"/>
            <a:headEnd/>
            <a:tailEnd type="triangle" w="med" len="med"/>
          </a:ln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2F4600"/>
                </a:solidFill>
              </a:rPr>
              <a:t>테이블 성적의 모든 항목을 검색하라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7A3849D-03B8-4F5E-A496-233D5C8F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49950"/>
            <a:ext cx="5472112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aseline="30000">
                <a:solidFill>
                  <a:srgbClr val="FF0000"/>
                </a:solidFill>
              </a:rPr>
              <a:t>Tip) </a:t>
            </a:r>
            <a:r>
              <a:rPr lang="en-US" altLang="ko-KR" sz="1800">
                <a:solidFill>
                  <a:srgbClr val="FF0000"/>
                </a:solidFill>
              </a:rPr>
              <a:t>SQL</a:t>
            </a:r>
            <a:r>
              <a:rPr lang="ko-KR" altLang="en-US" sz="1800">
                <a:solidFill>
                  <a:srgbClr val="FF0000"/>
                </a:solidFill>
              </a:rPr>
              <a:t>문에서 줄을 바꾸는 것은 의미없음 </a:t>
            </a:r>
            <a:r>
              <a:rPr lang="en-US" altLang="ko-KR" sz="1800">
                <a:solidFill>
                  <a:srgbClr val="FF0000"/>
                </a:solidFill>
              </a:rPr>
              <a:t>: </a:t>
            </a:r>
            <a:r>
              <a:rPr lang="ko-KR" altLang="en-US" sz="1800">
                <a:solidFill>
                  <a:srgbClr val="FF0000"/>
                </a:solidFill>
              </a:rPr>
              <a:t>사용자 편의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D7A1A028-412B-4EEF-9DCA-C409FF84E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949950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0B1863F-4400-4ED4-B981-4085D4427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순서바꾸기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3C48775-6F33-4CA1-A347-55DB6BD2C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결과의 순서를 바꾸고자 할 경우 칼럼순서를</a:t>
            </a:r>
          </a:p>
          <a:p>
            <a:pPr eaLnBrk="1" hangingPunct="1">
              <a:buFontTx/>
              <a:buNone/>
            </a:pPr>
            <a:r>
              <a:rPr lang="ko-KR" altLang="en-US"/>
              <a:t>원하는 데로 작성</a:t>
            </a:r>
          </a:p>
          <a:p>
            <a:pPr eaLnBrk="1" hangingPunct="1"/>
            <a:r>
              <a:rPr lang="ko-KR" altLang="en-US"/>
              <a:t>테이블 </a:t>
            </a:r>
            <a:r>
              <a:rPr lang="en-US" altLang="ko-KR"/>
              <a:t>‘</a:t>
            </a:r>
            <a:r>
              <a:rPr lang="ko-KR" altLang="en-US"/>
              <a:t>성적</a:t>
            </a:r>
            <a:r>
              <a:rPr lang="en-US" altLang="ko-KR"/>
              <a:t>’ </a:t>
            </a:r>
            <a:r>
              <a:rPr lang="ko-KR" altLang="en-US"/>
              <a:t>실습</a:t>
            </a:r>
          </a:p>
          <a:p>
            <a:pPr lvl="1" eaLnBrk="1" hangingPunct="1">
              <a:buFontTx/>
              <a:buNone/>
            </a:pPr>
            <a:r>
              <a:rPr lang="en-US" altLang="en-US" noProof="1"/>
              <a:t>select </a:t>
            </a:r>
            <a:r>
              <a:rPr lang="ko-KR" altLang="en-US" u="sng" noProof="1"/>
              <a:t>이름, 학번, 점수</a:t>
            </a:r>
          </a:p>
          <a:p>
            <a:pPr lvl="1" eaLnBrk="1" hangingPunct="1">
              <a:buFontTx/>
              <a:buNone/>
            </a:pPr>
            <a:r>
              <a:rPr lang="en-US" altLang="en-US" noProof="1"/>
              <a:t>from </a:t>
            </a:r>
            <a:r>
              <a:rPr lang="ko-KR" altLang="en-US" noProof="1"/>
              <a:t>성적</a:t>
            </a:r>
            <a:endParaRPr lang="en-US" altLang="ko-KR"/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BADAE783-67AC-4CE5-AAE2-A0687CE13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3789363"/>
            <a:ext cx="0" cy="10080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46B6E1D9-300D-46EC-8B05-EE148D5C5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797425"/>
            <a:ext cx="605155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85400"/>
                </a:solidFill>
              </a:rPr>
              <a:t>실제테이블의 칼럼순서와 상관없고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85400"/>
                </a:solidFill>
              </a:rPr>
              <a:t>보고자하는 칼럼도 원하는 순서대로 작성하면 됨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C8D2D5C3-8CD8-4F90-9E5B-3489404D9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949950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41E238F-B675-42A7-B28E-DD3C83C50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 성적</a:t>
            </a:r>
            <a:endParaRPr lang="en-US" altLang="ko-K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321AFFE-DFBB-4C60-8F6B-2A8467F94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800" dirty="0"/>
              <a:t>모든 열 가져오기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noProof="1"/>
              <a:t>select </a:t>
            </a:r>
            <a:r>
              <a:rPr lang="en-US" altLang="ko-KR" sz="2400" dirty="0"/>
              <a:t>*</a:t>
            </a:r>
            <a:endParaRPr lang="en-US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noProof="1"/>
              <a:t>from </a:t>
            </a:r>
            <a:r>
              <a:rPr lang="ko-KR" altLang="en-US" sz="2400" noProof="1"/>
              <a:t>성적</a:t>
            </a:r>
            <a:endParaRPr lang="en-US" altLang="ko-KR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800" dirty="0"/>
              <a:t>원하는 열만 가져오기</a:t>
            </a:r>
            <a:endParaRPr lang="en-US" altLang="ko-KR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dirty="0"/>
              <a:t>  </a:t>
            </a:r>
            <a:r>
              <a:rPr lang="en-US" altLang="ko-KR" sz="2800" dirty="0" err="1"/>
              <a:t>desc</a:t>
            </a:r>
            <a:r>
              <a:rPr lang="en-US" altLang="ko-KR" sz="2800" dirty="0"/>
              <a:t> </a:t>
            </a:r>
            <a:r>
              <a:rPr lang="ko-KR" altLang="en-US" sz="2800" dirty="0"/>
              <a:t>성적</a:t>
            </a:r>
            <a:r>
              <a:rPr lang="en-US" altLang="ko-KR" sz="2800" dirty="0"/>
              <a:t>;</a:t>
            </a:r>
            <a:endParaRPr lang="ko-KR" altLang="en-US" sz="28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noProof="1"/>
              <a:t>select </a:t>
            </a:r>
            <a:r>
              <a:rPr lang="ko-KR" altLang="en-US" sz="2400" noProof="1"/>
              <a:t>이름</a:t>
            </a:r>
            <a:r>
              <a:rPr lang="ko-KR" altLang="ko-KR" sz="2400" noProof="1"/>
              <a:t>, </a:t>
            </a:r>
            <a:r>
              <a:rPr lang="ko-KR" altLang="en-US" sz="2400" noProof="1"/>
              <a:t>학번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noProof="1"/>
              <a:t>from </a:t>
            </a:r>
            <a:r>
              <a:rPr lang="ko-KR" altLang="en-US" sz="2400" noProof="1"/>
              <a:t>성적</a:t>
            </a:r>
            <a:r>
              <a:rPr lang="en-US" altLang="ko-KR" sz="2400" noProof="1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800" dirty="0"/>
              <a:t>오름차순정렬하기</a:t>
            </a:r>
            <a:r>
              <a:rPr lang="en-US" altLang="ko-KR" sz="2800" dirty="0"/>
              <a:t>(</a:t>
            </a:r>
            <a:r>
              <a:rPr lang="en-US" altLang="ko-KR" sz="2800" dirty="0" err="1"/>
              <a:t>asc</a:t>
            </a:r>
            <a:r>
              <a:rPr lang="en-US" altLang="ko-KR" sz="2800" dirty="0"/>
              <a:t>), </a:t>
            </a:r>
            <a:r>
              <a:rPr lang="ko-KR" altLang="en-US" sz="2800" dirty="0"/>
              <a:t>내림차순정렬하기</a:t>
            </a:r>
            <a:r>
              <a:rPr lang="en-US" altLang="ko-KR" sz="2800" dirty="0"/>
              <a:t>(</a:t>
            </a:r>
            <a:r>
              <a:rPr lang="en-US" altLang="ko-KR" sz="2800" dirty="0" err="1"/>
              <a:t>desc</a:t>
            </a:r>
            <a:r>
              <a:rPr lang="en-US" altLang="ko-KR" sz="2800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noProof="1"/>
              <a:t>select </a:t>
            </a:r>
            <a:r>
              <a:rPr lang="ko-KR" altLang="en-US" sz="2400" noProof="1"/>
              <a:t>학번</a:t>
            </a:r>
            <a:r>
              <a:rPr lang="ko-KR" altLang="ko-KR" sz="2400" noProof="1"/>
              <a:t>, </a:t>
            </a:r>
            <a:r>
              <a:rPr lang="ko-KR" altLang="en-US" sz="2400" noProof="1"/>
              <a:t>이름</a:t>
            </a:r>
            <a:r>
              <a:rPr lang="ko-KR" altLang="ko-KR" sz="2400" noProof="1"/>
              <a:t>, </a:t>
            </a:r>
            <a:r>
              <a:rPr lang="ko-KR" altLang="en-US" sz="2400" noProof="1"/>
              <a:t>점수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noProof="1"/>
              <a:t>from </a:t>
            </a:r>
            <a:r>
              <a:rPr lang="ko-KR" altLang="en-US" sz="2400" noProof="1"/>
              <a:t>성적</a:t>
            </a:r>
            <a:endParaRPr lang="ko-KR" altLang="ko-KR" sz="2400" noProof="1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000" dirty="0"/>
              <a:t>order by </a:t>
            </a:r>
            <a:r>
              <a:rPr lang="ko-KR" altLang="en-US" sz="2000" dirty="0"/>
              <a:t>점수</a:t>
            </a:r>
            <a:r>
              <a:rPr lang="en-US" altLang="ko-KR" dirty="0"/>
              <a:t> </a:t>
            </a:r>
            <a:r>
              <a:rPr lang="en-US" altLang="ko-KR" dirty="0" err="1"/>
              <a:t>asc</a:t>
            </a:r>
            <a:r>
              <a:rPr lang="en-US" altLang="ko-KR" dirty="0"/>
              <a:t> </a:t>
            </a:r>
            <a:r>
              <a:rPr lang="en-US" altLang="ko-KR" dirty="0">
                <a:latin typeface="Arial" panose="020B0604020202020204" pitchFamily="34" charset="0"/>
              </a:rPr>
              <a:t>–</a:t>
            </a:r>
            <a:r>
              <a:rPr lang="en-US" altLang="ko-KR" dirty="0"/>
              <a:t> </a:t>
            </a:r>
            <a:r>
              <a:rPr lang="ko-KR" altLang="en-US" dirty="0"/>
              <a:t>기본은 </a:t>
            </a:r>
            <a:r>
              <a:rPr lang="en-US" altLang="ko-KR" dirty="0" err="1"/>
              <a:t>asc</a:t>
            </a:r>
            <a:endParaRPr lang="en-US" altLang="ko-KR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800" dirty="0"/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456F2879-D173-4581-81A5-3077BEBA7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949950"/>
            <a:ext cx="2378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>
            <a:extLst>
              <a:ext uri="{FF2B5EF4-FFF2-40B4-BE49-F238E27FC236}">
                <a16:creationId xmlns:a16="http://schemas.microsoft.com/office/drawing/2014/main" id="{24BC8A33-BD50-4F5A-A186-EECB3AD2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 </a:t>
            </a: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4482B-1849-45D0-8FAF-C00352F6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‘</a:t>
            </a:r>
            <a:r>
              <a:rPr lang="ko-KR" altLang="en-US" dirty="0"/>
              <a:t>사원</a:t>
            </a:r>
            <a:r>
              <a:rPr lang="en-US" altLang="ko-KR" dirty="0"/>
              <a:t>’ </a:t>
            </a:r>
            <a:r>
              <a:rPr lang="ko-KR" altLang="en-US" dirty="0"/>
              <a:t>테이블의 모든 내용을 출력하고</a:t>
            </a:r>
            <a:r>
              <a:rPr lang="en-US" altLang="ko-KR" dirty="0"/>
              <a:t>,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모든 직책을 출력하시오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C71761C-F401-496D-BC03-884C1A63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292600"/>
            <a:ext cx="7848600" cy="2376488"/>
          </a:xfrm>
          <a:prstGeom prst="rect">
            <a:avLst/>
          </a:pr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A3903A6-717F-41DF-8A08-C3457841D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등장배경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58842DCD-3F90-4FBE-A996-1FE419608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/>
              <a:t>파일시스템 </a:t>
            </a:r>
            <a:r>
              <a:rPr lang="en-US" altLang="ko-KR"/>
              <a:t>: </a:t>
            </a:r>
            <a:r>
              <a:rPr lang="ko-KR" altLang="en-US"/>
              <a:t>각 응용프로그램들이 자신의 데이터를 파일에 저장</a:t>
            </a:r>
            <a:r>
              <a:rPr lang="en-US" altLang="ko-KR"/>
              <a:t>, </a:t>
            </a:r>
            <a:r>
              <a:rPr lang="ko-KR" altLang="en-US"/>
              <a:t>유지관리하기 위해 논리적</a:t>
            </a:r>
            <a:r>
              <a:rPr lang="en-US" altLang="ko-KR"/>
              <a:t>,   </a:t>
            </a:r>
            <a:r>
              <a:rPr lang="ko-KR" altLang="en-US"/>
              <a:t>물리적 파일과 일대일 대응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/>
              <a:t>데이터의 독립성 보장되지 못함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CB3518B-F7E7-48E3-AC93-23F25AF84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4437063"/>
            <a:ext cx="1627188" cy="504825"/>
          </a:xfrm>
          <a:prstGeom prst="rect">
            <a:avLst/>
          </a:prstGeom>
          <a:noFill/>
          <a:ln w="57150" cap="rnd">
            <a:solidFill>
              <a:srgbClr val="CCCC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304800"/>
                </a:solidFill>
              </a:rPr>
              <a:t>응용프로그램</a:t>
            </a:r>
            <a:r>
              <a:rPr lang="en-US" altLang="ko-KR" sz="2000">
                <a:solidFill>
                  <a:srgbClr val="304800"/>
                </a:solidFill>
              </a:rPr>
              <a:t>1</a:t>
            </a:r>
          </a:p>
        </p:txBody>
      </p:sp>
      <p:sp>
        <p:nvSpPr>
          <p:cNvPr id="21510" name="AutoShape 6">
            <a:extLst>
              <a:ext uri="{FF2B5EF4-FFF2-40B4-BE49-F238E27FC236}">
                <a16:creationId xmlns:a16="http://schemas.microsoft.com/office/drawing/2014/main" id="{05C7EDD7-D850-4B61-8237-FF218A06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516563"/>
            <a:ext cx="935038" cy="1008062"/>
          </a:xfrm>
          <a:prstGeom prst="can">
            <a:avLst>
              <a:gd name="adj" fmla="val 26952"/>
            </a:avLst>
          </a:prstGeom>
          <a:gradFill rotWithShape="1">
            <a:gsLst>
              <a:gs pos="0">
                <a:srgbClr val="C5C000"/>
              </a:gs>
              <a:gs pos="50000">
                <a:srgbClr val="759E00"/>
              </a:gs>
              <a:gs pos="100000">
                <a:srgbClr val="C5C000"/>
              </a:gs>
            </a:gsLst>
            <a:lin ang="0" scaled="1"/>
          </a:gra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파일</a:t>
            </a:r>
            <a:r>
              <a:rPr lang="en-US" altLang="ko-KR" sz="2400">
                <a:solidFill>
                  <a:srgbClr val="304800"/>
                </a:solidFill>
              </a:rPr>
              <a:t>1</a:t>
            </a:r>
          </a:p>
        </p:txBody>
      </p:sp>
      <p:sp>
        <p:nvSpPr>
          <p:cNvPr id="21511" name="AutoShape 7">
            <a:extLst>
              <a:ext uri="{FF2B5EF4-FFF2-40B4-BE49-F238E27FC236}">
                <a16:creationId xmlns:a16="http://schemas.microsoft.com/office/drawing/2014/main" id="{A3143AF4-B367-4D32-9AAB-98C887FB3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5084763"/>
            <a:ext cx="433388" cy="360362"/>
          </a:xfrm>
          <a:prstGeom prst="downArrow">
            <a:avLst>
              <a:gd name="adj1" fmla="val 70694"/>
              <a:gd name="adj2" fmla="val 29074"/>
            </a:avLst>
          </a:prstGeom>
          <a:gradFill rotWithShape="1">
            <a:gsLst>
              <a:gs pos="0">
                <a:srgbClr val="CCCC00">
                  <a:alpha val="17000"/>
                </a:srgbClr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171CDD05-CA36-4504-BE87-9C0E35E7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4437063"/>
            <a:ext cx="1627187" cy="504825"/>
          </a:xfrm>
          <a:prstGeom prst="rect">
            <a:avLst/>
          </a:prstGeom>
          <a:noFill/>
          <a:ln w="57150" cap="rnd">
            <a:solidFill>
              <a:srgbClr val="CCCC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304800"/>
                </a:solidFill>
              </a:rPr>
              <a:t>응용프로그램</a:t>
            </a:r>
            <a:r>
              <a:rPr lang="en-US" altLang="ko-KR" sz="2000">
                <a:solidFill>
                  <a:srgbClr val="304800"/>
                </a:solidFill>
              </a:rPr>
              <a:t>2</a:t>
            </a:r>
          </a:p>
        </p:txBody>
      </p:sp>
      <p:sp>
        <p:nvSpPr>
          <p:cNvPr id="21513" name="AutoShape 9">
            <a:extLst>
              <a:ext uri="{FF2B5EF4-FFF2-40B4-BE49-F238E27FC236}">
                <a16:creationId xmlns:a16="http://schemas.microsoft.com/office/drawing/2014/main" id="{4B8EE6A2-58CD-4A49-84B6-5FD36BC6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5516563"/>
            <a:ext cx="935037" cy="1008062"/>
          </a:xfrm>
          <a:prstGeom prst="can">
            <a:avLst>
              <a:gd name="adj" fmla="val 26952"/>
            </a:avLst>
          </a:prstGeom>
          <a:gradFill rotWithShape="1">
            <a:gsLst>
              <a:gs pos="0">
                <a:srgbClr val="C5C000"/>
              </a:gs>
              <a:gs pos="50000">
                <a:srgbClr val="759E00"/>
              </a:gs>
              <a:gs pos="100000">
                <a:srgbClr val="C5C000"/>
              </a:gs>
            </a:gsLst>
            <a:lin ang="0" scaled="1"/>
          </a:gra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파일</a:t>
            </a:r>
            <a:r>
              <a:rPr lang="en-US" altLang="ko-KR" sz="2400">
                <a:solidFill>
                  <a:srgbClr val="304800"/>
                </a:solidFill>
              </a:rPr>
              <a:t>2</a:t>
            </a:r>
          </a:p>
        </p:txBody>
      </p: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9374555B-892D-48B5-AC4F-C8C4FF847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5084763"/>
            <a:ext cx="433387" cy="360362"/>
          </a:xfrm>
          <a:prstGeom prst="downArrow">
            <a:avLst>
              <a:gd name="adj1" fmla="val 70694"/>
              <a:gd name="adj2" fmla="val 29074"/>
            </a:avLst>
          </a:prstGeom>
          <a:gradFill rotWithShape="1">
            <a:gsLst>
              <a:gs pos="0">
                <a:srgbClr val="CCCC00">
                  <a:alpha val="17000"/>
                </a:srgbClr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E5F9E1F8-C2A8-427D-8488-5D7010F13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437063"/>
            <a:ext cx="1627187" cy="504825"/>
          </a:xfrm>
          <a:prstGeom prst="rect">
            <a:avLst/>
          </a:prstGeom>
          <a:noFill/>
          <a:ln w="57150" cap="rnd">
            <a:solidFill>
              <a:srgbClr val="CCCC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304800"/>
                </a:solidFill>
              </a:rPr>
              <a:t>응용프로그램</a:t>
            </a:r>
            <a:r>
              <a:rPr lang="en-US" altLang="ko-KR" sz="2000">
                <a:solidFill>
                  <a:srgbClr val="304800"/>
                </a:solidFill>
              </a:rPr>
              <a:t>n</a:t>
            </a:r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E33CEEC1-778D-449F-B051-E905407D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5516563"/>
            <a:ext cx="935037" cy="1008062"/>
          </a:xfrm>
          <a:prstGeom prst="can">
            <a:avLst>
              <a:gd name="adj" fmla="val 26952"/>
            </a:avLst>
          </a:prstGeom>
          <a:gradFill rotWithShape="1">
            <a:gsLst>
              <a:gs pos="0">
                <a:srgbClr val="C5C000"/>
              </a:gs>
              <a:gs pos="50000">
                <a:srgbClr val="759E00"/>
              </a:gs>
              <a:gs pos="100000">
                <a:srgbClr val="C5C000"/>
              </a:gs>
            </a:gsLst>
            <a:lin ang="0" scaled="1"/>
          </a:gradFill>
          <a:ln w="9525">
            <a:solidFill>
              <a:srgbClr val="CCCC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파일</a:t>
            </a:r>
            <a:r>
              <a:rPr lang="en-US" altLang="ko-KR" sz="2400">
                <a:solidFill>
                  <a:srgbClr val="304800"/>
                </a:solidFill>
              </a:rPr>
              <a:t>n</a:t>
            </a:r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0B9B8F2F-2B2E-478B-AA11-BA0880211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084763"/>
            <a:ext cx="433387" cy="360362"/>
          </a:xfrm>
          <a:prstGeom prst="downArrow">
            <a:avLst>
              <a:gd name="adj1" fmla="val 70694"/>
              <a:gd name="adj2" fmla="val 29074"/>
            </a:avLst>
          </a:prstGeom>
          <a:gradFill rotWithShape="1">
            <a:gsLst>
              <a:gs pos="0">
                <a:srgbClr val="CCCC00">
                  <a:alpha val="17000"/>
                </a:srgbClr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274269A6-6AF8-4BCC-A33D-8F922AED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4405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rgbClr val="3048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…</a:t>
            </a:r>
            <a:endParaRPr lang="en-US" altLang="ko-KR" sz="2800" b="1">
              <a:solidFill>
                <a:srgbClr val="3048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C8D8932F-10F1-423C-AD50-F9B719D6A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7340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 b="1">
                <a:solidFill>
                  <a:srgbClr val="3048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…</a:t>
            </a:r>
            <a:endParaRPr lang="en-US" altLang="ko-KR" sz="2800" b="1">
              <a:solidFill>
                <a:srgbClr val="3048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021A7D3-A7D6-47F7-9D82-192BF340D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파일시스템의 문제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2C17116-CA8B-4F26-9B2C-70660FAAD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ko-KR" altLang="en-US"/>
              <a:t>데이터의 종속성</a:t>
            </a:r>
            <a:endParaRPr lang="en-US" altLang="ko-KR"/>
          </a:p>
          <a:p>
            <a:pPr eaLnBrk="1" hangingPunct="1">
              <a:lnSpc>
                <a:spcPct val="170000"/>
              </a:lnSpc>
            </a:pPr>
            <a:r>
              <a:rPr lang="ko-KR" altLang="en-US"/>
              <a:t>데이터의 중복성</a:t>
            </a:r>
          </a:p>
          <a:p>
            <a:pPr eaLnBrk="1" hangingPunct="1">
              <a:lnSpc>
                <a:spcPct val="170000"/>
              </a:lnSpc>
            </a:pPr>
            <a:r>
              <a:rPr lang="ko-KR" altLang="en-US"/>
              <a:t>데이터의 보안 문제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000774-F9E7-47C7-B764-8519EDF7CBCF}"/>
              </a:ext>
            </a:extLst>
          </p:cNvPr>
          <p:cNvCxnSpPr/>
          <p:nvPr/>
        </p:nvCxnSpPr>
        <p:spPr>
          <a:xfrm>
            <a:off x="3675063" y="2133600"/>
            <a:ext cx="863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838D39-2D16-4ADA-9378-C0DFDBA72510}"/>
              </a:ext>
            </a:extLst>
          </p:cNvPr>
          <p:cNvCxnSpPr/>
          <p:nvPr/>
        </p:nvCxnSpPr>
        <p:spPr>
          <a:xfrm>
            <a:off x="3756025" y="3068638"/>
            <a:ext cx="7826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B15EEE-7027-4F5B-92EC-9DA0C3000FCA}"/>
              </a:ext>
            </a:extLst>
          </p:cNvPr>
          <p:cNvCxnSpPr/>
          <p:nvPr/>
        </p:nvCxnSpPr>
        <p:spPr>
          <a:xfrm>
            <a:off x="4538663" y="2133600"/>
            <a:ext cx="0" cy="935038"/>
          </a:xfrm>
          <a:prstGeom prst="line">
            <a:avLst/>
          </a:prstGeom>
          <a:ln w="28575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68A3435A-5CD1-4C19-8B21-4C0E8F814762}"/>
              </a:ext>
            </a:extLst>
          </p:cNvPr>
          <p:cNvSpPr txBox="1"/>
          <p:nvPr/>
        </p:nvSpPr>
        <p:spPr>
          <a:xfrm>
            <a:off x="4683125" y="1916113"/>
            <a:ext cx="3057525" cy="16256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ko-KR" altLang="en-US" sz="2400" dirty="0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데이터의 저장비용 증가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ko-KR" altLang="en-US" sz="2400" dirty="0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데이터의 </a:t>
            </a:r>
            <a:r>
              <a:rPr lang="ko-KR" altLang="en-US" sz="2400" dirty="0" err="1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무결성</a:t>
            </a:r>
            <a:r>
              <a:rPr lang="ko-KR" altLang="en-US" sz="2400" dirty="0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rPr>
              <a:t> 문제</a:t>
            </a:r>
          </a:p>
          <a:p>
            <a:pPr eaLnBrk="1" hangingPunct="1">
              <a:defRPr/>
            </a:pPr>
            <a:endParaRPr lang="ko-KR" altLang="en-US" dirty="0">
              <a:latin typeface="+mn-lt"/>
            </a:endParaRPr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BFB90364-C918-4C00-BF4E-3B850A65E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0941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grpSp>
        <p:nvGrpSpPr>
          <p:cNvPr id="22537" name="그룹 1">
            <a:extLst>
              <a:ext uri="{FF2B5EF4-FFF2-40B4-BE49-F238E27FC236}">
                <a16:creationId xmlns:a16="http://schemas.microsoft.com/office/drawing/2014/main" id="{4405D3AC-230E-43D8-BEBC-634157203FA8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327525"/>
            <a:ext cx="5262563" cy="2114550"/>
            <a:chOff x="984250" y="4437063"/>
            <a:chExt cx="5262563" cy="2114550"/>
          </a:xfrm>
        </p:grpSpPr>
        <p:pic>
          <p:nvPicPr>
            <p:cNvPr id="22538" name="_x385580560" descr="EMB00002f5c6585">
              <a:extLst>
                <a:ext uri="{FF2B5EF4-FFF2-40B4-BE49-F238E27FC236}">
                  <a16:creationId xmlns:a16="http://schemas.microsoft.com/office/drawing/2014/main" id="{0FAFFF12-8F1C-4A7E-A793-BC77211EA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50" y="4437063"/>
              <a:ext cx="5262563" cy="174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046225-2EA6-4691-8258-BF21332F2967}"/>
                </a:ext>
              </a:extLst>
            </p:cNvPr>
            <p:cNvSpPr txBox="1"/>
            <p:nvPr/>
          </p:nvSpPr>
          <p:spPr>
            <a:xfrm>
              <a:off x="1227138" y="6181726"/>
              <a:ext cx="3846512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dirty="0">
                  <a:solidFill>
                    <a:schemeClr val="accent5">
                      <a:lumMod val="2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파일시스템을 사용하는 데이터관리의 예</a:t>
              </a:r>
              <a:r>
                <a:rPr lang="en-US" altLang="ko-KR" dirty="0">
                  <a:solidFill>
                    <a:schemeClr val="accent5">
                      <a:lumMod val="25000"/>
                    </a:schemeClr>
                  </a:solidFill>
                  <a:latin typeface="휴먼모음T" pitchFamily="18" charset="-127"/>
                  <a:ea typeface="휴먼모음T" pitchFamily="18" charset="-127"/>
                </a:rPr>
                <a:t>.</a:t>
              </a:r>
              <a:endParaRPr lang="ko-KR" altLang="en-US" dirty="0">
                <a:solidFill>
                  <a:schemeClr val="accent5">
                    <a:lumMod val="25000"/>
                  </a:schemeClr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70B9FA5-2961-4086-AF18-ABE800DE3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데이터베이스의</a:t>
            </a:r>
            <a:r>
              <a:rPr lang="en-US" altLang="ko-KR"/>
              <a:t> </a:t>
            </a:r>
            <a:r>
              <a:rPr lang="ko-KR" altLang="en-US"/>
              <a:t>정의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47D138D-129C-4C41-903B-5FD0220B9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/>
            <a:r>
              <a:rPr lang="ko-KR" altLang="en-US"/>
              <a:t>대량의 정보를 여러 응용시스템이 공동 사용하기 위해 통합</a:t>
            </a:r>
            <a:r>
              <a:rPr lang="en-US" altLang="ko-KR"/>
              <a:t>, </a:t>
            </a:r>
            <a:r>
              <a:rPr lang="ko-KR" altLang="en-US"/>
              <a:t>저장된 데이터의 집합</a:t>
            </a:r>
          </a:p>
          <a:p>
            <a:pPr lvl="1" eaLnBrk="1" hangingPunct="1">
              <a:lnSpc>
                <a:spcPct val="170000"/>
              </a:lnSpc>
            </a:pPr>
            <a:r>
              <a:rPr lang="ko-KR" altLang="en-US"/>
              <a:t>통합된 데이터</a:t>
            </a:r>
            <a:r>
              <a:rPr lang="en-US" altLang="ko-KR"/>
              <a:t>(Integrated Data)</a:t>
            </a:r>
            <a:r>
              <a:rPr lang="ko-KR" altLang="en-US"/>
              <a:t> </a:t>
            </a:r>
            <a:r>
              <a:rPr lang="en-US" altLang="ko-KR">
                <a:latin typeface="Arial" panose="020B0604020202020204" pitchFamily="34" charset="0"/>
              </a:rPr>
              <a:t>:</a:t>
            </a:r>
            <a:r>
              <a:rPr lang="en-US" altLang="ko-KR"/>
              <a:t> </a:t>
            </a:r>
            <a:r>
              <a:rPr lang="ko-KR" altLang="en-US"/>
              <a:t>중복배제</a:t>
            </a:r>
          </a:p>
          <a:p>
            <a:pPr lvl="1" eaLnBrk="1" hangingPunct="1">
              <a:lnSpc>
                <a:spcPct val="170000"/>
              </a:lnSpc>
            </a:pPr>
            <a:r>
              <a:rPr lang="ko-KR" altLang="en-US"/>
              <a:t>저장된 데이터</a:t>
            </a:r>
            <a:r>
              <a:rPr lang="en-US" altLang="ko-KR"/>
              <a:t>(Stored Data) : </a:t>
            </a:r>
            <a:r>
              <a:rPr lang="ko-KR" altLang="en-US"/>
              <a:t>저장매체에 저장</a:t>
            </a:r>
          </a:p>
          <a:p>
            <a:pPr lvl="1" eaLnBrk="1" hangingPunct="1">
              <a:lnSpc>
                <a:spcPct val="170000"/>
              </a:lnSpc>
            </a:pPr>
            <a:r>
              <a:rPr lang="ko-KR" altLang="en-US"/>
              <a:t>운영 데이터</a:t>
            </a:r>
            <a:r>
              <a:rPr lang="en-US" altLang="ko-KR"/>
              <a:t>(Operational Data) : </a:t>
            </a:r>
            <a:r>
              <a:rPr lang="ko-KR" altLang="en-US" sz="2200" b="1"/>
              <a:t>조직을 운영할 데이터</a:t>
            </a:r>
          </a:p>
          <a:p>
            <a:pPr lvl="1" eaLnBrk="1" hangingPunct="1">
              <a:lnSpc>
                <a:spcPct val="170000"/>
              </a:lnSpc>
            </a:pPr>
            <a:r>
              <a:rPr lang="ko-KR" altLang="en-US"/>
              <a:t>공용 데이터</a:t>
            </a:r>
            <a:r>
              <a:rPr lang="en-US" altLang="ko-KR"/>
              <a:t>(Shared Data) : </a:t>
            </a:r>
            <a:r>
              <a:rPr lang="ko-KR" altLang="en-US"/>
              <a:t>여러 사용자 공유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65BDC979-77CD-434A-95E6-F95995D2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데이터베이스의 특징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CF7767FD-CFCA-40FF-AF80-FB09F7D8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실시간 접근성</a:t>
            </a:r>
            <a:r>
              <a:rPr lang="en-US" altLang="ko-KR"/>
              <a:t>(Real-time Accessibility)</a:t>
            </a:r>
          </a:p>
          <a:p>
            <a:pPr lvl="1"/>
            <a:r>
              <a:rPr lang="ko-KR" altLang="en-US"/>
              <a:t>다수 사용자 요구를 실시간처리 및 응답 가능</a:t>
            </a:r>
            <a:endParaRPr lang="en-US" altLang="ko-KR"/>
          </a:p>
          <a:p>
            <a:r>
              <a:rPr lang="ko-KR" altLang="en-US"/>
              <a:t>지속적인 변화</a:t>
            </a:r>
            <a:r>
              <a:rPr lang="en-US" altLang="ko-KR"/>
              <a:t>(Continuous Evolution)</a:t>
            </a:r>
          </a:p>
          <a:p>
            <a:pPr lvl="1"/>
            <a:r>
              <a:rPr lang="ko-KR" altLang="en-US"/>
              <a:t>변경작업에 의해 최신데이터로 유지</a:t>
            </a:r>
            <a:endParaRPr lang="en-US" altLang="ko-KR"/>
          </a:p>
          <a:p>
            <a:r>
              <a:rPr lang="ko-KR" altLang="en-US"/>
              <a:t>동시공유</a:t>
            </a:r>
            <a:r>
              <a:rPr lang="en-US" altLang="ko-KR"/>
              <a:t>(Concurrent Sharing)</a:t>
            </a:r>
          </a:p>
          <a:p>
            <a:pPr lvl="1"/>
            <a:r>
              <a:rPr lang="ko-KR" altLang="en-US"/>
              <a:t>다수 사용자가 동시 공유 사용</a:t>
            </a:r>
            <a:endParaRPr lang="en-US" altLang="ko-KR"/>
          </a:p>
          <a:p>
            <a:r>
              <a:rPr lang="ko-KR" altLang="en-US"/>
              <a:t>내용에 의한 참조</a:t>
            </a:r>
            <a:r>
              <a:rPr lang="en-US" altLang="ko-KR"/>
              <a:t>(Content Reference)</a:t>
            </a:r>
          </a:p>
          <a:p>
            <a:pPr lvl="1"/>
            <a:r>
              <a:rPr lang="ko-KR" altLang="en-US"/>
              <a:t>물리적 위치 참조가 아닌 데이터 내용으로 참조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51BBC21-8ADA-468A-9A26-2F68F3C05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데이터베이스 구성요소</a:t>
            </a:r>
            <a:r>
              <a:rPr lang="en-US" altLang="ko-KR"/>
              <a:t>(</a:t>
            </a:r>
            <a:r>
              <a:rPr lang="ko-KR" altLang="en-US"/>
              <a:t>논리적</a:t>
            </a:r>
            <a:r>
              <a:rPr lang="en-US" altLang="ko-KR"/>
              <a:t>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5B7371A-02D0-4E00-8134-D982EF4291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00200"/>
            <a:ext cx="8218487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800" b="1" u="sng"/>
              <a:t>개체</a:t>
            </a:r>
            <a:r>
              <a:rPr lang="ko-KR" altLang="en-US" sz="2800"/>
              <a:t> </a:t>
            </a:r>
            <a:r>
              <a:rPr lang="en-US" altLang="ko-KR" sz="2800"/>
              <a:t>: </a:t>
            </a:r>
            <a:r>
              <a:rPr lang="ko-KR" altLang="en-US" sz="2800"/>
              <a:t>표현하고자 하는 개념과 정보단위</a:t>
            </a:r>
          </a:p>
        </p:txBody>
      </p:sp>
      <p:pic>
        <p:nvPicPr>
          <p:cNvPr id="25604" name="Picture 4" descr="MCj04197780000[1]">
            <a:extLst>
              <a:ext uri="{FF2B5EF4-FFF2-40B4-BE49-F238E27FC236}">
                <a16:creationId xmlns:a16="http://schemas.microsoft.com/office/drawing/2014/main" id="{B97E666A-B709-43CE-BC4D-6BB120010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140652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>
            <a:extLst>
              <a:ext uri="{FF2B5EF4-FFF2-40B4-BE49-F238E27FC236}">
                <a16:creationId xmlns:a16="http://schemas.microsoft.com/office/drawing/2014/main" id="{07601BC6-41C2-4D7C-A659-9B904381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40325"/>
            <a:ext cx="136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rgbClr val="304800"/>
                </a:solidFill>
              </a:rPr>
              <a:t>학생개체</a:t>
            </a:r>
          </a:p>
        </p:txBody>
      </p:sp>
      <p:graphicFrame>
        <p:nvGraphicFramePr>
          <p:cNvPr id="62470" name="Group 6">
            <a:extLst>
              <a:ext uri="{FF2B5EF4-FFF2-40B4-BE49-F238E27FC236}">
                <a16:creationId xmlns:a16="http://schemas.microsoft.com/office/drawing/2014/main" id="{7E5FE337-C473-4A1B-A90F-E1D2EF5C0C3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79650" y="2997200"/>
          <a:ext cx="5689600" cy="2408238"/>
        </p:xfrm>
        <a:graphic>
          <a:graphicData uri="http://schemas.openxmlformats.org/drawingml/2006/table">
            <a:tbl>
              <a:tblPr/>
              <a:tblGrid>
                <a:gridCol w="189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학년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201512001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홍길동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컴퓨터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201512002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김선달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컴퓨터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4A6400"/>
                          </a:solidFill>
                          <a:effectLst/>
                          <a:latin typeface="Arial" pitchFamily="34" charset="0"/>
                          <a:ea typeface="휴먼모음T" pitchFamily="18" charset="-127"/>
                        </a:rPr>
                        <a:t>…</a:t>
                      </a:r>
                      <a:endParaRPr kumimoji="1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rgbClr val="4A6400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33" name="Line 33">
            <a:extLst>
              <a:ext uri="{FF2B5EF4-FFF2-40B4-BE49-F238E27FC236}">
                <a16:creationId xmlns:a16="http://schemas.microsoft.com/office/drawing/2014/main" id="{4328C868-2D26-4E0C-BAE0-D47B0CA7B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4" name="Line 34">
            <a:extLst>
              <a:ext uri="{FF2B5EF4-FFF2-40B4-BE49-F238E27FC236}">
                <a16:creationId xmlns:a16="http://schemas.microsoft.com/office/drawing/2014/main" id="{8579F883-8308-4ECC-95B9-A4B079A1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5" name="Line 35">
            <a:extLst>
              <a:ext uri="{FF2B5EF4-FFF2-40B4-BE49-F238E27FC236}">
                <a16:creationId xmlns:a16="http://schemas.microsoft.com/office/drawing/2014/main" id="{83ED92EA-0283-4F37-BAC8-996AE8F0E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6" name="Line 36">
            <a:extLst>
              <a:ext uri="{FF2B5EF4-FFF2-40B4-BE49-F238E27FC236}">
                <a16:creationId xmlns:a16="http://schemas.microsoft.com/office/drawing/2014/main" id="{0C9A36D7-7C15-4D21-BF7E-2432016BB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25654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215A5EB6-C09E-4A5E-B7F0-88F9C0648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38" name="Text Box 38">
            <a:extLst>
              <a:ext uri="{FF2B5EF4-FFF2-40B4-BE49-F238E27FC236}">
                <a16:creationId xmlns:a16="http://schemas.microsoft.com/office/drawing/2014/main" id="{431224CF-AD56-4A57-984C-CF31A517E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00" y="2185988"/>
            <a:ext cx="763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 b="1" u="sng">
                <a:solidFill>
                  <a:srgbClr val="304800"/>
                </a:solidFill>
              </a:rPr>
              <a:t>속성</a:t>
            </a:r>
          </a:p>
        </p:txBody>
      </p:sp>
      <p:sp>
        <p:nvSpPr>
          <p:cNvPr id="25639" name="Line 39">
            <a:extLst>
              <a:ext uri="{FF2B5EF4-FFF2-40B4-BE49-F238E27FC236}">
                <a16:creationId xmlns:a16="http://schemas.microsoft.com/office/drawing/2014/main" id="{08AAB371-1135-4A49-A705-95FE1096F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393382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40" name="Line 40">
            <a:extLst>
              <a:ext uri="{FF2B5EF4-FFF2-40B4-BE49-F238E27FC236}">
                <a16:creationId xmlns:a16="http://schemas.microsoft.com/office/drawing/2014/main" id="{86B3ACDC-BEDC-4298-B10B-87E00D745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458152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41" name="Line 41">
            <a:extLst>
              <a:ext uri="{FF2B5EF4-FFF2-40B4-BE49-F238E27FC236}">
                <a16:creationId xmlns:a16="http://schemas.microsoft.com/office/drawing/2014/main" id="{E6F410EA-2418-4E9F-A316-58A1A5CB6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5084763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42" name="Line 42">
            <a:extLst>
              <a:ext uri="{FF2B5EF4-FFF2-40B4-BE49-F238E27FC236}">
                <a16:creationId xmlns:a16="http://schemas.microsoft.com/office/drawing/2014/main" id="{BB080A6C-C6DB-4E16-AC97-DFD928A28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888" y="3933825"/>
            <a:ext cx="0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643" name="Text Box 43">
            <a:extLst>
              <a:ext uri="{FF2B5EF4-FFF2-40B4-BE49-F238E27FC236}">
                <a16:creationId xmlns:a16="http://schemas.microsoft.com/office/drawing/2014/main" id="{63FD4FB3-44FC-4CA6-933B-8C5393C4F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111750"/>
            <a:ext cx="118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개체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304800"/>
                </a:solidFill>
              </a:rPr>
              <a:t>오커런스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모음T"/>
        <a:ea typeface="휴먼모음T"/>
        <a:cs typeface=""/>
      </a:majorFont>
      <a:minorFont>
        <a:latin typeface="휴먼모음T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모음T"/>
        <a:ea typeface="휴먼모음T"/>
        <a:cs typeface=""/>
      </a:majorFont>
      <a:minorFont>
        <a:latin typeface="휴먼모음T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1647</Words>
  <Application>Microsoft Office PowerPoint</Application>
  <PresentationFormat>On-screen Show (4:3)</PresentationFormat>
  <Paragraphs>449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기본 디자인</vt:lpstr>
      <vt:lpstr>1_기본 디자인</vt:lpstr>
      <vt:lpstr>데이터베이스</vt:lpstr>
      <vt:lpstr>Sampledb</vt:lpstr>
      <vt:lpstr>1장 데이터베이스</vt:lpstr>
      <vt:lpstr>데이터베이스 </vt:lpstr>
      <vt:lpstr>데이터베이스 등장배경</vt:lpstr>
      <vt:lpstr>파일시스템의 문제</vt:lpstr>
      <vt:lpstr>데이터베이스의 정의</vt:lpstr>
      <vt:lpstr>데이터베이스의 특징</vt:lpstr>
      <vt:lpstr>데이터베이스 구성요소(논리적)</vt:lpstr>
      <vt:lpstr>스키마(Schema)란?</vt:lpstr>
      <vt:lpstr>데이터베이스 3단계구조</vt:lpstr>
      <vt:lpstr>데이터베이스 3단계구조</vt:lpstr>
      <vt:lpstr>데이터베이스 관리시스템 (DBMS)</vt:lpstr>
      <vt:lpstr>관계형 데이터베이스</vt:lpstr>
      <vt:lpstr>2장 SQL</vt:lpstr>
      <vt:lpstr>데이터 정의 언어(DDL) </vt:lpstr>
      <vt:lpstr>데이터 조작 언어(DML) </vt:lpstr>
      <vt:lpstr>데이터 제어 언어(DCL) </vt:lpstr>
      <vt:lpstr>SQL 기본요소</vt:lpstr>
      <vt:lpstr>SQL 기본요소</vt:lpstr>
      <vt:lpstr>SQL 기본요소</vt:lpstr>
      <vt:lpstr>문제 1</vt:lpstr>
      <vt:lpstr>시스템 데이터 형식 - 숫자형식</vt:lpstr>
      <vt:lpstr>자료형-정수형</vt:lpstr>
      <vt:lpstr>자료형-실수형</vt:lpstr>
      <vt:lpstr>자료형-실수형</vt:lpstr>
      <vt:lpstr>시스템 데이터 형식-문자형식</vt:lpstr>
      <vt:lpstr>자료형-문자열</vt:lpstr>
      <vt:lpstr>시스템 데이터 형식 (system data type)-이진문자열</vt:lpstr>
      <vt:lpstr>시스템 데이터 형식 (system data type)-날짜 및 시간</vt:lpstr>
      <vt:lpstr>자료형 – 날짜</vt:lpstr>
      <vt:lpstr>convert()</vt:lpstr>
      <vt:lpstr>convert함수의 형식</vt:lpstr>
      <vt:lpstr>CAST</vt:lpstr>
      <vt:lpstr>convert/cast</vt:lpstr>
      <vt:lpstr>숫자의 연산함수</vt:lpstr>
      <vt:lpstr>문자함수</vt:lpstr>
      <vt:lpstr>날짜함수</vt:lpstr>
      <vt:lpstr>문제 2</vt:lpstr>
      <vt:lpstr>문제 3</vt:lpstr>
      <vt:lpstr>문제 4</vt:lpstr>
      <vt:lpstr>3장 기본 SELECT문 – 맛보기</vt:lpstr>
      <vt:lpstr>기본적인 SELECT문</vt:lpstr>
      <vt:lpstr>순서바꾸기</vt:lpstr>
      <vt:lpstr>테이블 성적</vt:lpstr>
      <vt:lpstr>문제 5</vt:lpstr>
    </vt:vector>
  </TitlesOfParts>
  <Company>배화여대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hjh</dc:creator>
  <cp:lastModifiedBy>이소연</cp:lastModifiedBy>
  <cp:revision>492</cp:revision>
  <dcterms:created xsi:type="dcterms:W3CDTF">2008-03-04T06:01:10Z</dcterms:created>
  <dcterms:modified xsi:type="dcterms:W3CDTF">2021-11-09T03:50:47Z</dcterms:modified>
</cp:coreProperties>
</file>