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12" r:id="rId2"/>
    <p:sldId id="701" r:id="rId3"/>
    <p:sldId id="325" r:id="rId4"/>
    <p:sldId id="358" r:id="rId5"/>
    <p:sldId id="367" r:id="rId6"/>
    <p:sldId id="368" r:id="rId7"/>
    <p:sldId id="372" r:id="rId8"/>
    <p:sldId id="709" r:id="rId9"/>
    <p:sldId id="369" r:id="rId10"/>
    <p:sldId id="359" r:id="rId11"/>
    <p:sldId id="374" r:id="rId12"/>
    <p:sldId id="435" r:id="rId13"/>
    <p:sldId id="710" r:id="rId14"/>
    <p:sldId id="702" r:id="rId15"/>
    <p:sldId id="382" r:id="rId16"/>
    <p:sldId id="707" r:id="rId17"/>
    <p:sldId id="711" r:id="rId18"/>
    <p:sldId id="370" r:id="rId19"/>
    <p:sldId id="708" r:id="rId20"/>
    <p:sldId id="378" r:id="rId21"/>
    <p:sldId id="375" r:id="rId22"/>
    <p:sldId id="713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4" r:id="rId32"/>
    <p:sldId id="723" r:id="rId33"/>
    <p:sldId id="725" r:id="rId34"/>
    <p:sldId id="726" r:id="rId3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C5"/>
    <a:srgbClr val="FFFFCC"/>
    <a:srgbClr val="66CCFF"/>
    <a:srgbClr val="669900"/>
    <a:srgbClr val="990000"/>
    <a:srgbClr val="355000"/>
    <a:srgbClr val="97FF97"/>
    <a:srgbClr val="C1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4" autoAdjust="0"/>
    <p:restoredTop sz="91081" autoAdjust="0"/>
  </p:normalViewPr>
  <p:slideViewPr>
    <p:cSldViewPr>
      <p:cViewPr varScale="1">
        <p:scale>
          <a:sx n="84" d="100"/>
          <a:sy n="84" d="100"/>
        </p:scale>
        <p:origin x="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A685B0C-4738-4732-B66B-8C8221F6B0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91438E5-5FD0-43D2-9C29-A1D5B86C03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4E431F-BCDD-4F0E-AA7D-1C38A4BD264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4BBD9555-B083-4186-9684-3A6437322F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00DBE67-A4F7-414D-ADB2-F3CA6E1A4A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5D07799D-E341-4723-A6B7-DDD5DC2C9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47229CC9-8625-434F-84A2-743BAE49CE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595BEF2-EEF8-4874-98AD-D72A311ABB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740947C-AB1F-4384-B7C8-818E40C736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C8E3D79-4EDB-4515-9F44-11040A7988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394C638-A285-4234-B9FE-FB01FF337E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F468BF9C-9A10-4F46-864E-1DA5A14F03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49CAC0F2-1AD0-4C91-9A05-BE3F35E9BF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FEAEED-FA0C-48C7-AE78-C2865936B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D2C8982-03E4-4394-8C9D-DF3D07659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6AB2D33-B392-4C7D-AFB4-7D6597D67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DA86DBAD-05E3-4DFE-A116-2053676C7E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21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1C9316-3E00-405F-A49E-0A6F3DE63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A9331B-9E5E-4881-BEEF-C3F885767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AEC6B1-0D86-41A5-B2B6-BA6DE3E9A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802D2-A976-4B81-9017-15D6665FD7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3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EFCF9E-1F60-4968-8B62-EC3C49A51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719727-BB98-4825-B180-9433E3698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7D83E0-90D5-42AC-BB6E-BE53A1D97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1645E-A8B3-4E8E-BAED-C668DFC896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37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9E0D2-910D-4EA0-A5CA-FA08DDF0C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4AA2A-5569-4D88-9872-F6F389426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8BD4A-3520-4136-B1BA-33CD3CE93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CE171-27AF-40D6-BD08-918C3E6CC1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79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D67AF5-C9E6-418E-90D1-935798CE3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A659A-F549-42C2-9DE7-5CEB46995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CD3A37-506C-4CDD-B6F9-A73973A34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4BB20-B0D6-49EF-8FD2-FC4ED15B45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4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0A55A-DFC9-48BF-945A-FC6DFC062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821DC8-2DCF-4492-AD10-421F47EBD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BEA110-D638-4FED-86EA-B99622368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9FC0B-E63E-4DC6-8817-F2177008EC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85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37FAA-5522-4EDB-A6D8-90413420E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75700-6594-4382-B38C-3D76E973F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7994A-3B58-4BF8-A169-56004ABE1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1DD5C-F26A-4326-A344-ADD1ED90BB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52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A1AD44-2925-47CA-BA8A-7320F1AA4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9001C1-E1FC-4072-BA8E-954FD7BEB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D543B2-388F-4B7B-AC28-C13210470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80BF8-6B62-4AC4-8CB8-1088EFED0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7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058BB8-88E0-412D-B28D-7C358579B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7DFAFE-353E-43F3-ABE8-EC7F295A4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75B154-1EA7-44B4-A617-ACF86C9F2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3069E-B480-4CC7-9A92-A18D2C9F71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78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BBFF3C-91B2-4266-A9DC-CF9E01880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6ACCD8-EC6C-4189-A39A-DEF7C7060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ADB49D-B1FD-44F0-8E9F-D832BB722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C7088-A3FF-462A-A204-00DC8693B4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8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8D0D2-4246-4BB9-A036-B5B83EAD7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55B66-790F-4DF4-8577-5C86B4A00D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2D80F-4533-4333-A7CD-0C50892C7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5645D-B054-4ABD-B393-3E370DE3E1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2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6314C-AD72-4162-9E45-3D1FB8B071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BA046-C61A-48EA-A2DD-AF6EC6A01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E776C-4ECD-46E1-B0DF-2C217990BD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21AEF-F0AD-407D-8C9C-69C43A1DA7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7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78E45E9F-97CF-4049-8782-3CDC6B4670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4DCFF8B5-AAFF-4B63-92F3-FE769E328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608D28F-83ED-419D-8AD1-0B67CB6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204D830-57A2-451C-855C-C1851D3A9D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3F1B78-2551-49F2-AE1C-37E72E66FD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A5AB87-BB5B-4BE9-B719-5620187650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E6BC2DA1-33D6-43A0-9608-335225DCCAC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6CB9AA3C-F48A-45F9-962E-A29EA37BB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ACB0EC5D-6AD9-4530-B85F-8184773DC8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DA05E4-D5B6-4A6C-B757-DF4DC9D12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DB 2</a:t>
            </a:r>
            <a:r>
              <a:rPr lang="ko-KR" altLang="en-US"/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B9C9A8-FC5F-4928-BA25-348CD4DB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A6A441C-AC96-4922-9FAE-E28B2DC3B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이름이 </a:t>
            </a:r>
            <a:r>
              <a:rPr lang="en-US" altLang="ko-KR"/>
              <a:t>‘</a:t>
            </a:r>
            <a:r>
              <a:rPr lang="ko-KR" altLang="en-US"/>
              <a:t>이</a:t>
            </a:r>
            <a:r>
              <a:rPr lang="en-US" altLang="ko-KR"/>
              <a:t>’</a:t>
            </a:r>
            <a:r>
              <a:rPr lang="ko-KR" altLang="en-US"/>
              <a:t>로 시작하면서 </a:t>
            </a:r>
            <a:r>
              <a:rPr lang="en-US" altLang="ko-KR"/>
              <a:t>‘</a:t>
            </a:r>
            <a:r>
              <a:rPr lang="ko-KR" altLang="en-US"/>
              <a:t>석</a:t>
            </a:r>
            <a:r>
              <a:rPr lang="en-US" altLang="ko-KR"/>
              <a:t>’ </a:t>
            </a:r>
            <a:r>
              <a:rPr lang="ko-KR" altLang="en-US"/>
              <a:t>또는 </a:t>
            </a:r>
            <a:r>
              <a:rPr lang="en-US" altLang="ko-KR"/>
              <a:t>‘</a:t>
            </a:r>
            <a:r>
              <a:rPr lang="ko-KR" altLang="en-US"/>
              <a:t>기</a:t>
            </a:r>
            <a:r>
              <a:rPr lang="en-US" altLang="ko-KR"/>
              <a:t>’</a:t>
            </a:r>
            <a:r>
              <a:rPr lang="ko-KR" altLang="en-US"/>
              <a:t>로 끝나는 학생을 검색</a:t>
            </a:r>
          </a:p>
          <a:p>
            <a:pPr eaLnBrk="1" hangingPunct="1"/>
            <a:endParaRPr lang="en-US" altLang="ko-KR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22A97D7B-B30C-4472-9F5D-CF9934DF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4B649F-C2B0-4BBA-AD71-6C114E3E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결합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F17CE73-5C64-4B84-AC88-617A034D0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테이블 성적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이름과 성별을 결합시켜 출력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 err="1"/>
              <a:t>Mysql</a:t>
            </a:r>
            <a:r>
              <a:rPr lang="en-US" altLang="ko-KR" dirty="0"/>
              <a:t> &gt;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dirty="0"/>
              <a:t>       select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en-US" altLang="ko-KR" dirty="0" err="1"/>
              <a:t>concat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,‘(‘,</a:t>
            </a:r>
            <a:r>
              <a:rPr lang="ko-KR" altLang="en-US" dirty="0"/>
              <a:t>성별</a:t>
            </a:r>
            <a:r>
              <a:rPr lang="en-US" altLang="ko-KR" dirty="0"/>
              <a:t>, ‘)’) as ‘[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)]’ from </a:t>
            </a:r>
            <a:r>
              <a:rPr lang="ko-KR" altLang="en-US" dirty="0"/>
              <a:t>성적</a:t>
            </a:r>
            <a:r>
              <a:rPr lang="en-US" altLang="ko-KR" dirty="0"/>
              <a:t>;</a:t>
            </a:r>
          </a:p>
          <a:p>
            <a:pPr eaLnBrk="1" hangingPunct="1">
              <a:defRPr/>
            </a:pPr>
            <a:r>
              <a:rPr lang="en-US" altLang="ko-KR" noProof="1"/>
              <a:t>Mssql &gt;select </a:t>
            </a:r>
            <a:r>
              <a:rPr lang="ko-KR" altLang="en-US" noProof="1"/>
              <a:t>학번</a:t>
            </a:r>
            <a:r>
              <a:rPr lang="ko-KR" altLang="ko-KR" noProof="1"/>
              <a:t>, </a:t>
            </a:r>
            <a:r>
              <a:rPr lang="ko-KR" altLang="en-US" u="sng" noProof="1">
                <a:solidFill>
                  <a:srgbClr val="FF0000"/>
                </a:solidFill>
              </a:rPr>
              <a:t>이름</a:t>
            </a:r>
            <a:r>
              <a:rPr lang="ko-KR" altLang="ko-KR" u="sng" noProof="1">
                <a:solidFill>
                  <a:srgbClr val="FF0000"/>
                </a:solidFill>
              </a:rPr>
              <a:t>+ '(' +</a:t>
            </a:r>
            <a:r>
              <a:rPr lang="ko-KR" altLang="en-US" u="sng" noProof="1">
                <a:solidFill>
                  <a:srgbClr val="FF0000"/>
                </a:solidFill>
              </a:rPr>
              <a:t>성별</a:t>
            </a:r>
            <a:r>
              <a:rPr lang="ko-KR" altLang="ko-KR" u="sng" noProof="1">
                <a:solidFill>
                  <a:srgbClr val="FF0000"/>
                </a:solidFill>
              </a:rPr>
              <a:t>+ ') '</a:t>
            </a:r>
            <a:r>
              <a:rPr lang="ko-KR" altLang="ko-KR" noProof="1">
                <a:solidFill>
                  <a:srgbClr val="FF0000"/>
                </a:solidFill>
              </a:rPr>
              <a:t>  </a:t>
            </a:r>
          </a:p>
          <a:p>
            <a:pPr lvl="1" eaLnBrk="1" hangingPunct="1">
              <a:buFontTx/>
              <a:buNone/>
              <a:defRPr/>
            </a:pPr>
            <a:r>
              <a:rPr lang="ko-KR" altLang="ko-KR" noProof="1">
                <a:solidFill>
                  <a:srgbClr val="FF0000"/>
                </a:solidFill>
              </a:rPr>
              <a:t>     </a:t>
            </a:r>
            <a:r>
              <a:rPr lang="en-US" altLang="ko-KR" noProof="1"/>
              <a:t>as [</a:t>
            </a:r>
            <a:r>
              <a:rPr lang="ko-KR" altLang="en-US" noProof="1"/>
              <a:t>이름</a:t>
            </a:r>
            <a:r>
              <a:rPr lang="ko-KR" altLang="ko-KR" noProof="1"/>
              <a:t>(</a:t>
            </a:r>
            <a:r>
              <a:rPr lang="ko-KR" altLang="en-US" noProof="1"/>
              <a:t>성별</a:t>
            </a:r>
            <a:r>
              <a:rPr lang="ko-KR" altLang="ko-KR" noProof="1"/>
              <a:t>)]</a:t>
            </a:r>
            <a:endParaRPr lang="ko-KR" altLang="en-US" noProof="1"/>
          </a:p>
          <a:p>
            <a:pPr lvl="1" eaLnBrk="1" hangingPunct="1">
              <a:buFontTx/>
              <a:buNone/>
              <a:defRPr/>
            </a:pPr>
            <a:r>
              <a:rPr lang="en-US" altLang="ko-KR" noProof="1"/>
              <a:t>from </a:t>
            </a:r>
            <a:r>
              <a:rPr lang="ko-KR" altLang="en-US" noProof="1"/>
              <a:t>성적</a:t>
            </a:r>
            <a:endParaRPr lang="en-US" altLang="ko-KR" noProof="1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7522BE5B-7F32-495B-A951-041A2600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5516563"/>
            <a:ext cx="4837113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85400"/>
                </a:solidFill>
              </a:rPr>
              <a:t>문자열 결합은 </a:t>
            </a:r>
            <a:r>
              <a:rPr lang="en-US" altLang="ko-KR" sz="2400">
                <a:solidFill>
                  <a:srgbClr val="385400"/>
                </a:solidFill>
              </a:rPr>
              <a:t>+ </a:t>
            </a:r>
            <a:r>
              <a:rPr lang="ko-KR" altLang="en-US" sz="2400">
                <a:solidFill>
                  <a:srgbClr val="385400"/>
                </a:solidFill>
              </a:rPr>
              <a:t>연산자 사용</a:t>
            </a:r>
            <a:r>
              <a:rPr lang="en-US" altLang="ko-KR" sz="2400">
                <a:solidFill>
                  <a:srgbClr val="385400"/>
                </a:solidFill>
              </a:rPr>
              <a:t>(mssql)</a:t>
            </a:r>
            <a:endParaRPr lang="ko-KR" altLang="en-US" sz="2400">
              <a:solidFill>
                <a:srgbClr val="3854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6703FB9-9D8B-4935-AB3B-DE967F525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</a:t>
            </a:r>
            <a:r>
              <a:rPr lang="ko-KR" altLang="en-US"/>
              <a:t>처리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EFDE11B-A9A3-4709-918F-0FAFF2109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항목중 </a:t>
            </a:r>
            <a:r>
              <a:rPr lang="en-US" altLang="ko-KR"/>
              <a:t>null</a:t>
            </a:r>
            <a:r>
              <a:rPr lang="ko-KR" altLang="en-US"/>
              <a:t>값이 있는 것을 처리하고자 할 때</a:t>
            </a:r>
          </a:p>
          <a:p>
            <a:pPr eaLnBrk="1" hangingPunct="1"/>
            <a:r>
              <a:rPr lang="ko-KR" altLang="en-US"/>
              <a:t>예제</a:t>
            </a:r>
            <a:r>
              <a:rPr lang="en-US" altLang="ko-KR"/>
              <a:t>)</a:t>
            </a:r>
          </a:p>
          <a:p>
            <a:pPr lvl="1" eaLnBrk="1" hangingPunct="1">
              <a:buFontTx/>
              <a:buNone/>
            </a:pPr>
            <a:r>
              <a:rPr lang="en-US" altLang="ko-KR" sz="3200"/>
              <a:t>select *</a:t>
            </a:r>
          </a:p>
          <a:p>
            <a:pPr lvl="1" eaLnBrk="1" hangingPunct="1">
              <a:buFontTx/>
              <a:buNone/>
            </a:pPr>
            <a:r>
              <a:rPr lang="en-US" altLang="ko-KR" sz="3200"/>
              <a:t>from </a:t>
            </a:r>
            <a:r>
              <a:rPr lang="ko-KR" altLang="en-US" sz="3200"/>
              <a:t>제품 </a:t>
            </a:r>
            <a:endParaRPr lang="en-US" altLang="ko-KR" sz="3200"/>
          </a:p>
          <a:p>
            <a:pPr lvl="1" eaLnBrk="1" hangingPunct="1">
              <a:buFontTx/>
              <a:buNone/>
            </a:pPr>
            <a:r>
              <a:rPr lang="en-US" altLang="ko-KR" sz="3200"/>
              <a:t>where </a:t>
            </a:r>
            <a:r>
              <a:rPr lang="ko-KR" altLang="en-US" sz="3200"/>
              <a:t>가격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F0000"/>
                </a:solidFill>
              </a:rPr>
              <a:t>is null</a:t>
            </a:r>
          </a:p>
          <a:p>
            <a:pPr eaLnBrk="1" hangingPunct="1"/>
            <a:r>
              <a:rPr lang="ko-KR" altLang="en-US"/>
              <a:t>항목중 </a:t>
            </a:r>
            <a:r>
              <a:rPr lang="en-US" altLang="ko-KR"/>
              <a:t>null</a:t>
            </a:r>
            <a:r>
              <a:rPr lang="ko-KR" altLang="en-US"/>
              <a:t>값이 없는 것을 처리하고자 할 때</a:t>
            </a:r>
          </a:p>
          <a:p>
            <a:pPr eaLnBrk="1" hangingPunct="1">
              <a:buFontTx/>
              <a:buNone/>
            </a:pPr>
            <a:r>
              <a:rPr lang="ko-KR" altLang="en-US" sz="3600">
                <a:solidFill>
                  <a:srgbClr val="FF0000"/>
                </a:solidFill>
              </a:rPr>
              <a:t>   </a:t>
            </a:r>
            <a:r>
              <a:rPr lang="ko-KR" altLang="en-US">
                <a:solidFill>
                  <a:srgbClr val="FF0000"/>
                </a:solidFill>
              </a:rPr>
              <a:t>항목 </a:t>
            </a:r>
            <a:r>
              <a:rPr lang="en-US" altLang="ko-KR">
                <a:solidFill>
                  <a:srgbClr val="FF0000"/>
                </a:solidFill>
              </a:rPr>
              <a:t>is not null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80DA47-3D7F-435B-99B6-B726A398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636838"/>
            <a:ext cx="3600450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2F4600"/>
                </a:solidFill>
              </a:rPr>
              <a:t>비교</a:t>
            </a:r>
            <a:r>
              <a:rPr lang="en-US" altLang="ko-KR" sz="2800">
                <a:solidFill>
                  <a:srgbClr val="2F4600"/>
                </a:solidFill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2F4600"/>
                </a:solidFill>
              </a:rPr>
              <a:t>select *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2F4600"/>
                </a:solidFill>
              </a:rPr>
              <a:t>from </a:t>
            </a:r>
            <a:r>
              <a:rPr lang="ko-KR" altLang="en-US" sz="2400">
                <a:solidFill>
                  <a:srgbClr val="2F4600"/>
                </a:solidFill>
              </a:rPr>
              <a:t>제품</a:t>
            </a:r>
            <a:endParaRPr lang="en-US" altLang="ko-KR" sz="2400">
              <a:solidFill>
                <a:srgbClr val="2F460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2F4600"/>
                </a:solidFill>
              </a:rPr>
              <a:t>where </a:t>
            </a:r>
            <a:r>
              <a:rPr lang="ko-KR" altLang="en-US" sz="2400">
                <a:solidFill>
                  <a:srgbClr val="2F4600"/>
                </a:solidFill>
              </a:rPr>
              <a:t>가격</a:t>
            </a:r>
            <a:r>
              <a:rPr lang="en-US" altLang="ko-KR" sz="2400">
                <a:solidFill>
                  <a:srgbClr val="2F4600"/>
                </a:solidFill>
              </a:rPr>
              <a:t> </a:t>
            </a:r>
            <a:r>
              <a:rPr lang="en-US" altLang="ko-KR" sz="2400">
                <a:solidFill>
                  <a:srgbClr val="FF0000"/>
                </a:solidFill>
              </a:rPr>
              <a:t>= null (x)</a:t>
            </a:r>
            <a:endParaRPr lang="en-US" altLang="ko-KR">
              <a:solidFill>
                <a:srgbClr val="2F4600"/>
              </a:solidFill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B0362251-1980-4063-A4B5-F012DA51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5CFA0AEA-16A2-4D42-BF30-3137F040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 테이블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95C35A08-9AB1-4767-9046-8E456BDF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책테이블에서 컴퓨터 분야의 책을 출력하시오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90D31B14-40EB-4F4E-AFA0-5BA55B61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중복데이터 제거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8756369E-4FF7-4460-A1BD-DC902BA1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SELECT </a:t>
            </a:r>
            <a:r>
              <a:rPr lang="en-US" altLang="ko-KR" dirty="0">
                <a:solidFill>
                  <a:srgbClr val="FF0000"/>
                </a:solidFill>
              </a:rPr>
              <a:t>DISTINCT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FROM </a:t>
            </a:r>
            <a:r>
              <a:rPr lang="ko-KR" altLang="en-US" dirty="0"/>
              <a:t>제품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761D13-27CF-40EB-ADEC-4E3B46DF5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상위 몇 개만 가져오기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8EB3685-34FE-4E52-9065-DE0C03951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800"/>
              <a:t>지정된 개수의 행 가져오기</a:t>
            </a:r>
            <a:endParaRPr lang="en-US" altLang="ko-KR" sz="2800"/>
          </a:p>
          <a:p>
            <a:pPr eaLnBrk="1" hangingPunct="1">
              <a:lnSpc>
                <a:spcPct val="80000"/>
              </a:lnSpc>
            </a:pPr>
            <a:r>
              <a:rPr lang="en-US" altLang="ko-KR" sz="2800"/>
              <a:t>Mssql : top / Mysql : limit</a:t>
            </a:r>
            <a:endParaRPr lang="ko-KR" altLang="en-US" sz="2800"/>
          </a:p>
          <a:p>
            <a:pPr lvl="1" eaLnBrk="1" hangingPunct="1">
              <a:lnSpc>
                <a:spcPct val="80000"/>
              </a:lnSpc>
            </a:pPr>
            <a:r>
              <a:rPr lang="en-US" altLang="ko-KR" sz="3200"/>
              <a:t>top </a:t>
            </a:r>
            <a:r>
              <a:rPr lang="ko-KR" altLang="en-US" sz="3200"/>
              <a:t>식 </a:t>
            </a:r>
            <a:r>
              <a:rPr lang="en-US" altLang="ko-KR" sz="3200"/>
              <a:t>(</a:t>
            </a:r>
            <a:r>
              <a:rPr lang="ko-KR" altLang="en-US" sz="3200"/>
              <a:t>해당개수의 레코드만 보여줌</a:t>
            </a:r>
            <a:r>
              <a:rPr lang="en-US" altLang="ko-KR" sz="320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3200" noProof="1"/>
              <a:t>select </a:t>
            </a:r>
            <a:r>
              <a:rPr lang="en-US" altLang="ko-KR" sz="3200">
                <a:solidFill>
                  <a:srgbClr val="FF0000"/>
                </a:solidFill>
              </a:rPr>
              <a:t>top 5</a:t>
            </a:r>
            <a:r>
              <a:rPr lang="en-US" altLang="ko-KR" sz="3200"/>
              <a:t> * f</a:t>
            </a:r>
            <a:r>
              <a:rPr lang="en-US" altLang="ko-KR" sz="3200" noProof="1"/>
              <a:t>rom </a:t>
            </a:r>
            <a:r>
              <a:rPr lang="ko-KR" altLang="en-US" sz="3200" noProof="1"/>
              <a:t>성적</a:t>
            </a:r>
            <a:endParaRPr lang="ko-KR" altLang="ko-KR" sz="3200" noProof="1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ko-KR" altLang="ko-KR" sz="3200" noProof="1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ko-KR" altLang="ko-KR" sz="3200" noProof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3200" noProof="1"/>
              <a:t>Select * from </a:t>
            </a:r>
            <a:r>
              <a:rPr lang="ko-KR" altLang="en-US" sz="3200" noProof="1"/>
              <a:t>성적 </a:t>
            </a:r>
            <a:r>
              <a:rPr lang="en-US" altLang="ko-KR" sz="3200" noProof="1"/>
              <a:t>limit 5;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E6BAD215-7BE7-475C-A376-4C696D23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2FA9B9A-D9EB-4252-B2F0-0AD90CA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상위 몇 개만 가져오기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4C86B4CE-6432-4642-A813-3BDF3847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SELECT 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점수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FROM </a:t>
            </a:r>
            <a:r>
              <a:rPr lang="ko-KR" altLang="en-US" dirty="0"/>
              <a:t>성적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ORDER BY </a:t>
            </a:r>
            <a:r>
              <a:rPr lang="ko-KR" altLang="en-US" dirty="0"/>
              <a:t>점수</a:t>
            </a:r>
            <a:r>
              <a:rPr lang="en-US" altLang="ko-KR" dirty="0"/>
              <a:t> DESC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limit 10;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756353C0-008E-4B53-88F7-886ECF69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 테이블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D368802B-59DF-461D-88B9-EA6FFD59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책 가격이 가장 비싼 </a:t>
            </a:r>
            <a:r>
              <a:rPr lang="en-US" altLang="ko-KR"/>
              <a:t>5</a:t>
            </a:r>
            <a:r>
              <a:rPr lang="ko-KR" altLang="en-US"/>
              <a:t>권의 책명과 가격을 출력하시오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책테이블에서 </a:t>
            </a:r>
            <a:r>
              <a:rPr lang="en-US" altLang="ko-KR"/>
              <a:t>‘</a:t>
            </a:r>
            <a:r>
              <a:rPr lang="ko-KR" altLang="en-US"/>
              <a:t>자</a:t>
            </a:r>
            <a:r>
              <a:rPr lang="en-US" altLang="ko-KR"/>
              <a:t>’ </a:t>
            </a:r>
            <a:r>
              <a:rPr lang="ko-KR" altLang="en-US"/>
              <a:t>또는 </a:t>
            </a:r>
            <a:r>
              <a:rPr lang="en-US" altLang="ko-KR"/>
              <a:t>‘</a:t>
            </a:r>
            <a:r>
              <a:rPr lang="ko-KR" altLang="en-US"/>
              <a:t>세</a:t>
            </a:r>
            <a:r>
              <a:rPr lang="en-US" altLang="ko-KR"/>
              <a:t>‘ </a:t>
            </a:r>
            <a:r>
              <a:rPr lang="ko-KR" altLang="en-US"/>
              <a:t>글자로 시작하는 책명을 가진 책을 출력하시오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B27AB7-6F26-4C77-A1DF-42EFDB97B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0A63F58-DBE6-4B85-BD46-D2462449A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ko-KR" altLang="en-US"/>
              <a:t>행에 대한 처리</a:t>
            </a:r>
          </a:p>
          <a:p>
            <a:pPr marL="609600" indent="-609600" eaLnBrk="1" hangingPunct="1">
              <a:lnSpc>
                <a:spcPct val="130000"/>
              </a:lnSpc>
            </a:pPr>
            <a:r>
              <a:rPr lang="ko-KR" altLang="en-US"/>
              <a:t>범위검색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en-US" altLang="ko-KR"/>
              <a:t>between a and b</a:t>
            </a:r>
          </a:p>
          <a:p>
            <a:pPr marL="990600" lvl="1" indent="-533400" eaLnBrk="1" hangingPunct="1">
              <a:lnSpc>
                <a:spcPct val="130000"/>
              </a:lnSpc>
            </a:pPr>
            <a:r>
              <a:rPr lang="en-US" altLang="ko-KR"/>
              <a:t>Not between a and b</a:t>
            </a:r>
            <a:endParaRPr lang="en-US" altLang="ko-KR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8031898-4B3A-428E-80C4-D88C5E0CE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C13A4A-5B26-463E-B234-AD6EE3507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점수가 </a:t>
            </a:r>
            <a:r>
              <a:rPr lang="en-US" altLang="ko-KR"/>
              <a:t>75</a:t>
            </a:r>
            <a:r>
              <a:rPr lang="ko-KR" altLang="en-US"/>
              <a:t>에서 </a:t>
            </a:r>
            <a:r>
              <a:rPr lang="en-US" altLang="ko-KR"/>
              <a:t>85 </a:t>
            </a:r>
            <a:r>
              <a:rPr lang="ko-KR" altLang="en-US"/>
              <a:t>사이인 학생들만 검색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이름이 </a:t>
            </a:r>
            <a:r>
              <a:rPr lang="en-US" altLang="ko-KR"/>
              <a:t>‘</a:t>
            </a:r>
            <a:r>
              <a:rPr lang="ko-KR" altLang="en-US"/>
              <a:t>이종석</a:t>
            </a:r>
            <a:r>
              <a:rPr lang="en-US" altLang="ko-KR"/>
              <a:t>’,’</a:t>
            </a:r>
            <a:r>
              <a:rPr lang="ko-KR" altLang="en-US"/>
              <a:t>송중기</a:t>
            </a:r>
            <a:r>
              <a:rPr lang="en-US" altLang="ko-KR"/>
              <a:t>’,’</a:t>
            </a:r>
            <a:r>
              <a:rPr lang="ko-KR" altLang="en-US"/>
              <a:t>이연희</a:t>
            </a:r>
            <a:r>
              <a:rPr lang="en-US" altLang="ko-KR"/>
              <a:t>’ </a:t>
            </a:r>
            <a:r>
              <a:rPr lang="ko-KR" altLang="en-US"/>
              <a:t>인 학생만 검색 </a:t>
            </a:r>
            <a:r>
              <a:rPr lang="en-US" altLang="ko-KR"/>
              <a:t>(in)</a:t>
            </a:r>
            <a:endParaRPr lang="ko-KR" altLang="en-US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8BF7EC79-CB0F-48D9-96A4-E88DA7A4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9E6293-75B8-41B2-8BAF-BECE405463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3</a:t>
            </a:r>
            <a:r>
              <a:rPr lang="ko-KR" altLang="en-US"/>
              <a:t>장 기본 </a:t>
            </a:r>
            <a:r>
              <a:rPr lang="en-US" altLang="ko-KR"/>
              <a:t>SELECT</a:t>
            </a:r>
            <a:r>
              <a:rPr lang="ko-KR" altLang="en-US"/>
              <a:t>문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9D0590-CDFE-48AD-8E6A-9D548BDACE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1EC86C-F3A5-4F51-8799-A3C943561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계산에 의한 검색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F3094B-294E-483D-B4C3-2B508D8EF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2800" noProof="1"/>
              <a:t>SELECT </a:t>
            </a:r>
            <a:r>
              <a:rPr lang="ko-KR" altLang="en-US" sz="2800" noProof="1"/>
              <a:t>이름</a:t>
            </a:r>
            <a:r>
              <a:rPr lang="ko-KR" altLang="ko-KR" sz="2800" noProof="1"/>
              <a:t>, </a:t>
            </a:r>
            <a:r>
              <a:rPr lang="ko-KR" altLang="en-US" sz="2800" noProof="1"/>
              <a:t>점수</a:t>
            </a:r>
            <a:r>
              <a:rPr lang="ko-KR" altLang="ko-KR" sz="2800" u="sng" noProof="1"/>
              <a:t>+3</a:t>
            </a:r>
            <a:r>
              <a:rPr lang="en-US" altLang="ko-KR" sz="2800" noProof="1"/>
              <a:t> as 3</a:t>
            </a:r>
            <a:r>
              <a:rPr lang="ko-KR" altLang="en-US" sz="2800" noProof="1"/>
              <a:t>점추가 </a:t>
            </a:r>
            <a:endParaRPr lang="ko-KR" altLang="ko-KR" sz="2800" noProof="1"/>
          </a:p>
          <a:p>
            <a:pPr eaLnBrk="1" hangingPunct="1">
              <a:lnSpc>
                <a:spcPct val="160000"/>
              </a:lnSpc>
              <a:buFontTx/>
              <a:buNone/>
            </a:pPr>
            <a:r>
              <a:rPr lang="en-US" altLang="ko-KR" sz="2800" noProof="1"/>
              <a:t> FROM </a:t>
            </a:r>
            <a:r>
              <a:rPr lang="ko-KR" altLang="en-US" sz="2800" noProof="1"/>
              <a:t>성적</a:t>
            </a:r>
            <a:endParaRPr lang="en-US" altLang="ko-KR" sz="28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433D7A73-022A-4FFB-A9D5-0559A91D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533775"/>
            <a:ext cx="4870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85400"/>
                </a:solidFill>
              </a:rPr>
              <a:t>실제테이블값을 수정하는 것은 아니고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85400"/>
                </a:solidFill>
              </a:rPr>
              <a:t>필요한값을 계산해서 보고자함</a:t>
            </a:r>
            <a:r>
              <a:rPr lang="en-US" altLang="ko-KR" sz="2400">
                <a:solidFill>
                  <a:srgbClr val="385400"/>
                </a:solidFill>
              </a:rPr>
              <a:t>.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6FCEE82-EFA8-44EF-80F6-D2305C49D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276475"/>
            <a:ext cx="0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DD3A8D0-9566-436E-BE26-521A63E4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8A2027-EF93-42AD-B032-82B58714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성능을 위한 고려사항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7FA2FF8-E194-42D5-888B-5D2DA9CF5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/>
              <a:t>not</a:t>
            </a:r>
            <a:r>
              <a:rPr lang="ko-KR" altLang="en-US"/>
              <a:t>을 사용한 검색자제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Like </a:t>
            </a:r>
            <a:r>
              <a:rPr lang="ko-KR" altLang="en-US"/>
              <a:t>검색자제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일치 검색</a:t>
            </a:r>
            <a:r>
              <a:rPr lang="en-US" altLang="ko-KR"/>
              <a:t>(=)</a:t>
            </a:r>
            <a:r>
              <a:rPr lang="ko-KR" altLang="en-US"/>
              <a:t>이 좋다</a:t>
            </a:r>
            <a:r>
              <a:rPr lang="en-US" altLang="ko-KR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order by</a:t>
            </a:r>
            <a:r>
              <a:rPr lang="ko-KR" altLang="en-US"/>
              <a:t>자제 </a:t>
            </a:r>
            <a:r>
              <a:rPr lang="en-US" altLang="ko-KR"/>
              <a:t>(</a:t>
            </a:r>
            <a:r>
              <a:rPr lang="ko-KR" altLang="en-US"/>
              <a:t>꼭 필요한 경우만 사용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where</a:t>
            </a:r>
            <a:r>
              <a:rPr lang="ko-KR" altLang="en-US"/>
              <a:t>절에서 비교열왼쪽에 계산넣지 않도록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/>
              <a:t>select </a:t>
            </a:r>
            <a:r>
              <a:rPr lang="ko-KR" altLang="en-US"/>
              <a:t>에서 * 자제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AED16F48-69A9-4416-ABDE-AA57AA7B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9525"/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장 요약정보 만들기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03EB550-41C7-4BCB-B5AA-E7C231B35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CEC7E1F7-FFD3-414C-8B15-9744C914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76475"/>
            <a:ext cx="33845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FF120D89-D606-48B8-928F-F004C990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146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표현식의 전체나 각각의 평균값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ACC45F8E-F36D-4864-9BFD-A2C0BEBE4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10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 전체나 각각의 개수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379FF653-4DD2-493B-B905-EC994658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33825"/>
            <a:ext cx="3384550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표현식에서 가장 큰값</a:t>
            </a: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18667FF6-155D-472A-AF0B-3E0AC79B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0225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표현식에서 가장 작은 값</a:t>
            </a: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5519C850-5703-43D1-A4D6-38C7B264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56150"/>
            <a:ext cx="33845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수치 표현식에서 전체나 각각의 합계</a:t>
            </a: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47E3CF87-87C6-4630-84F1-F3CCE7D1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27425"/>
            <a:ext cx="3384550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선택된 모든행의 개수</a:t>
            </a:r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F5DD100A-EF1C-42BF-949B-019B1411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276475"/>
            <a:ext cx="858838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함수</a:t>
            </a:r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33720120-38CF-478B-A78A-1F7E799D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276475"/>
            <a:ext cx="281463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매개변수</a:t>
            </a:r>
          </a:p>
        </p:txBody>
      </p:sp>
      <p:sp>
        <p:nvSpPr>
          <p:cNvPr id="26636" name="Rectangle 13">
            <a:extLst>
              <a:ext uri="{FF2B5EF4-FFF2-40B4-BE49-F238E27FC236}">
                <a16:creationId xmlns:a16="http://schemas.microsoft.com/office/drawing/2014/main" id="{D414036E-A906-4B5E-88DB-A0DAD948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7146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AVG</a:t>
            </a:r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8E6E0943-E1F4-4F33-8794-6FBD933A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27146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1D8AC85B-769F-48AB-8F4A-63A10CE7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1210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COUNT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02E56EA5-017F-4BC1-8D27-E1CE643F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933825"/>
            <a:ext cx="858838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MAX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CBCBA59F-C48C-4960-9F69-0C9E501A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1210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26641" name="Rectangle 18">
            <a:extLst>
              <a:ext uri="{FF2B5EF4-FFF2-40B4-BE49-F238E27FC236}">
                <a16:creationId xmlns:a16="http://schemas.microsoft.com/office/drawing/2014/main" id="{0D6E9E80-B22D-402E-ABF1-D1F9E6BB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933825"/>
            <a:ext cx="28146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26642" name="Rectangle 19">
            <a:extLst>
              <a:ext uri="{FF2B5EF4-FFF2-40B4-BE49-F238E27FC236}">
                <a16:creationId xmlns:a16="http://schemas.microsoft.com/office/drawing/2014/main" id="{CDEF97FE-E1C4-454E-857C-9AECAB1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340225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MIN</a:t>
            </a:r>
          </a:p>
        </p:txBody>
      </p:sp>
      <p:sp>
        <p:nvSpPr>
          <p:cNvPr id="26643" name="Rectangle 20">
            <a:extLst>
              <a:ext uri="{FF2B5EF4-FFF2-40B4-BE49-F238E27FC236}">
                <a16:creationId xmlns:a16="http://schemas.microsoft.com/office/drawing/2014/main" id="{796BCDD2-9751-4651-845E-4D94761A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340225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</a:t>
            </a:r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0ADD3D0B-E5AF-487C-8A12-8B89652F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756150"/>
            <a:ext cx="858838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SUM</a:t>
            </a:r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3515188E-70F9-4630-9AA4-1249AF4F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527425"/>
            <a:ext cx="858838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COUNT</a:t>
            </a:r>
          </a:p>
        </p:txBody>
      </p:sp>
      <p:sp>
        <p:nvSpPr>
          <p:cNvPr id="26646" name="Rectangle 23">
            <a:extLst>
              <a:ext uri="{FF2B5EF4-FFF2-40B4-BE49-F238E27FC236}">
                <a16:creationId xmlns:a16="http://schemas.microsoft.com/office/drawing/2014/main" id="{9463D458-A428-4A7D-82AD-AA3552CC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4756150"/>
            <a:ext cx="28146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([ALL|DISTINCT] </a:t>
            </a:r>
            <a:r>
              <a:rPr lang="ko-KR" altLang="en-US" sz="1800">
                <a:solidFill>
                  <a:srgbClr val="2F4600"/>
                </a:solidFill>
              </a:rPr>
              <a:t>표현식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26647" name="Rectangle 24">
            <a:extLst>
              <a:ext uri="{FF2B5EF4-FFF2-40B4-BE49-F238E27FC236}">
                <a16:creationId xmlns:a16="http://schemas.microsoft.com/office/drawing/2014/main" id="{5441EF89-FA7E-47D3-93E0-860008A1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527425"/>
            <a:ext cx="28146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CC95B0-C069-4D1F-BAD8-738499B16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  <a:r>
              <a:rPr lang="en-US" altLang="ko-KR"/>
              <a:t>(SUM)</a:t>
            </a:r>
            <a:endParaRPr lang="ko-KR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4BB67C-2254-475E-BAA3-6C1BA64F8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합계 구하기</a:t>
            </a:r>
            <a:endParaRPr lang="en-US" altLang="ko-KR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SELECT SUM(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)/COUNT(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),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       SUM(</a:t>
            </a:r>
            <a:r>
              <a:rPr lang="ko-KR" altLang="en-US" sz="2800" noProof="1"/>
              <a:t>가격</a:t>
            </a:r>
            <a:r>
              <a:rPr lang="en-US" altLang="ko-KR" sz="2800" noProof="1"/>
              <a:t>)/COUNT(*)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2800" noProof="1"/>
              <a:t>FROM </a:t>
            </a:r>
            <a:r>
              <a:rPr lang="ko-KR" altLang="en-US" sz="2800" noProof="1"/>
              <a:t>제품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9C99F307-5F27-46D5-8B67-74816E58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  <a:r>
              <a:rPr lang="en-US" altLang="ko-KR"/>
              <a:t>(SUM)</a:t>
            </a:r>
            <a:endParaRPr lang="ko-KR" altLang="en-US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DB6C1BB-7F6D-4D03-BB03-5E8C7F87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SELECT SUM(</a:t>
            </a:r>
            <a:r>
              <a:rPr lang="ko-KR" altLang="en-US"/>
              <a:t>가격</a:t>
            </a:r>
            <a:r>
              <a:rPr lang="en-US" altLang="ko-KR"/>
              <a:t>),  </a:t>
            </a:r>
          </a:p>
          <a:p>
            <a:pPr marL="0" indent="0">
              <a:buFontTx/>
              <a:buNone/>
            </a:pPr>
            <a:r>
              <a:rPr lang="en-US" altLang="ko-KR"/>
              <a:t>       COUNT(</a:t>
            </a:r>
            <a:r>
              <a:rPr lang="ko-KR" altLang="en-US"/>
              <a:t>가격</a:t>
            </a:r>
            <a:r>
              <a:rPr lang="en-US" altLang="ko-KR"/>
              <a:t>),</a:t>
            </a:r>
          </a:p>
          <a:p>
            <a:pPr marL="0" indent="0">
              <a:buFontTx/>
              <a:buNone/>
            </a:pPr>
            <a:r>
              <a:rPr lang="en-US" altLang="ko-KR"/>
              <a:t>       </a:t>
            </a:r>
            <a:r>
              <a:rPr lang="pt-BR" altLang="ko-KR"/>
              <a:t>COUNT (*) AS [</a:t>
            </a:r>
            <a:r>
              <a:rPr lang="en-US" altLang="ko-KR"/>
              <a:t>COU</a:t>
            </a:r>
            <a:r>
              <a:rPr lang="pt-BR" altLang="ko-KR"/>
              <a:t>NT(*)]</a:t>
            </a:r>
          </a:p>
          <a:p>
            <a:pPr marL="0" indent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제품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FB99111-28A2-46F2-8E75-6907508DB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</a:t>
            </a:r>
            <a:r>
              <a:rPr lang="en-US" altLang="ko-KR"/>
              <a:t>(COUNT)</a:t>
            </a:r>
            <a:endParaRPr lang="ko-KR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E3E4C7C-8A73-46F9-A222-F3FE0BA01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개수 구하기</a:t>
            </a:r>
            <a:endParaRPr lang="en-US" altLang="ko-KR"/>
          </a:p>
          <a:p>
            <a:pPr eaLnBrk="1" hangingPunct="1"/>
            <a:r>
              <a:rPr lang="en-US" altLang="ko-KR" noProof="1"/>
              <a:t>SELECT COUNT(</a:t>
            </a:r>
            <a:r>
              <a:rPr lang="ko-KR" altLang="en-US" noProof="1"/>
              <a:t>제품코드</a:t>
            </a:r>
            <a:r>
              <a:rPr lang="ko-KR" altLang="ko-KR" noProof="1"/>
              <a:t>) </a:t>
            </a:r>
          </a:p>
          <a:p>
            <a:pPr lvl="1" eaLnBrk="1" hangingPunct="1">
              <a:buFontTx/>
              <a:buNone/>
            </a:pPr>
            <a:r>
              <a:rPr lang="en-US" altLang="ko-KR" noProof="1"/>
              <a:t>FROM </a:t>
            </a:r>
            <a:r>
              <a:rPr lang="ko-KR" altLang="en-US" noProof="1"/>
              <a:t>제품</a:t>
            </a:r>
            <a:endParaRPr lang="en-US" altLang="ko-KR"/>
          </a:p>
          <a:p>
            <a:pPr lvl="1" eaLnBrk="1" hangingPunct="1">
              <a:buFontTx/>
              <a:buNone/>
            </a:pPr>
            <a:r>
              <a:rPr lang="en-US" altLang="ko-KR"/>
              <a:t>						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99054865-B00C-4181-9FE3-4BBF22C8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  <a:r>
              <a:rPr lang="en-US" altLang="ko-KR"/>
              <a:t>(AVG)</a:t>
            </a:r>
            <a:endParaRPr lang="ko-KR" altLang="en-US"/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BB737E59-6691-4C39-873A-5FFCCB5C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 구하기</a:t>
            </a:r>
            <a:endParaRPr lang="en-US" altLang="ko-KR"/>
          </a:p>
          <a:p>
            <a:r>
              <a:rPr lang="en-US" altLang="ko-KR"/>
              <a:t>SELECT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평균가격</a:t>
            </a:r>
            <a:endParaRPr lang="en-US" altLang="ko-KR"/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521466A3-165B-4572-B018-36B33BD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집계함수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4F794A47-058B-4203-B459-49462961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SELECT SUM(</a:t>
            </a:r>
            <a:r>
              <a:rPr lang="ko-KR" altLang="en-US" sz="2800"/>
              <a:t>가격</a:t>
            </a:r>
            <a:r>
              <a:rPr lang="en-US" altLang="ko-KR" sz="2800"/>
              <a:t>)/COUNT(</a:t>
            </a:r>
            <a:r>
              <a:rPr lang="ko-KR" altLang="en-US" sz="2800"/>
              <a:t>가격</a:t>
            </a:r>
            <a:r>
              <a:rPr lang="en-US" altLang="ko-KR" sz="2800"/>
              <a:t>),</a:t>
            </a:r>
          </a:p>
          <a:p>
            <a:pPr>
              <a:buFontTx/>
              <a:buNone/>
            </a:pPr>
            <a:r>
              <a:rPr lang="en-US" altLang="ko-KR" sz="2800"/>
              <a:t>			SUM(</a:t>
            </a:r>
            <a:r>
              <a:rPr lang="ko-KR" altLang="en-US" sz="2800"/>
              <a:t>가격</a:t>
            </a:r>
            <a:r>
              <a:rPr lang="en-US" altLang="ko-KR" sz="2800"/>
              <a:t>)/COUNT(*)</a:t>
            </a:r>
          </a:p>
          <a:p>
            <a:pPr>
              <a:buFontTx/>
              <a:buNone/>
            </a:pPr>
            <a:r>
              <a:rPr lang="en-US" altLang="ko-KR" sz="2800"/>
              <a:t>  FROM </a:t>
            </a:r>
            <a:r>
              <a:rPr lang="ko-KR" altLang="en-US" sz="2800"/>
              <a:t>제품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F518CB-4F83-4829-A807-B484E41D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1525"/>
            <a:ext cx="7200900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수치데이터에 </a:t>
            </a:r>
            <a:r>
              <a:rPr lang="en-US" altLang="ko-KR" sz="1800">
                <a:solidFill>
                  <a:srgbClr val="FF0000"/>
                </a:solidFill>
              </a:rPr>
              <a:t>null</a:t>
            </a:r>
            <a:r>
              <a:rPr lang="ko-KR" altLang="en-US" sz="1800">
                <a:solidFill>
                  <a:srgbClr val="FF0000"/>
                </a:solidFill>
              </a:rPr>
              <a:t>값</a:t>
            </a:r>
            <a:r>
              <a:rPr lang="ko-KR" altLang="en-US" sz="1800">
                <a:solidFill>
                  <a:srgbClr val="2F4600"/>
                </a:solidFill>
              </a:rPr>
              <a:t>이 있을 때 연산함수는 </a:t>
            </a:r>
            <a:r>
              <a:rPr lang="en-US" altLang="ko-KR" sz="1800">
                <a:solidFill>
                  <a:srgbClr val="FF0000"/>
                </a:solidFill>
              </a:rPr>
              <a:t>null</a:t>
            </a:r>
            <a:r>
              <a:rPr lang="ko-KR" altLang="en-US" sz="1800">
                <a:solidFill>
                  <a:srgbClr val="FF0000"/>
                </a:solidFill>
              </a:rPr>
              <a:t>값의 행</a:t>
            </a:r>
            <a:r>
              <a:rPr lang="ko-KR" altLang="en-US" sz="1800">
                <a:solidFill>
                  <a:srgbClr val="2F4600"/>
                </a:solidFill>
              </a:rPr>
              <a:t> 은 </a:t>
            </a:r>
            <a:r>
              <a:rPr lang="ko-KR" altLang="en-US" sz="1800">
                <a:solidFill>
                  <a:srgbClr val="FF0000"/>
                </a:solidFill>
              </a:rPr>
              <a:t>연산에서 제외</a:t>
            </a:r>
            <a:r>
              <a:rPr lang="ko-KR" altLang="en-US" sz="1800">
                <a:solidFill>
                  <a:srgbClr val="2F4600"/>
                </a:solidFill>
              </a:rPr>
              <a:t>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6772876-8FD1-42A0-8B38-B3A2B36E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집계함수사용</a:t>
            </a:r>
            <a:endParaRPr lang="en-US" altLang="ko-K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58C48D-5E2E-4786-A123-5BF706759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‘책</a:t>
            </a:r>
            <a:r>
              <a:rPr lang="en-US" altLang="ko-KR"/>
              <a:t>’</a:t>
            </a:r>
            <a:r>
              <a:rPr lang="ko-KR" altLang="en-US"/>
              <a:t>에서 가장 가격이 싼 책의 가격과 가장 비싼 책의 가격을 출력하시오</a:t>
            </a:r>
            <a:r>
              <a:rPr lang="en-US" altLang="ko-KR"/>
              <a:t>.</a:t>
            </a:r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r>
              <a:rPr lang="ko-KR" altLang="en-US"/>
              <a:t>평균 책가격을 출력하시오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2772" name="_x180996248" descr="EMB00000e742772">
            <a:extLst>
              <a:ext uri="{FF2B5EF4-FFF2-40B4-BE49-F238E27FC236}">
                <a16:creationId xmlns:a16="http://schemas.microsoft.com/office/drawing/2014/main" id="{26A11EFA-F05D-4F34-82A0-82B343CA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388778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_x180996808" descr="EMB00000e742777">
            <a:extLst>
              <a:ext uri="{FF2B5EF4-FFF2-40B4-BE49-F238E27FC236}">
                <a16:creationId xmlns:a16="http://schemas.microsoft.com/office/drawing/2014/main" id="{66B11D8C-0D28-4507-9499-22BDC8D5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508500"/>
            <a:ext cx="2643187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78B2FD-955C-451E-9DB6-F5D9D5482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기본적인 </a:t>
            </a:r>
            <a:r>
              <a:rPr lang="en-US" altLang="ko-KR"/>
              <a:t>SELECT</a:t>
            </a:r>
            <a:r>
              <a:rPr lang="ko-KR" altLang="en-US"/>
              <a:t>문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F12B7EB-0BDF-4FED-8974-85E05D799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Select : </a:t>
            </a:r>
            <a:r>
              <a:rPr lang="ko-KR" altLang="en-US">
                <a:solidFill>
                  <a:srgbClr val="A29E00"/>
                </a:solidFill>
              </a:rPr>
              <a:t>질의 결과에 포함될 필드들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From : </a:t>
            </a:r>
            <a:r>
              <a:rPr lang="ko-KR" altLang="en-US">
                <a:solidFill>
                  <a:srgbClr val="A29E00"/>
                </a:solidFill>
              </a:rPr>
              <a:t>사용될 테이블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Where : </a:t>
            </a:r>
            <a:r>
              <a:rPr lang="ko-KR" altLang="en-US">
                <a:solidFill>
                  <a:srgbClr val="A29E00"/>
                </a:solidFill>
              </a:rPr>
              <a:t>특정조건열거 </a:t>
            </a:r>
            <a:r>
              <a:rPr lang="en-US" altLang="ko-KR">
                <a:solidFill>
                  <a:srgbClr val="A29E00"/>
                </a:solidFill>
              </a:rPr>
              <a:t>(</a:t>
            </a:r>
            <a:r>
              <a:rPr lang="ko-KR" altLang="en-US">
                <a:solidFill>
                  <a:srgbClr val="A29E00"/>
                </a:solidFill>
              </a:rPr>
              <a:t>선택사항</a:t>
            </a:r>
            <a:r>
              <a:rPr lang="en-US" altLang="ko-KR">
                <a:solidFill>
                  <a:srgbClr val="A29E00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>
              <a:solidFill>
                <a:srgbClr val="A29E00"/>
              </a:solidFill>
            </a:endParaRPr>
          </a:p>
          <a:p>
            <a:pPr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모든 항목 검색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* from </a:t>
            </a:r>
            <a:r>
              <a:rPr lang="ko-KR" altLang="en-US"/>
              <a:t>성적</a:t>
            </a:r>
            <a:endParaRPr lang="en-US" altLang="ko-KR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학번</a:t>
            </a:r>
            <a:r>
              <a:rPr lang="en-US" altLang="ko-KR"/>
              <a:t>,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점수</a:t>
            </a:r>
            <a:r>
              <a:rPr lang="en-US" altLang="ko-KR"/>
              <a:t>  from </a:t>
            </a:r>
            <a:r>
              <a:rPr lang="ko-KR" altLang="en-US"/>
              <a:t>성적</a:t>
            </a:r>
            <a:endParaRPr lang="en-US" altLang="ko-KR"/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1434632F-269C-4665-93C1-C08D3833B4FF}"/>
              </a:ext>
            </a:extLst>
          </p:cNvPr>
          <p:cNvSpPr>
            <a:spLocks/>
          </p:cNvSpPr>
          <p:nvPr/>
        </p:nvSpPr>
        <p:spPr bwMode="auto">
          <a:xfrm>
            <a:off x="5219700" y="3933825"/>
            <a:ext cx="3306763" cy="688975"/>
          </a:xfrm>
          <a:prstGeom prst="borderCallout1">
            <a:avLst>
              <a:gd name="adj1" fmla="val 16588"/>
              <a:gd name="adj2" fmla="val -2306"/>
              <a:gd name="adj3" fmla="val 131565"/>
              <a:gd name="adj4" fmla="val -30630"/>
            </a:avLst>
          </a:prstGeom>
          <a:solidFill>
            <a:srgbClr val="FFCC66"/>
          </a:solidFill>
          <a:ln w="952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테이블 성적의 모든 항목을 검색하라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445E8A3-4298-4D63-8D6A-041D1474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547211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aseline="30000">
                <a:solidFill>
                  <a:srgbClr val="FF0000"/>
                </a:solidFill>
              </a:rPr>
              <a:t>Tip) </a:t>
            </a:r>
            <a:r>
              <a:rPr lang="en-US" altLang="ko-KR" sz="1800">
                <a:solidFill>
                  <a:srgbClr val="FF0000"/>
                </a:solidFill>
              </a:rPr>
              <a:t>SQL</a:t>
            </a:r>
            <a:r>
              <a:rPr lang="ko-KR" altLang="en-US" sz="1800">
                <a:solidFill>
                  <a:srgbClr val="FF0000"/>
                </a:solidFill>
              </a:rPr>
              <a:t>문에서 줄을 바꾸는 것은 의미없음 </a:t>
            </a:r>
            <a:r>
              <a:rPr lang="en-US" altLang="ko-KR" sz="1800">
                <a:solidFill>
                  <a:srgbClr val="FF0000"/>
                </a:solidFill>
              </a:rPr>
              <a:t>: </a:t>
            </a:r>
            <a:r>
              <a:rPr lang="ko-KR" altLang="en-US" sz="1800">
                <a:solidFill>
                  <a:srgbClr val="FF0000"/>
                </a:solidFill>
              </a:rPr>
              <a:t>사용자 편의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F7D577F-7672-455E-8147-63BB0112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40AC3D2-F1E5-4FB0-8078-B1B0A78EF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F5A6393-0DA0-481E-A420-FE38006C5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noProof="1"/>
              <a:t>종류별 평균 제품가격 구하기</a:t>
            </a:r>
            <a:endParaRPr lang="ko-KR" altLang="ko-KR" noProof="1"/>
          </a:p>
          <a:p>
            <a:r>
              <a:rPr lang="en-US" altLang="ko-KR"/>
              <a:t>SELECT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r>
              <a:rPr lang="en-US" altLang="ko-KR"/>
              <a:t>,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종류별가격</a:t>
            </a:r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  <a:p>
            <a:r>
              <a:rPr lang="en-US" altLang="ko-KR"/>
              <a:t>GROUP BY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295E1C27-6376-48A7-A518-8D2E91BC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68638"/>
            <a:ext cx="2447925" cy="1152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group by </a:t>
            </a:r>
            <a:r>
              <a:rPr lang="ko-KR" altLang="en-US" sz="2000">
                <a:solidFill>
                  <a:srgbClr val="2F4600"/>
                </a:solidFill>
              </a:rPr>
              <a:t>다음에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 수량이 나타나거나</a:t>
            </a:r>
            <a:r>
              <a:rPr lang="en-US" altLang="ko-KR" sz="2000">
                <a:solidFill>
                  <a:srgbClr val="2F46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 select</a:t>
            </a:r>
            <a:r>
              <a:rPr lang="ko-KR" altLang="en-US" sz="2000">
                <a:solidFill>
                  <a:srgbClr val="2F4600"/>
                </a:solidFill>
              </a:rPr>
              <a:t>문에 집계함수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F7FACF5-3D95-41E6-BA57-906D0E47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B4B71242-F46C-4D12-ADCC-92F72271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 테이블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4B16ECFC-A64D-4888-8BB9-E314A70D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책의 분야별 평균 책가격을 출력하세요</a:t>
            </a:r>
            <a:r>
              <a:rPr lang="en-US" altLang="ko-KR"/>
              <a:t>.</a:t>
            </a:r>
          </a:p>
          <a:p>
            <a:r>
              <a:rPr lang="ko-KR" altLang="en-US"/>
              <a:t>출력 결과 </a:t>
            </a:r>
            <a:r>
              <a:rPr lang="en-US" altLang="ko-KR"/>
              <a:t>)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E02A888-B4A5-4D31-8591-F85B3107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4821" name="_x240574576" descr="EMB00001aa452d7">
            <a:extLst>
              <a:ext uri="{FF2B5EF4-FFF2-40B4-BE49-F238E27FC236}">
                <a16:creationId xmlns:a16="http://schemas.microsoft.com/office/drawing/2014/main" id="{933A629B-850D-47BC-8F45-7BA7E8DA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560638"/>
            <a:ext cx="367188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C94DD2B-619C-4CC5-B009-5213DD8BF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GROUP BY/HAVING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FB50683-3B43-4292-9837-8FDAE6093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noProof="1"/>
              <a:t>분야별 평균 책가격 구하기</a:t>
            </a:r>
            <a:endParaRPr lang="ko-KR" altLang="ko-KR" noProof="1"/>
          </a:p>
          <a:p>
            <a:r>
              <a:rPr lang="en-US" altLang="ko-KR"/>
              <a:t>SELECT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r>
              <a:rPr lang="en-US" altLang="ko-KR"/>
              <a:t>, AVG(</a:t>
            </a:r>
            <a:r>
              <a:rPr lang="ko-KR" altLang="en-US"/>
              <a:t>가격</a:t>
            </a:r>
            <a:r>
              <a:rPr lang="en-US" altLang="ko-KR"/>
              <a:t>) AS </a:t>
            </a:r>
            <a:r>
              <a:rPr lang="ko-KR" altLang="en-US"/>
              <a:t>종류별가격</a:t>
            </a:r>
          </a:p>
          <a:p>
            <a:r>
              <a:rPr lang="en-US" altLang="ko-KR"/>
              <a:t>FROM </a:t>
            </a:r>
            <a:r>
              <a:rPr lang="ko-KR" altLang="en-US"/>
              <a:t>제품</a:t>
            </a:r>
          </a:p>
          <a:p>
            <a:r>
              <a:rPr lang="en-US" altLang="ko-KR"/>
              <a:t>GROUP BY </a:t>
            </a:r>
            <a:r>
              <a:rPr lang="ko-KR" altLang="en-US">
                <a:solidFill>
                  <a:srgbClr val="FF0000"/>
                </a:solidFill>
              </a:rPr>
              <a:t>종류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ko-KR" noProof="1">
                <a:solidFill>
                  <a:srgbClr val="FF0000"/>
                </a:solidFill>
              </a:rPr>
              <a:t>  </a:t>
            </a:r>
            <a:r>
              <a:rPr lang="en-US" altLang="ko-KR" noProof="1">
                <a:solidFill>
                  <a:srgbClr val="7030A0"/>
                </a:solidFill>
              </a:rPr>
              <a:t>HAVING</a:t>
            </a:r>
            <a:r>
              <a:rPr lang="en-US" altLang="ko-KR" noProof="1">
                <a:solidFill>
                  <a:srgbClr val="FF0000"/>
                </a:solidFill>
              </a:rPr>
              <a:t> </a:t>
            </a:r>
            <a:r>
              <a:rPr lang="en-US" altLang="ko-KR" noProof="1">
                <a:solidFill>
                  <a:srgbClr val="7030A0"/>
                </a:solidFill>
              </a:rPr>
              <a:t>AVG(</a:t>
            </a:r>
            <a:r>
              <a:rPr lang="ko-KR" altLang="en-US" noProof="1">
                <a:solidFill>
                  <a:srgbClr val="7030A0"/>
                </a:solidFill>
              </a:rPr>
              <a:t>가격</a:t>
            </a:r>
            <a:r>
              <a:rPr lang="ko-KR" altLang="ko-KR" noProof="1">
                <a:solidFill>
                  <a:srgbClr val="7030A0"/>
                </a:solidFill>
              </a:rPr>
              <a:t>)</a:t>
            </a:r>
            <a:r>
              <a:rPr lang="ko-KR" altLang="ko-KR" noProof="1"/>
              <a:t>&gt;</a:t>
            </a:r>
            <a:r>
              <a:rPr lang="en-US" altLang="ko-KR"/>
              <a:t>=50000</a:t>
            </a:r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05E09820-7EFA-4218-8B23-761125C6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068638"/>
            <a:ext cx="2447925" cy="1152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group by </a:t>
            </a:r>
            <a:r>
              <a:rPr lang="ko-KR" altLang="en-US" sz="2000">
                <a:solidFill>
                  <a:srgbClr val="2F4600"/>
                </a:solidFill>
              </a:rPr>
              <a:t>다음에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 수량이 나타나거나</a:t>
            </a:r>
            <a:r>
              <a:rPr lang="en-US" altLang="ko-KR" sz="2000">
                <a:solidFill>
                  <a:srgbClr val="2F4600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2F4600"/>
                </a:solidFill>
              </a:rPr>
              <a:t> select</a:t>
            </a:r>
            <a:r>
              <a:rPr lang="ko-KR" altLang="en-US" sz="2000">
                <a:solidFill>
                  <a:srgbClr val="2F4600"/>
                </a:solidFill>
              </a:rPr>
              <a:t>문에 집계함수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5A77074-B15A-4106-BB99-5FF9AFF3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BA8FB709-212A-4483-A5F4-6D89C1B5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 테이블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A980BE15-81CC-47A3-9C72-45005D40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책의 분야별 평균 책가격을 구하고</a:t>
            </a:r>
            <a:r>
              <a:rPr lang="en-US" altLang="ko-KR"/>
              <a:t>,</a:t>
            </a:r>
          </a:p>
          <a:p>
            <a:r>
              <a:rPr lang="ko-KR" altLang="en-US"/>
              <a:t>평균 책 가격이 </a:t>
            </a:r>
            <a:r>
              <a:rPr lang="en-US" altLang="ko-KR"/>
              <a:t>11000</a:t>
            </a:r>
            <a:r>
              <a:rPr lang="ko-KR" altLang="en-US"/>
              <a:t>원 이상인 책의</a:t>
            </a:r>
            <a:endParaRPr lang="en-US" altLang="ko-KR"/>
          </a:p>
          <a:p>
            <a:r>
              <a:rPr lang="ko-KR" altLang="en-US"/>
              <a:t>분야와 평균책가격을 구하시오</a:t>
            </a:r>
            <a:r>
              <a:rPr lang="en-US" altLang="ko-KR"/>
              <a:t>.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7D42E1D-ACC6-4AD7-9CD7-701A0FE8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959727D3-16BE-4A4C-A329-45AFB8A1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 테이블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60BA58CB-2865-4B0F-BC41-63E8252C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책의 분야별 평균 책가격을 구할 때</a:t>
            </a:r>
            <a:r>
              <a:rPr lang="en-US" altLang="ko-KR"/>
              <a:t>,</a:t>
            </a:r>
          </a:p>
          <a:p>
            <a:r>
              <a:rPr lang="ko-KR" altLang="en-US"/>
              <a:t>책가격이 </a:t>
            </a:r>
            <a:r>
              <a:rPr lang="en-US" altLang="ko-KR"/>
              <a:t>10000</a:t>
            </a:r>
            <a:r>
              <a:rPr lang="ko-KR" altLang="en-US"/>
              <a:t>원 미만인 책들은 제외하여 구하고</a:t>
            </a:r>
            <a:r>
              <a:rPr lang="en-US" altLang="ko-KR"/>
              <a:t>,</a:t>
            </a:r>
          </a:p>
          <a:p>
            <a:r>
              <a:rPr lang="ko-KR" altLang="en-US"/>
              <a:t>평균 책가격이 </a:t>
            </a:r>
            <a:r>
              <a:rPr lang="en-US" altLang="ko-KR"/>
              <a:t>11000</a:t>
            </a:r>
            <a:r>
              <a:rPr lang="ko-KR" altLang="en-US"/>
              <a:t>원 이상인 책의 분야와 평균 책가격을 구하시오</a:t>
            </a:r>
            <a:r>
              <a:rPr lang="en-US" altLang="ko-KR"/>
              <a:t>.</a:t>
            </a:r>
          </a:p>
          <a:p>
            <a:r>
              <a:rPr lang="ko-KR" altLang="en-US"/>
              <a:t>실행결과 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6787324C-D981-477C-9C6A-844D9270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B82A62-DC1D-4FAA-98C9-E8D98F7AD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B5F408-F070-4F96-AA40-1A33E5DF7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/>
              <a:t>모든 열 가져오기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en-US" altLang="ko-KR" sz="2400"/>
              <a:t>*</a:t>
            </a:r>
            <a:endParaRPr lang="en-US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원하는 열만 가져오기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titles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800"/>
              <a:t>오름차순정렬하기</a:t>
            </a:r>
            <a:r>
              <a:rPr lang="en-US" altLang="ko-KR" sz="2800"/>
              <a:t>(asc), </a:t>
            </a:r>
            <a:r>
              <a:rPr lang="ko-KR" altLang="en-US" sz="2800"/>
              <a:t>내림차순정렬하기</a:t>
            </a:r>
            <a:r>
              <a:rPr lang="en-US" altLang="ko-KR" sz="2800"/>
              <a:t>(desc)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학번</a:t>
            </a:r>
            <a:r>
              <a:rPr lang="ko-KR" altLang="ko-KR" sz="2400" noProof="1"/>
              <a:t>,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점수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/>
              <a:t>order by </a:t>
            </a:r>
            <a:r>
              <a:rPr lang="ko-KR" altLang="en-US" sz="2000"/>
              <a:t>점수</a:t>
            </a:r>
            <a:r>
              <a:rPr lang="en-US" altLang="ko-KR"/>
              <a:t> asc </a:t>
            </a:r>
            <a:r>
              <a:rPr lang="en-US" altLang="ko-KR">
                <a:latin typeface="Arial" panose="020B0604020202020204" pitchFamily="34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기본은 </a:t>
            </a:r>
            <a:r>
              <a:rPr lang="en-US" altLang="ko-KR"/>
              <a:t>asc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3BC67F40-D5FC-41C5-87A5-C8F66CCA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92DD8B-4284-4247-BC25-011C221FA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18529FE-960E-4CFA-BC0D-217C61D3A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/>
              <a:t>행에 대한 처리</a:t>
            </a:r>
          </a:p>
          <a:p>
            <a:pPr marL="609600" indent="-609600" eaLnBrk="1" hangingPunct="1"/>
            <a:r>
              <a:rPr lang="ko-KR" altLang="en-US"/>
              <a:t>비교 연산자  </a:t>
            </a:r>
          </a:p>
          <a:p>
            <a:pPr marL="609600" indent="-609600" eaLnBrk="1" hangingPunct="1"/>
            <a:r>
              <a:rPr lang="en-US" altLang="ko-KR"/>
              <a:t>=  &gt;  &lt;  &gt;=  &lt;=  &lt;&gt;  !=  !&gt;  !&lt;</a:t>
            </a:r>
          </a:p>
          <a:p>
            <a:pPr marL="609600" indent="-609600" eaLnBrk="1" hangingPunct="1"/>
            <a:endParaRPr lang="en-US" altLang="ko-KR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select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점수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 u="sng">
                <a:solidFill>
                  <a:srgbClr val="FF0000"/>
                </a:solidFill>
              </a:rPr>
              <a:t>점수</a:t>
            </a:r>
            <a:r>
              <a:rPr lang="en-US" altLang="ko-KR" sz="2400" u="sng">
                <a:solidFill>
                  <a:srgbClr val="FF0000"/>
                </a:solidFill>
              </a:rPr>
              <a:t> &gt;= 90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0D31260B-2F36-428A-9127-92DCD92AE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229225"/>
            <a:ext cx="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A78C3003-8074-4703-947E-888C5437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811838"/>
            <a:ext cx="4764088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85400"/>
                </a:solidFill>
              </a:rPr>
              <a:t>점수</a:t>
            </a:r>
            <a:r>
              <a:rPr lang="en-US" altLang="ko-KR" sz="2000">
                <a:solidFill>
                  <a:srgbClr val="385400"/>
                </a:solidFill>
              </a:rPr>
              <a:t> </a:t>
            </a:r>
            <a:r>
              <a:rPr lang="ko-KR" altLang="en-US" sz="2000">
                <a:solidFill>
                  <a:srgbClr val="385400"/>
                </a:solidFill>
              </a:rPr>
              <a:t>의 값이 </a:t>
            </a:r>
            <a:r>
              <a:rPr lang="en-US" altLang="ko-KR" sz="2000">
                <a:solidFill>
                  <a:srgbClr val="385400"/>
                </a:solidFill>
              </a:rPr>
              <a:t>90</a:t>
            </a:r>
            <a:r>
              <a:rPr lang="ko-KR" altLang="en-US" sz="2000">
                <a:solidFill>
                  <a:srgbClr val="385400"/>
                </a:solidFill>
              </a:rPr>
              <a:t>보다 큰 레코드만 검색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85400"/>
                </a:solidFill>
              </a:rPr>
              <a:t>-&gt; </a:t>
            </a:r>
            <a:r>
              <a:rPr lang="ko-KR" altLang="en-US" sz="2000">
                <a:solidFill>
                  <a:srgbClr val="385400"/>
                </a:solidFill>
              </a:rPr>
              <a:t>결과는 전체행 중 범위에 맞는 행만 검색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938B727-8911-4689-9210-03E6A69E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07047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ED02C0A-B5DD-4E98-9D45-EAB35F199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CB54395-326D-4A16-804F-4485E242D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ko-KR" altLang="en-US" sz="2800"/>
              <a:t>행에 대한 처리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ko-KR" altLang="en-US" sz="2800"/>
              <a:t>문자열비교  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altLang="ko-KR" sz="2400"/>
              <a:t>like, not like</a:t>
            </a:r>
          </a:p>
          <a:p>
            <a:pPr marL="609600" indent="-609600" eaLnBrk="1" hangingPunct="1"/>
            <a:r>
              <a:rPr lang="ko-KR" altLang="en-US" sz="2800"/>
              <a:t>예</a:t>
            </a:r>
            <a:r>
              <a:rPr lang="en-US" altLang="ko-KR" sz="2800"/>
              <a:t>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select </a:t>
            </a:r>
            <a:r>
              <a:rPr lang="ko-KR" altLang="en-US" sz="2400"/>
              <a:t>이름</a:t>
            </a:r>
            <a:r>
              <a:rPr lang="en-US" altLang="ko-KR" sz="2400"/>
              <a:t>, </a:t>
            </a:r>
            <a:r>
              <a:rPr lang="ko-KR" altLang="en-US" sz="2400"/>
              <a:t>점수</a:t>
            </a:r>
            <a:endParaRPr lang="en-US" altLang="ko-KR" sz="2400"/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from </a:t>
            </a:r>
            <a:r>
              <a:rPr lang="ko-KR" altLang="en-US" sz="2400"/>
              <a:t>성적</a:t>
            </a:r>
            <a:endParaRPr lang="en-US" altLang="ko-KR" sz="2400"/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where </a:t>
            </a:r>
            <a:r>
              <a:rPr lang="ko-KR" altLang="en-US" sz="2400"/>
              <a:t>이름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like </a:t>
            </a:r>
            <a:r>
              <a:rPr lang="en-US" altLang="ko-KR" sz="2400" noProof="1"/>
              <a:t>'</a:t>
            </a:r>
            <a:r>
              <a:rPr lang="ko-KR" altLang="en-US" sz="2400" noProof="1"/>
              <a:t>김</a:t>
            </a:r>
            <a:r>
              <a:rPr lang="ko-KR" altLang="ko-KR" sz="2400" noProof="1"/>
              <a:t>%'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/>
              <a:t> /* ‘</a:t>
            </a:r>
            <a:r>
              <a:rPr lang="ko-KR" altLang="en-US" sz="2400"/>
              <a:t>김</a:t>
            </a:r>
            <a:r>
              <a:rPr lang="en-US" altLang="ko-KR" sz="2400"/>
              <a:t>’</a:t>
            </a:r>
            <a:r>
              <a:rPr lang="ko-KR" altLang="en-US" sz="2400"/>
              <a:t>으로 시작하는 글자 검색 </a:t>
            </a:r>
            <a:r>
              <a:rPr lang="en-US" altLang="ko-KR" sz="2400"/>
              <a:t>(</a:t>
            </a:r>
            <a:r>
              <a:rPr lang="ko-KR" altLang="en-US" sz="2400"/>
              <a:t>정확한검색이 아니라 부분매칭하는 것이므로 </a:t>
            </a:r>
            <a:r>
              <a:rPr lang="en-US" altLang="ko-KR" sz="2400"/>
              <a:t>like </a:t>
            </a:r>
            <a:r>
              <a:rPr lang="ko-KR" altLang="en-US" sz="2400"/>
              <a:t>를 사용</a:t>
            </a:r>
            <a:r>
              <a:rPr lang="en-US" altLang="ko-KR" sz="2400"/>
              <a:t>)*/</a:t>
            </a:r>
            <a:endParaRPr lang="en-US" altLang="ko-KR" sz="2400" noProof="1"/>
          </a:p>
          <a:p>
            <a:pPr marL="990600" lvl="1" indent="-533400" eaLnBrk="1" hangingPunct="1">
              <a:lnSpc>
                <a:spcPct val="120000"/>
              </a:lnSpc>
              <a:buFontTx/>
              <a:buNone/>
            </a:pPr>
            <a:endParaRPr lang="en-US" altLang="ko-KR"/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AD38D10F-FC7D-41D1-9ABF-1AA23318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876925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F8C5BE-E643-4796-B7AD-552657149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와일드카드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453A4D-90F4-4B6F-BD1C-FD929F347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Mysql </a:t>
            </a:r>
            <a:r>
              <a:rPr lang="ko-KR" altLang="en-US"/>
              <a:t>에서는 </a:t>
            </a:r>
            <a:r>
              <a:rPr lang="en-US" altLang="ko-KR"/>
              <a:t>‘[]’</a:t>
            </a:r>
            <a:r>
              <a:rPr lang="ko-KR" altLang="en-US"/>
              <a:t>을 지원하지 않음</a:t>
            </a:r>
            <a:endParaRPr lang="ko-KR" altLang="ko-K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DD7E0E8-EE4F-4811-9498-C7FD7F184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276475"/>
            <a:ext cx="2519363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예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728819E-3012-4AB3-9572-08AB9144F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2714625"/>
            <a:ext cx="2519363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books/booka/booky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91C5968-60F2-486B-A39D-00DAB9D8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121025"/>
            <a:ext cx="2519363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book/books/booked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D09A0CF-ED6E-4365-9F1A-FA82EA25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529013"/>
            <a:ext cx="2519363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abook/abooks/book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24C93DC1-C3E7-452D-A16F-3FB97C54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3935413"/>
            <a:ext cx="2519363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sing/ting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8734C9A4-ABC8-4CCF-A2F2-D0A0DDA0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351338"/>
            <a:ext cx="2519363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bing/cing/ding/eing/fing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173EA67E-2898-41E3-B0B5-1D49C25F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759325"/>
            <a:ext cx="2519363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Mike/Many/Mickey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806811D0-5A35-40B9-9D43-D1651DB4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85883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함수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A6626C5-4A14-4361-BF42-FE666418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276475"/>
            <a:ext cx="115887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표현식예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175D875F-AE31-4AF3-A1CC-196E153C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14625"/>
            <a:ext cx="8588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_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502688B-5D4B-4A9F-8D60-B279186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714625"/>
            <a:ext cx="11588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book_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0EEDDFFE-31C6-43CE-A773-F239EF18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21025"/>
            <a:ext cx="85883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%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32E2F39B-F0D1-49D1-B664-A03C1149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29013"/>
            <a:ext cx="8588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%</a:t>
            </a:r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60B38828-7F29-45B8-B078-A74BFB24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121025"/>
            <a:ext cx="11588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book%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83AD0DAE-BBE6-4E25-905C-FA3532D8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529013"/>
            <a:ext cx="11588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%book%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04693198-2AA6-4036-BFC6-A5738E04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5413"/>
            <a:ext cx="85883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[]</a:t>
            </a:r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6413CE82-9404-475D-AB0F-D58FFAF5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935413"/>
            <a:ext cx="11588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[st]ing</a:t>
            </a:r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BF6E1207-17BB-4EC1-AB6C-5D1683A05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51338"/>
            <a:ext cx="85883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[]</a:t>
            </a:r>
          </a:p>
        </p:txBody>
      </p:sp>
      <p:sp>
        <p:nvSpPr>
          <p:cNvPr id="10262" name="Rectangle 22">
            <a:extLst>
              <a:ext uri="{FF2B5EF4-FFF2-40B4-BE49-F238E27FC236}">
                <a16:creationId xmlns:a16="http://schemas.microsoft.com/office/drawing/2014/main" id="{9AC6650A-A5AC-4BFD-BC87-1BCBFC48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59325"/>
            <a:ext cx="858837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[^]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EF555993-57D5-4B0F-91D6-FD26D6CC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351338"/>
            <a:ext cx="11588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[b-f]ing</a:t>
            </a:r>
          </a:p>
        </p:txBody>
      </p:sp>
      <p:sp>
        <p:nvSpPr>
          <p:cNvPr id="10264" name="Rectangle 24">
            <a:extLst>
              <a:ext uri="{FF2B5EF4-FFF2-40B4-BE49-F238E27FC236}">
                <a16:creationId xmlns:a16="http://schemas.microsoft.com/office/drawing/2014/main" id="{71697E59-19BB-458F-A815-16659ABC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759325"/>
            <a:ext cx="11588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M[^c]%</a:t>
            </a:r>
          </a:p>
        </p:txBody>
      </p:sp>
      <p:sp>
        <p:nvSpPr>
          <p:cNvPr id="10265" name="Rectangle 25">
            <a:extLst>
              <a:ext uri="{FF2B5EF4-FFF2-40B4-BE49-F238E27FC236}">
                <a16:creationId xmlns:a16="http://schemas.microsoft.com/office/drawing/2014/main" id="{3B35FF4F-C990-4ACE-9740-1FBF6D1A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276475"/>
            <a:ext cx="338137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설명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F268D02A-F5B4-4482-A31F-7DF1AFAD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714625"/>
            <a:ext cx="33813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단일문자</a:t>
            </a:r>
            <a:r>
              <a:rPr lang="en-US" altLang="ko-KR" sz="1800">
                <a:solidFill>
                  <a:srgbClr val="2F4600"/>
                </a:solidFill>
              </a:rPr>
              <a:t>(book</a:t>
            </a:r>
            <a:r>
              <a:rPr lang="ko-KR" altLang="en-US" sz="1800">
                <a:solidFill>
                  <a:srgbClr val="2F4600"/>
                </a:solidFill>
              </a:rPr>
              <a:t>로 끝나는 문자</a:t>
            </a:r>
            <a:r>
              <a:rPr lang="en-US" altLang="ko-KR" sz="1800">
                <a:solidFill>
                  <a:srgbClr val="2F4600"/>
                </a:solidFill>
              </a:rPr>
              <a:t>)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6D1A3A6C-F26F-4179-B83C-00A9C3AE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121025"/>
            <a:ext cx="338137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</a:t>
            </a:r>
            <a:r>
              <a:rPr lang="ko-KR" altLang="en-US" sz="1800">
                <a:solidFill>
                  <a:srgbClr val="2F4600"/>
                </a:solidFill>
              </a:rPr>
              <a:t>로시작하는 모든문자</a:t>
            </a:r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AA290D85-DD67-4B91-8A87-138CE8E4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529013"/>
            <a:ext cx="33813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book</a:t>
            </a:r>
            <a:r>
              <a:rPr lang="ko-KR" altLang="en-US" sz="1800">
                <a:solidFill>
                  <a:srgbClr val="2F4600"/>
                </a:solidFill>
              </a:rPr>
              <a:t>가 포함된 모든문자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C0B160F6-939F-4D71-B4A6-DF9CBF52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935413"/>
            <a:ext cx="33813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</a:t>
            </a:r>
            <a:r>
              <a:rPr lang="ko-KR" altLang="en-US" sz="1800">
                <a:solidFill>
                  <a:srgbClr val="2F4600"/>
                </a:solidFill>
              </a:rPr>
              <a:t>또는 </a:t>
            </a:r>
            <a:r>
              <a:rPr lang="en-US" altLang="ko-KR" sz="1800">
                <a:solidFill>
                  <a:srgbClr val="2F4600"/>
                </a:solidFill>
              </a:rPr>
              <a:t>t</a:t>
            </a:r>
            <a:r>
              <a:rPr lang="ko-KR" altLang="en-US" sz="1800">
                <a:solidFill>
                  <a:srgbClr val="2F4600"/>
                </a:solidFill>
              </a:rPr>
              <a:t>로 시작해서</a:t>
            </a:r>
            <a:r>
              <a:rPr lang="en-US" altLang="ko-KR" sz="1800">
                <a:solidFill>
                  <a:srgbClr val="2F4600"/>
                </a:solidFill>
              </a:rPr>
              <a:t>ing</a:t>
            </a:r>
            <a:r>
              <a:rPr lang="ko-KR" altLang="en-US" sz="1800">
                <a:solidFill>
                  <a:srgbClr val="2F4600"/>
                </a:solidFill>
              </a:rPr>
              <a:t>로 끝나는문자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1975EFD1-48F4-466D-BE18-C7280198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351338"/>
            <a:ext cx="338137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b-f</a:t>
            </a:r>
            <a:r>
              <a:rPr lang="ko-KR" altLang="en-US" sz="1800">
                <a:solidFill>
                  <a:srgbClr val="2F4600"/>
                </a:solidFill>
              </a:rPr>
              <a:t>까지 단일문자포함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009FA427-9CB9-4595-B4ED-3B3A13AA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759325"/>
            <a:ext cx="3381375" cy="406400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[]</a:t>
            </a:r>
            <a:r>
              <a:rPr lang="ko-KR" altLang="en-US" sz="1800">
                <a:solidFill>
                  <a:srgbClr val="2F4600"/>
                </a:solidFill>
              </a:rPr>
              <a:t>에 포함된 문제제외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A4398D2F-0F71-40DF-9A00-643983E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%</a:t>
            </a:r>
            <a:r>
              <a:rPr lang="ko-KR" altLang="en-US"/>
              <a:t>와 </a:t>
            </a:r>
            <a:r>
              <a:rPr lang="en-US" altLang="ko-KR"/>
              <a:t>_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8C495CD8-FC0C-4D7B-A338-207E3122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% : </a:t>
            </a:r>
            <a:r>
              <a:rPr lang="ko-KR" altLang="en-US"/>
              <a:t>문자가 없거나</a:t>
            </a:r>
            <a:r>
              <a:rPr lang="en-US" altLang="ko-KR"/>
              <a:t>, </a:t>
            </a:r>
            <a:r>
              <a:rPr lang="ko-KR" altLang="en-US"/>
              <a:t>하나 이상의 문자에 아무 값이 들어가도 상관 없을 때</a:t>
            </a:r>
            <a:endParaRPr lang="en-US" altLang="ko-KR"/>
          </a:p>
          <a:p>
            <a:r>
              <a:rPr lang="en-US" altLang="ko-KR"/>
              <a:t>_ : </a:t>
            </a:r>
            <a:r>
              <a:rPr lang="ko-KR" altLang="en-US"/>
              <a:t>하나의 문자에 어떤 값이 와도 상관없을때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16875E7-D657-4E8D-986A-52C37F785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 필터링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1B2903E-DBD1-4376-BE75-8A9397721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ko-KR" altLang="en-US"/>
              <a:t>행에 대한 처리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ko-KR" altLang="en-US"/>
              <a:t>논리연산자  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en-US" altLang="ko-KR"/>
              <a:t>and, or, not</a:t>
            </a:r>
            <a:endParaRPr lang="en-US" altLang="ko-KR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948</Words>
  <Application>Microsoft Office PowerPoint</Application>
  <PresentationFormat>On-screen Show (4:3)</PresentationFormat>
  <Paragraphs>236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기본 디자인</vt:lpstr>
      <vt:lpstr>DB 2장</vt:lpstr>
      <vt:lpstr>3장 기본 SELECT문</vt:lpstr>
      <vt:lpstr>기본적인 SELECT문</vt:lpstr>
      <vt:lpstr>테이블 성적</vt:lpstr>
      <vt:lpstr>데이터 필터링</vt:lpstr>
      <vt:lpstr>데이터 필터링</vt:lpstr>
      <vt:lpstr>와일드카드</vt:lpstr>
      <vt:lpstr>%와 _</vt:lpstr>
      <vt:lpstr>데이터 필터링</vt:lpstr>
      <vt:lpstr>테이블 성적</vt:lpstr>
      <vt:lpstr>문자열 결합</vt:lpstr>
      <vt:lpstr>Null처리</vt:lpstr>
      <vt:lpstr>책 테이블</vt:lpstr>
      <vt:lpstr>중복데이터 제거</vt:lpstr>
      <vt:lpstr>상위 몇 개만 가져오기</vt:lpstr>
      <vt:lpstr>상위 몇 개만 가져오기</vt:lpstr>
      <vt:lpstr>책 테이블</vt:lpstr>
      <vt:lpstr>데이터 필터링</vt:lpstr>
      <vt:lpstr>테이블 성적</vt:lpstr>
      <vt:lpstr>계산에 의한 검색</vt:lpstr>
      <vt:lpstr>성능을 위한 고려사항</vt:lpstr>
      <vt:lpstr>4장 요약정보 만들기</vt:lpstr>
      <vt:lpstr>집계함수</vt:lpstr>
      <vt:lpstr>집계함수(SUM)</vt:lpstr>
      <vt:lpstr>집계함수(SUM)</vt:lpstr>
      <vt:lpstr>집계함수(COUNT)</vt:lpstr>
      <vt:lpstr>집계함수(AVG)</vt:lpstr>
      <vt:lpstr>집계함수</vt:lpstr>
      <vt:lpstr>집계함수사용</vt:lpstr>
      <vt:lpstr>GROUP BY</vt:lpstr>
      <vt:lpstr>책 테이블</vt:lpstr>
      <vt:lpstr>GROUP BY/HAVING</vt:lpstr>
      <vt:lpstr>책 테이블</vt:lpstr>
      <vt:lpstr>책 테이블</vt:lpstr>
    </vt:vector>
  </TitlesOfParts>
  <Company>배화여대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hjh</dc:creator>
  <cp:lastModifiedBy>이소연</cp:lastModifiedBy>
  <cp:revision>455</cp:revision>
  <dcterms:created xsi:type="dcterms:W3CDTF">2008-03-04T06:01:10Z</dcterms:created>
  <dcterms:modified xsi:type="dcterms:W3CDTF">2021-11-09T03:53:18Z</dcterms:modified>
</cp:coreProperties>
</file>