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2" r:id="rId2"/>
    <p:sldId id="701" r:id="rId3"/>
    <p:sldId id="720" r:id="rId4"/>
    <p:sldId id="723" r:id="rId5"/>
    <p:sldId id="724" r:id="rId6"/>
    <p:sldId id="713" r:id="rId7"/>
    <p:sldId id="717" r:id="rId8"/>
    <p:sldId id="714" r:id="rId9"/>
    <p:sldId id="722" r:id="rId10"/>
    <p:sldId id="725" r:id="rId11"/>
    <p:sldId id="726" r:id="rId12"/>
    <p:sldId id="728" r:id="rId13"/>
    <p:sldId id="753" r:id="rId14"/>
    <p:sldId id="754" r:id="rId15"/>
    <p:sldId id="755" r:id="rId16"/>
    <p:sldId id="756" r:id="rId17"/>
    <p:sldId id="729" r:id="rId18"/>
    <p:sldId id="730" r:id="rId19"/>
    <p:sldId id="731" r:id="rId20"/>
    <p:sldId id="732" r:id="rId21"/>
    <p:sldId id="733" r:id="rId22"/>
    <p:sldId id="734" r:id="rId23"/>
    <p:sldId id="757" r:id="rId24"/>
    <p:sldId id="758" r:id="rId25"/>
    <p:sldId id="736" r:id="rId26"/>
    <p:sldId id="759" r:id="rId27"/>
    <p:sldId id="760" r:id="rId28"/>
    <p:sldId id="737" r:id="rId29"/>
    <p:sldId id="738" r:id="rId30"/>
    <p:sldId id="739" r:id="rId31"/>
    <p:sldId id="740" r:id="rId32"/>
    <p:sldId id="741" r:id="rId33"/>
    <p:sldId id="761" r:id="rId34"/>
    <p:sldId id="742" r:id="rId35"/>
    <p:sldId id="743" r:id="rId36"/>
    <p:sldId id="744" r:id="rId37"/>
    <p:sldId id="745" r:id="rId38"/>
    <p:sldId id="746" r:id="rId39"/>
    <p:sldId id="747" r:id="rId40"/>
    <p:sldId id="751" r:id="rId41"/>
    <p:sldId id="752" r:id="rId42"/>
    <p:sldId id="762" r:id="rId43"/>
    <p:sldId id="763" r:id="rId44"/>
    <p:sldId id="764" r:id="rId4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anose="020B0600000101010101" pitchFamily="34" charset="-127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C5"/>
    <a:srgbClr val="FFFFCC"/>
    <a:srgbClr val="66CCFF"/>
    <a:srgbClr val="669900"/>
    <a:srgbClr val="990000"/>
    <a:srgbClr val="355000"/>
    <a:srgbClr val="97FF97"/>
    <a:srgbClr val="C1F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4" autoAdjust="0"/>
    <p:restoredTop sz="91081" autoAdjust="0"/>
  </p:normalViewPr>
  <p:slideViewPr>
    <p:cSldViewPr>
      <p:cViewPr varScale="1">
        <p:scale>
          <a:sx n="72" d="100"/>
          <a:sy n="72" d="100"/>
        </p:scale>
        <p:origin x="6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774C0DB-BC62-4248-ABAF-0C07DEA9FA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3E8DF83-9854-437D-9F11-AC53FAAF8E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1BDFB1B-A30F-4CCB-818E-8E43E055F19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D074CED-84AD-4F38-9836-2AA11F760A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826F54C7-A9B5-4B1D-98DB-B5AA9EAFB3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D2201152-B285-48BB-89A0-5C0B3523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878B929D-08AE-476A-AFF8-8F83CF87CD7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D38C28B7-3626-40D6-BD6C-B35929B1A5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32225"/>
            <a:ext cx="9144000" cy="1727200"/>
          </a:xfrm>
          <a:prstGeom prst="rect">
            <a:avLst/>
          </a:prstGeom>
          <a:solidFill>
            <a:srgbClr val="7FA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9EF6045-A318-443F-82C4-74FAA7BFCB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3600"/>
            <a:ext cx="9144000" cy="1727200"/>
          </a:xfrm>
          <a:prstGeom prst="rect">
            <a:avLst/>
          </a:prstGeom>
          <a:solidFill>
            <a:srgbClr val="9ED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2726099-9033-4029-804F-3EAF954944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2074863"/>
            <a:ext cx="79216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452DD30-B475-4BB6-AC45-6EFABB76EA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661025"/>
            <a:ext cx="9144000" cy="1196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EB080F4-083E-45FE-B7EE-342B4081AA1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661025"/>
            <a:ext cx="9144000" cy="0"/>
          </a:xfrm>
          <a:prstGeom prst="line">
            <a:avLst/>
          </a:prstGeom>
          <a:noFill/>
          <a:ln w="7620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9272EEFF-868A-477D-A90C-8894FE731E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7938" y="5589588"/>
            <a:ext cx="9144001" cy="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 w="57150"/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E1B51CB-7341-42D8-8A5B-376BD8B72B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0DBEF41-3D2B-482C-86F9-C01E032A7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269D406-118C-46D7-8449-916555656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C7E68CC4-E317-4618-A36B-F523E79709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68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ACA01B-A93D-48CF-92C3-6FC54F70D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520AC9-8313-4211-9396-41CA51B6E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038B88-2AA1-4A43-88F3-404BAF17E6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2D3C8-659A-4A9F-B52F-6BD5EF33B7F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140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237F1-D8A4-4762-A3F8-1316D2649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A22A52-09B8-4429-A73E-51736E4E0A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BAAC27-A920-43BF-9650-13F9F46C1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42191-7A04-4A71-BACD-A9AC0D939F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7626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59D473-4132-4BED-B555-8B0B0FB8A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B752B-2A82-47CA-9B52-DE236CF25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F4706-33CC-47AB-A4C6-DBEE06782E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CF693-602E-4254-A60B-535FA95D83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9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E312FB-B718-4F92-ACED-17547628C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81AE5-FD1D-4CCE-8CB3-5DAC35C9C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14FDD3-CA66-46E6-9150-A9036A6019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E3F8A-D1D9-4019-83A6-EB0D035DA0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969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6E71EB-A2B0-4077-A5AC-28CCF179B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6A32F4-822D-4C22-B29B-EDD5ADE9C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98FF2B-A43F-4B2C-BAED-0A80D9295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0AE1C-A2FF-4396-9AF6-04D392553F3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16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7BFA1-0786-4D18-99AE-2D7FD3AE47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CE8E2-AA82-4AD2-AF01-0B043182F2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4522B-52D2-45C1-B098-AA59271CD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3A24C-4FE1-4C44-B6B9-8060DE1074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454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AF7EA98-E2A5-4C8A-87DA-A2D1479C2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7C6044-A3F5-49C2-BA7E-8688C4B42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4F1F51-27DE-4868-B448-17BA6B654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DAAEA-12FF-4DBD-AFB6-A5B67CF6B9C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952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A7844B-6BEA-415F-9345-F7218D8804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6215F8-4E67-40FE-B5EB-5BC7C1D02C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6D2D36-977C-4A87-86D6-422A938D9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A59A3-7187-4A31-BE76-1A5F54E93EB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56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D6CD6C-4B30-4FD8-88AB-36345F11A6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839E6B7-FD15-43F5-AEF3-CD0E75010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5A8FC4-0268-4779-BA64-3E4B52511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6D2D3-D6A2-4266-B6C4-52AC14A3CA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578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0B3B4B-DFA5-4BBD-A82A-6D327B13B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16C89-CA6E-472A-A06C-A432C37B7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10918-9EA1-4743-B36E-538CA327A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816A4-1E13-48F9-B7E7-8E1147EC9B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767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8E45EE-8F86-4CAC-8EDF-EE5E6453B3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40F63-1C2B-4F14-952E-31C10E638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4BAA-C938-4CEB-998D-11F7A9839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A1128-CBF5-43DC-8EC3-F4BA33479A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6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FF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28DC2164-9C2E-41EA-AE40-78707A4A76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260350"/>
            <a:ext cx="8207375" cy="6264275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2A82D10-6997-4262-91CF-EEA10A97B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DCBF27-E5BE-4900-B8C8-B00C23A75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FAF8992-8760-4B19-84D8-1805E3DD0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7D06E80-19CB-49F7-848B-D743787338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4A64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9DB418-3565-4600-881A-B0D3870CDA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fld id="{431FA88A-7EC5-48F3-9722-1614BAEAE38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2" name="Line 10">
            <a:extLst>
              <a:ext uri="{FF2B5EF4-FFF2-40B4-BE49-F238E27FC236}">
                <a16:creationId xmlns:a16="http://schemas.microsoft.com/office/drawing/2014/main" id="{C345E6FD-0DAA-4CAC-9B71-9AA93E50872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12875"/>
            <a:ext cx="7848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3" name="Line 12">
            <a:extLst>
              <a:ext uri="{FF2B5EF4-FFF2-40B4-BE49-F238E27FC236}">
                <a16:creationId xmlns:a16="http://schemas.microsoft.com/office/drawing/2014/main" id="{D9E13518-715A-456F-A9E9-8EADAB7587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11188" y="1484313"/>
            <a:ext cx="7848600" cy="0"/>
          </a:xfrm>
          <a:prstGeom prst="line">
            <a:avLst/>
          </a:prstGeom>
          <a:noFill/>
          <a:ln w="57150">
            <a:solidFill>
              <a:srgbClr val="577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rgbClr val="4A6400"/>
          </a:solidFill>
          <a:latin typeface="휴먼모음T" pitchFamily="18" charset="-127"/>
          <a:ea typeface="휴먼모음T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A6400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A64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A6400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A6400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4A64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1209F58-4153-4BEB-9865-52AA59B26F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DB 3</a:t>
            </a:r>
            <a:r>
              <a:rPr lang="ko-KR" altLang="en-US"/>
              <a:t>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3CFF81A-D764-4CD3-87E4-A9ACAEDA70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5</a:t>
            </a:r>
            <a:r>
              <a:rPr lang="ko-KR" altLang="en-US"/>
              <a:t>장 조인</a:t>
            </a:r>
            <a:r>
              <a:rPr lang="en-US" altLang="ko-KR"/>
              <a:t>(Join)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CD276C90-4B13-4384-9570-907FB40E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086C744F-15C2-4CB9-9EC3-7C1DB67E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조인의 의미와 사용구문</a:t>
            </a:r>
            <a:endParaRPr lang="en-US" altLang="ko-KR"/>
          </a:p>
          <a:p>
            <a:pPr eaLnBrk="1" hangingPunct="1"/>
            <a:r>
              <a:rPr lang="ko-KR" altLang="en-US"/>
              <a:t>조인 키의 의미</a:t>
            </a:r>
            <a:endParaRPr lang="en-US" altLang="ko-KR"/>
          </a:p>
          <a:p>
            <a:pPr eaLnBrk="1" hangingPunct="1"/>
            <a:r>
              <a:rPr lang="ko-KR" altLang="en-US"/>
              <a:t>두 개 테이블 조인</a:t>
            </a:r>
            <a:endParaRPr lang="en-US" altLang="ko-KR"/>
          </a:p>
          <a:p>
            <a:pPr eaLnBrk="1" hangingPunct="1"/>
            <a:r>
              <a:rPr lang="ko-KR" altLang="en-US"/>
              <a:t>세 개 이상 테이블의 조인</a:t>
            </a:r>
            <a:endParaRPr lang="en-US" altLang="ko-KR"/>
          </a:p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6A76136C-4EB2-498F-8D13-D7F8C095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join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02819D3-8C6D-4670-A6E3-250816F79C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2420938"/>
          <a:ext cx="4392612" cy="14827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학번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전화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학과코드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201226080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최소라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D2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201227001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김정보</a:t>
                      </a:r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010-3345-9876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D8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0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 marL="91443" marR="91443"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85E608ED-9552-4C3F-ABC0-DEC76ABBB0CA}"/>
              </a:ext>
            </a:extLst>
          </p:cNvPr>
          <p:cNvGraphicFramePr>
            <a:graphicFrameLocks/>
          </p:cNvGraphicFramePr>
          <p:nvPr/>
        </p:nvGraphicFramePr>
        <p:xfrm>
          <a:off x="5513388" y="2420938"/>
          <a:ext cx="2371725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학과코드</a:t>
                      </a: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학과명</a:t>
                      </a:r>
                      <a:endParaRPr lang="ko-KR" altLang="en-US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D1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유아교육과</a:t>
                      </a: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D2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컴퓨터정보과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D8</a:t>
                      </a:r>
                      <a:endParaRPr lang="ko-KR" altLang="en-US" dirty="0"/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경영과</a:t>
                      </a:r>
                    </a:p>
                  </a:txBody>
                  <a:tcPr marL="91456" marR="91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FF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2603BA-7489-448B-ABBA-6E066CBF237B}"/>
              </a:ext>
            </a:extLst>
          </p:cNvPr>
          <p:cNvSpPr txBox="1"/>
          <p:nvPr/>
        </p:nvSpPr>
        <p:spPr>
          <a:xfrm>
            <a:off x="684213" y="1916113"/>
            <a:ext cx="1130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학생테이블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E0C7B-7D25-4C2C-989D-2618744CE656}"/>
              </a:ext>
            </a:extLst>
          </p:cNvPr>
          <p:cNvSpPr txBox="1"/>
          <p:nvPr/>
        </p:nvSpPr>
        <p:spPr>
          <a:xfrm>
            <a:off x="5435600" y="1916113"/>
            <a:ext cx="11303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학과테이블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CDE357-826C-420D-982C-A3209EE575D0}"/>
              </a:ext>
            </a:extLst>
          </p:cNvPr>
          <p:cNvCxnSpPr/>
          <p:nvPr/>
        </p:nvCxnSpPr>
        <p:spPr>
          <a:xfrm>
            <a:off x="4932363" y="2997200"/>
            <a:ext cx="792162" cy="36036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5134CF-1FA6-49E2-9F72-9E836335C593}"/>
              </a:ext>
            </a:extLst>
          </p:cNvPr>
          <p:cNvCxnSpPr/>
          <p:nvPr/>
        </p:nvCxnSpPr>
        <p:spPr>
          <a:xfrm>
            <a:off x="4932363" y="3357563"/>
            <a:ext cx="863600" cy="79216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8964BB2C-500B-4BDB-AFDC-B4F4227453A8}"/>
              </a:ext>
            </a:extLst>
          </p:cNvPr>
          <p:cNvSpPr/>
          <p:nvPr/>
        </p:nvSpPr>
        <p:spPr>
          <a:xfrm>
            <a:off x="1403350" y="4581525"/>
            <a:ext cx="6048375" cy="1800225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학번             이름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                </a:t>
            </a:r>
            <a:r>
              <a:rPr lang="ko-KR" altLang="en-US" dirty="0" err="1">
                <a:solidFill>
                  <a:schemeClr val="accent1">
                    <a:lumMod val="10000"/>
                  </a:schemeClr>
                </a:solidFill>
              </a:rPr>
              <a:t>학과명</a:t>
            </a:r>
            <a:endParaRPr lang="en-US" altLang="ko-KR" dirty="0">
              <a:solidFill>
                <a:schemeClr val="accent1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-----------------------------------------------------------------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201226080        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최소라          </a:t>
            </a:r>
            <a:r>
              <a:rPr lang="ko-KR" altLang="en-US" dirty="0" err="1">
                <a:solidFill>
                  <a:schemeClr val="accent1">
                    <a:lumMod val="10000"/>
                  </a:schemeClr>
                </a:solidFill>
              </a:rPr>
              <a:t>컴퓨터정보과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201227001        </a:t>
            </a: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김정보               경영과 </a:t>
            </a:r>
            <a:endParaRPr lang="en-US" altLang="ko-KR" dirty="0">
              <a:solidFill>
                <a:schemeClr val="accent1">
                  <a:lumMod val="10000"/>
                </a:schemeClr>
              </a:solidFill>
            </a:endParaRPr>
          </a:p>
          <a:p>
            <a:pPr algn="ctr">
              <a:defRPr/>
            </a:pPr>
            <a:r>
              <a:rPr lang="ko-KR" altLang="en-US" dirty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en-US" altLang="ko-KR" dirty="0">
                <a:solidFill>
                  <a:schemeClr val="accent1">
                    <a:lumMod val="10000"/>
                  </a:schemeClr>
                </a:solidFill>
              </a:rPr>
              <a:t>:</a:t>
            </a:r>
            <a:endParaRPr lang="ko-KR" altLang="en-US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6CD8211-C285-4590-AA4B-0239F5781AD5}"/>
              </a:ext>
            </a:extLst>
          </p:cNvPr>
          <p:cNvSpPr/>
          <p:nvPr/>
        </p:nvSpPr>
        <p:spPr>
          <a:xfrm>
            <a:off x="5724525" y="4941888"/>
            <a:ext cx="1368425" cy="86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5044D5EA-2E66-4D3C-A56E-6F6982CB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Inner Join, Outer Join</a:t>
            </a:r>
            <a:endParaRPr lang="ko-KR" altLang="en-US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59653EFF-5F03-4F4B-9A4E-F90916CA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일반적으로 </a:t>
            </a:r>
            <a:r>
              <a:rPr lang="en-US" altLang="ko-KR"/>
              <a:t>join </a:t>
            </a:r>
            <a:r>
              <a:rPr lang="ko-KR" altLang="en-US"/>
              <a:t>이라 하면 </a:t>
            </a:r>
            <a:r>
              <a:rPr lang="en-US" altLang="ko-KR"/>
              <a:t>inner join.</a:t>
            </a:r>
          </a:p>
          <a:p>
            <a:r>
              <a:rPr lang="en-US" altLang="ko-KR"/>
              <a:t>Inner join </a:t>
            </a:r>
            <a:r>
              <a:rPr lang="ko-KR" altLang="en-US"/>
              <a:t>은 교집합과 같은 의미로</a:t>
            </a:r>
            <a:r>
              <a:rPr lang="en-US" altLang="ko-KR"/>
              <a:t>, </a:t>
            </a:r>
            <a:r>
              <a:rPr lang="ko-KR" altLang="en-US"/>
              <a:t>조건에 모두 만족해야만 나타남</a:t>
            </a:r>
            <a:r>
              <a:rPr lang="en-US" altLang="ko-KR"/>
              <a:t>.</a:t>
            </a:r>
          </a:p>
          <a:p>
            <a:r>
              <a:rPr lang="en-US" altLang="ko-KR"/>
              <a:t>Outer join </a:t>
            </a:r>
            <a:r>
              <a:rPr lang="ko-KR" altLang="en-US"/>
              <a:t>은 조건에 모두 만족하지 않아도 한쪽의 조건만 맞으면 나타나게 되는 것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3EAB50F2-1C29-49DC-9707-9544D3F8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Inner join</a:t>
            </a:r>
            <a:endParaRPr lang="ko-KR" altLang="en-US"/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54AE6EF0-59B7-4E81-BE2B-4E23FE2A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조건이 모두 만족하는 결과물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7412" name="그림 3">
            <a:extLst>
              <a:ext uri="{FF2B5EF4-FFF2-40B4-BE49-F238E27FC236}">
                <a16:creationId xmlns:a16="http://schemas.microsoft.com/office/drawing/2014/main" id="{A8516B66-C165-4D00-ABDE-A106937B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14613"/>
            <a:ext cx="3771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F617EE47-DDC9-484D-85E3-93227934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Left outer join</a:t>
            </a:r>
            <a:endParaRPr lang="ko-KR" altLang="en-US"/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0523520A-215B-4A0D-BBEC-F1CCB08C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Inner join</a:t>
            </a:r>
            <a:r>
              <a:rPr lang="ko-KR" altLang="en-US"/>
              <a:t>의 결과와 함께 왼쪽 테이블의 내용 중에서 조건에 맞지 않더라도 결과물로 나타남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8436" name="그림 3">
            <a:extLst>
              <a:ext uri="{FF2B5EF4-FFF2-40B4-BE49-F238E27FC236}">
                <a16:creationId xmlns:a16="http://schemas.microsoft.com/office/drawing/2014/main" id="{EB27F93F-7053-4F2D-8CE1-EAE7CFF8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68638"/>
            <a:ext cx="3771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6F83A69C-0A6E-4E99-91CD-FEA505BF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Right Outer join</a:t>
            </a:r>
            <a:endParaRPr lang="ko-KR" altLang="en-US"/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E9834DFE-ECCE-4003-9FC7-A501A56F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Inner join</a:t>
            </a:r>
            <a:r>
              <a:rPr lang="ko-KR" altLang="en-US"/>
              <a:t>의 결과와 함께 오른쪽 테이블의 내용 중에서 조건과 맞지 않더라도 나타남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9460" name="그림 3">
            <a:extLst>
              <a:ext uri="{FF2B5EF4-FFF2-40B4-BE49-F238E27FC236}">
                <a16:creationId xmlns:a16="http://schemas.microsoft.com/office/drawing/2014/main" id="{81FA8DD9-AD65-4E74-A138-EFDF85949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97200"/>
            <a:ext cx="3771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18DFE59C-549A-4F39-B657-588EB5CB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D401CAC5-EC31-45DA-94B1-BEBAE2F7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지도교수 테이블과 전공테이블 조인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F8A851FB-E269-4115-BAF8-7D2CC91F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2492375"/>
            <a:ext cx="48387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47C74831-8759-4840-9573-120B7022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4437063"/>
            <a:ext cx="2806700" cy="1598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1F1FCC-72E0-4CA8-9281-2D04A90A32FF}"/>
              </a:ext>
            </a:extLst>
          </p:cNvPr>
          <p:cNvSpPr txBox="1"/>
          <p:nvPr/>
        </p:nvSpPr>
        <p:spPr>
          <a:xfrm>
            <a:off x="4356100" y="5661025"/>
            <a:ext cx="9413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355000"/>
                </a:solidFill>
                <a:latin typeface="+mn-ea"/>
                <a:ea typeface="+mn-ea"/>
              </a:rPr>
              <a:t>조인결과</a:t>
            </a:r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86338C6E-186C-4843-9BC0-E05C916DB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602163"/>
            <a:ext cx="3455987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aseline="30000">
                <a:solidFill>
                  <a:srgbClr val="FF0000"/>
                </a:solidFill>
              </a:rPr>
              <a:t>주</a:t>
            </a:r>
            <a:r>
              <a:rPr lang="en-US" altLang="ko-KR" sz="1800" baseline="30000">
                <a:solidFill>
                  <a:srgbClr val="FF0000"/>
                </a:solidFill>
              </a:rPr>
              <a:t>)</a:t>
            </a:r>
            <a:r>
              <a:rPr lang="en-US" altLang="ko-KR" sz="1800">
                <a:solidFill>
                  <a:srgbClr val="FF0000"/>
                </a:solidFill>
              </a:rPr>
              <a:t> join </a:t>
            </a:r>
            <a:r>
              <a:rPr lang="ko-KR" altLang="en-US" sz="1800">
                <a:solidFill>
                  <a:srgbClr val="FF0000"/>
                </a:solidFill>
              </a:rPr>
              <a:t>은 </a:t>
            </a:r>
            <a:r>
              <a:rPr lang="en-US" altLang="ko-KR" sz="1800">
                <a:solidFill>
                  <a:srgbClr val="FF0000"/>
                </a:solidFill>
              </a:rPr>
              <a:t>inner join </a:t>
            </a:r>
            <a:r>
              <a:rPr lang="ko-KR" altLang="en-US" sz="1800">
                <a:solidFill>
                  <a:srgbClr val="FF0000"/>
                </a:solidFill>
              </a:rPr>
              <a:t>을 의미</a:t>
            </a:r>
            <a:r>
              <a:rPr lang="en-US" altLang="ko-KR" sz="1800">
                <a:solidFill>
                  <a:srgbClr val="FF0000"/>
                </a:solidFill>
              </a:rPr>
              <a:t>- </a:t>
            </a:r>
            <a:r>
              <a:rPr lang="ko-KR" altLang="en-US" sz="1800">
                <a:solidFill>
                  <a:srgbClr val="FF0000"/>
                </a:solidFill>
              </a:rPr>
              <a:t>키값이 일치하는 데이터만 가져옴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4647020D-51F2-46A1-B380-00695279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E9B4EC3E-4587-45EA-9506-58E8E548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지도교수 테이블과 전공테이블 조인</a:t>
            </a:r>
            <a:endParaRPr lang="en-US" altLang="ko-KR"/>
          </a:p>
          <a:p>
            <a:pPr lvl="1"/>
            <a:r>
              <a:rPr lang="ko-KR" altLang="en-US"/>
              <a:t>지도교수</a:t>
            </a:r>
            <a:r>
              <a:rPr lang="en-US" altLang="ko-KR"/>
              <a:t>,</a:t>
            </a:r>
            <a:r>
              <a:rPr lang="ko-KR" altLang="en-US"/>
              <a:t>교수명</a:t>
            </a:r>
            <a:r>
              <a:rPr lang="en-US" altLang="ko-KR"/>
              <a:t>,</a:t>
            </a:r>
            <a:r>
              <a:rPr lang="ko-KR" altLang="en-US"/>
              <a:t>전공코드</a:t>
            </a:r>
            <a:r>
              <a:rPr lang="en-US" altLang="ko-KR"/>
              <a:t>,</a:t>
            </a:r>
            <a:r>
              <a:rPr lang="ko-KR" altLang="en-US"/>
              <a:t>전공명 출력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155B9B11-3F8C-485D-89CE-8AB516870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1509" name="_x176992128" descr="EMB00000e58155f">
            <a:extLst>
              <a:ext uri="{FF2B5EF4-FFF2-40B4-BE49-F238E27FC236}">
                <a16:creationId xmlns:a16="http://schemas.microsoft.com/office/drawing/2014/main" id="{5DD3D030-E2F5-4F1C-BAEF-90F6C6FCF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141663"/>
            <a:ext cx="3851275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9BC46B37-D8E0-47CC-9108-F757CE55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CE5E5-6D83-4302-ACE3-389CF0C54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지도교수 테이블과 전공테이블 조인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,</a:t>
            </a:r>
            <a:r>
              <a:rPr lang="ko-KR" altLang="en-US" dirty="0" err="1"/>
              <a:t>교수명</a:t>
            </a:r>
            <a:r>
              <a:rPr lang="en-US" altLang="ko-KR" dirty="0"/>
              <a:t>,</a:t>
            </a:r>
            <a:r>
              <a:rPr lang="ko-KR" altLang="en-US" u="sng" dirty="0"/>
              <a:t>전공코드</a:t>
            </a:r>
            <a:r>
              <a:rPr lang="en-US" altLang="ko-KR" dirty="0"/>
              <a:t>,</a:t>
            </a:r>
            <a:r>
              <a:rPr lang="ko-KR" altLang="en-US" dirty="0" err="1"/>
              <a:t>전공명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0" indent="0" latinLnBrk="0">
              <a:buFontTx/>
              <a:buNone/>
              <a:defRPr/>
            </a:pPr>
            <a:endParaRPr lang="en-US" altLang="ko-KR" dirty="0"/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SELECT </a:t>
            </a:r>
            <a:r>
              <a:rPr lang="ko-KR" altLang="en-US" sz="2800" dirty="0"/>
              <a:t>지도교수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교수명</a:t>
            </a:r>
            <a:r>
              <a:rPr lang="en-US" altLang="ko-KR" sz="2800" dirty="0"/>
              <a:t>, </a:t>
            </a:r>
            <a:r>
              <a:rPr lang="ko-KR" altLang="en-US" sz="2800" dirty="0"/>
              <a:t>전공코드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전공명</a:t>
            </a:r>
            <a:endParaRPr lang="ko-KR" altLang="en-US" sz="2800" dirty="0"/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FROM </a:t>
            </a:r>
            <a:r>
              <a:rPr lang="ko-KR" altLang="en-US" sz="2800" dirty="0"/>
              <a:t>지도교수 </a:t>
            </a:r>
            <a:r>
              <a:rPr lang="en-US" altLang="ko-KR" sz="2800" dirty="0"/>
              <a:t>INNER JOIN </a:t>
            </a:r>
            <a:r>
              <a:rPr lang="ko-KR" altLang="en-US" sz="2800" dirty="0"/>
              <a:t>전공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ON </a:t>
            </a:r>
            <a:r>
              <a:rPr lang="ko-KR" altLang="en-US" sz="2800" dirty="0"/>
              <a:t>지도교수</a:t>
            </a:r>
            <a:r>
              <a:rPr lang="en-US" altLang="ko-KR" sz="2800" dirty="0"/>
              <a:t>.</a:t>
            </a:r>
            <a:r>
              <a:rPr lang="ko-KR" altLang="en-US" sz="2800" dirty="0"/>
              <a:t>전공코드</a:t>
            </a:r>
            <a:r>
              <a:rPr lang="en-US" altLang="ko-KR" sz="2800" dirty="0"/>
              <a:t>=</a:t>
            </a:r>
            <a:r>
              <a:rPr lang="ko-KR" altLang="en-US" sz="2800" dirty="0"/>
              <a:t>전공</a:t>
            </a:r>
            <a:r>
              <a:rPr lang="en-US" altLang="ko-KR" sz="2800" dirty="0"/>
              <a:t>.</a:t>
            </a:r>
            <a:r>
              <a:rPr lang="ko-KR" altLang="en-US" sz="2800" dirty="0"/>
              <a:t>전공코드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F4A7999-4FC1-47E1-97E5-44993872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1E819B-53E8-4D92-BBBD-904C636E854C}"/>
              </a:ext>
            </a:extLst>
          </p:cNvPr>
          <p:cNvSpPr/>
          <p:nvPr/>
        </p:nvSpPr>
        <p:spPr>
          <a:xfrm>
            <a:off x="539750" y="3141663"/>
            <a:ext cx="6769100" cy="172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F3ED316-E2C4-4F30-B089-C8939AD2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229225"/>
            <a:ext cx="5040312" cy="7921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메시지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209,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수준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16,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상태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1,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줄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열 이름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전공코드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'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이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가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) 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불확실합니다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FD55D5D-CB48-4E89-807A-1827DFF92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ko-KR"/>
              <a:t>4</a:t>
            </a:r>
            <a:r>
              <a:rPr lang="ko-KR" altLang="en-US"/>
              <a:t>장 요약정보 만들기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C599A4F-6591-4C16-B076-08B4BA2CD9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7C969416-221D-49E8-A67C-8FE6E31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내부조인</a:t>
            </a:r>
            <a:r>
              <a:rPr lang="en-US" altLang="ko-KR"/>
              <a:t>(inner join)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E5609-E3C6-4A29-8FD9-0EEA0AB2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지도교수 테이블과 전공테이블 조인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,</a:t>
            </a:r>
            <a:r>
              <a:rPr lang="ko-KR" altLang="en-US" dirty="0" err="1"/>
              <a:t>교수명</a:t>
            </a:r>
            <a:r>
              <a:rPr lang="en-US" altLang="ko-KR" dirty="0"/>
              <a:t>, </a:t>
            </a:r>
            <a:r>
              <a:rPr lang="ko-KR" altLang="en-US" u="sng" dirty="0"/>
              <a:t>전공코드</a:t>
            </a:r>
            <a:r>
              <a:rPr lang="en-US" altLang="ko-KR" dirty="0"/>
              <a:t>, </a:t>
            </a:r>
            <a:r>
              <a:rPr lang="ko-KR" altLang="en-US" dirty="0" err="1"/>
              <a:t>전공명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solidFill>
                  <a:srgbClr val="FF0000"/>
                </a:solidFill>
              </a:rPr>
              <a:t>양쪽에 있는 </a:t>
            </a:r>
            <a:r>
              <a:rPr lang="ko-KR" altLang="en-US" dirty="0" err="1">
                <a:solidFill>
                  <a:srgbClr val="FF0000"/>
                </a:solidFill>
              </a:rPr>
              <a:t>열이름의</a:t>
            </a:r>
            <a:r>
              <a:rPr lang="ko-KR" altLang="en-US" dirty="0">
                <a:solidFill>
                  <a:srgbClr val="FF0000"/>
                </a:solidFill>
              </a:rPr>
              <a:t> 경우 </a:t>
            </a:r>
            <a:r>
              <a:rPr lang="ko-KR" altLang="en-US" dirty="0" err="1"/>
              <a:t>테이블명을</a:t>
            </a:r>
            <a:r>
              <a:rPr lang="ko-KR" altLang="en-US" dirty="0"/>
              <a:t> 정확히 </a:t>
            </a:r>
            <a:endParaRPr lang="en-US" altLang="ko-KR" dirty="0"/>
          </a:p>
          <a:p>
            <a:pPr marL="457200" lvl="1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ko-KR" altLang="en-US" dirty="0"/>
              <a:t>기재</a:t>
            </a:r>
            <a:endParaRPr lang="en-US" altLang="ko-KR" dirty="0"/>
          </a:p>
          <a:p>
            <a:pPr marL="0" indent="0" latinLnBrk="0">
              <a:buFontTx/>
              <a:buNone/>
              <a:defRPr/>
            </a:pPr>
            <a:endParaRPr lang="en-US" altLang="ko-KR" sz="2800" dirty="0"/>
          </a:p>
          <a:p>
            <a:pPr marL="0" indent="0" latinLnBrk="0">
              <a:buFontTx/>
              <a:buNone/>
              <a:defRPr/>
            </a:pPr>
            <a:r>
              <a:rPr lang="en-US" altLang="ko-KR" sz="2400" dirty="0"/>
              <a:t> SELECT </a:t>
            </a:r>
            <a:r>
              <a:rPr lang="ko-KR" altLang="en-US" sz="2400" dirty="0"/>
              <a:t>지도교수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교수명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지도교수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ko-KR" altLang="en-US" sz="2400" dirty="0"/>
              <a:t>전공코드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전공명</a:t>
            </a:r>
            <a:endParaRPr lang="ko-KR" altLang="en-US" sz="2400" dirty="0"/>
          </a:p>
          <a:p>
            <a:pPr marL="0" indent="0" latinLnBrk="0">
              <a:buFontTx/>
              <a:buNone/>
              <a:defRPr/>
            </a:pPr>
            <a:r>
              <a:rPr lang="en-US" altLang="ko-KR" sz="2400" dirty="0"/>
              <a:t> FROM </a:t>
            </a:r>
            <a:r>
              <a:rPr lang="ko-KR" altLang="en-US" sz="2400" dirty="0"/>
              <a:t>지도교수 </a:t>
            </a:r>
            <a:r>
              <a:rPr lang="en-US" altLang="ko-KR" sz="2400" dirty="0"/>
              <a:t>INNER JOIN </a:t>
            </a:r>
            <a:r>
              <a:rPr lang="ko-KR" altLang="en-US" sz="2400" dirty="0"/>
              <a:t>전공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sz="2400" dirty="0"/>
              <a:t> ON </a:t>
            </a:r>
            <a:r>
              <a:rPr lang="ko-KR" altLang="en-US" sz="2400" dirty="0"/>
              <a:t>지도교수</a:t>
            </a:r>
            <a:r>
              <a:rPr lang="en-US" altLang="ko-KR" sz="2400" dirty="0"/>
              <a:t>.</a:t>
            </a:r>
            <a:r>
              <a:rPr lang="ko-KR" altLang="en-US" sz="2400" dirty="0"/>
              <a:t>전공코드</a:t>
            </a:r>
            <a:r>
              <a:rPr lang="en-US" altLang="ko-KR" sz="2400" dirty="0"/>
              <a:t>=</a:t>
            </a:r>
            <a:r>
              <a:rPr lang="ko-KR" altLang="en-US" sz="2400" dirty="0"/>
              <a:t>전공</a:t>
            </a:r>
            <a:r>
              <a:rPr lang="en-US" altLang="ko-KR" sz="2400" dirty="0"/>
              <a:t>.</a:t>
            </a:r>
            <a:r>
              <a:rPr lang="ko-KR" altLang="en-US" sz="2400" dirty="0"/>
              <a:t>전공코드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4B006C33-3A6C-4F23-ACE3-6CC800000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5C20B8-4B69-4750-A561-36DEF9A59FBC}"/>
              </a:ext>
            </a:extLst>
          </p:cNvPr>
          <p:cNvSpPr/>
          <p:nvPr/>
        </p:nvSpPr>
        <p:spPr>
          <a:xfrm>
            <a:off x="611188" y="4005263"/>
            <a:ext cx="6913562" cy="172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B172B587-986B-4E18-BB07-D5D081E7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세개 테이블 조인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0EE41114-E7CA-4E46-B1EB-A6A390C7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팀프로젝트</a:t>
            </a:r>
            <a:r>
              <a:rPr lang="en-US" altLang="ko-KR"/>
              <a:t>, </a:t>
            </a:r>
            <a:r>
              <a:rPr lang="ko-KR" altLang="en-US"/>
              <a:t>지도교수</a:t>
            </a:r>
            <a:r>
              <a:rPr lang="en-US" altLang="ko-KR"/>
              <a:t>, </a:t>
            </a:r>
            <a:r>
              <a:rPr lang="ko-KR" altLang="en-US"/>
              <a:t>전공 테이블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9B0FAD48-409D-45FB-BBD2-8C278B7C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67013"/>
            <a:ext cx="64579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Rectangle 4">
            <a:extLst>
              <a:ext uri="{FF2B5EF4-FFF2-40B4-BE49-F238E27FC236}">
                <a16:creationId xmlns:a16="http://schemas.microsoft.com/office/drawing/2014/main" id="{366E6019-C753-49B8-BCB8-20F23FD45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4582" name="_x177738560" descr="EMB00000e581566">
            <a:extLst>
              <a:ext uri="{FF2B5EF4-FFF2-40B4-BE49-F238E27FC236}">
                <a16:creationId xmlns:a16="http://schemas.microsoft.com/office/drawing/2014/main" id="{02F3A481-4B34-4400-A05E-105377D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74"/>
          <a:stretch>
            <a:fillRect/>
          </a:stretch>
        </p:blipFill>
        <p:spPr bwMode="auto">
          <a:xfrm>
            <a:off x="1343025" y="4652963"/>
            <a:ext cx="3589338" cy="15144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B186E4-B67F-4E1D-B269-7E6F471156E9}"/>
              </a:ext>
            </a:extLst>
          </p:cNvPr>
          <p:cNvSpPr txBox="1"/>
          <p:nvPr/>
        </p:nvSpPr>
        <p:spPr>
          <a:xfrm>
            <a:off x="5003800" y="5661025"/>
            <a:ext cx="23669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조인결과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이후 결과생략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10910C11-CA74-4F3F-9BF8-66C3389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테이블명에 별칭</a:t>
            </a:r>
            <a:r>
              <a:rPr lang="en-US" altLang="ko-KR"/>
              <a:t>(alias) </a:t>
            </a:r>
            <a:r>
              <a:rPr lang="ko-KR" altLang="en-US"/>
              <a:t>부여하기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80EAF033-B759-4E4F-84EB-11434CFE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2800"/>
              <a:t>SELECT </a:t>
            </a:r>
            <a:r>
              <a:rPr lang="ko-KR" altLang="en-US" sz="2800"/>
              <a:t>학번</a:t>
            </a:r>
            <a:r>
              <a:rPr lang="en-US" altLang="ko-KR" sz="2800"/>
              <a:t>, </a:t>
            </a:r>
            <a:r>
              <a:rPr lang="ko-KR" altLang="en-US" sz="2800"/>
              <a:t>이름</a:t>
            </a:r>
            <a:r>
              <a:rPr lang="en-US" altLang="ko-KR" sz="2800"/>
              <a:t>, </a:t>
            </a:r>
            <a:r>
              <a:rPr lang="ko-KR" altLang="en-US" sz="2800"/>
              <a:t>교수명 </a:t>
            </a:r>
            <a:r>
              <a:rPr lang="en-US" altLang="ko-KR" sz="2800"/>
              <a:t>AS </a:t>
            </a:r>
            <a:r>
              <a:rPr lang="ko-KR" altLang="en-US" sz="2800"/>
              <a:t>지도교수명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FROM </a:t>
            </a:r>
            <a:r>
              <a:rPr lang="ko-KR" altLang="en-US" sz="2800"/>
              <a:t>팀프로젝트 </a:t>
            </a:r>
            <a:r>
              <a:rPr lang="ko-KR" altLang="en-US" sz="2800">
                <a:solidFill>
                  <a:srgbClr val="FF0000"/>
                </a:solidFill>
              </a:rPr>
              <a:t>팀</a:t>
            </a:r>
            <a:r>
              <a:rPr lang="ko-KR" altLang="en-US" sz="2800"/>
              <a:t> </a:t>
            </a:r>
            <a:r>
              <a:rPr lang="en-US" altLang="ko-KR" sz="2800"/>
              <a:t>INNER JOIN </a:t>
            </a:r>
            <a:r>
              <a:rPr lang="ko-KR" altLang="en-US" sz="2800"/>
              <a:t>지도교수 </a:t>
            </a:r>
            <a:r>
              <a:rPr lang="ko-KR" altLang="en-US" sz="2800">
                <a:solidFill>
                  <a:srgbClr val="002060"/>
                </a:solidFill>
              </a:rPr>
              <a:t>교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>
                <a:solidFill>
                  <a:srgbClr val="FF0000"/>
                </a:solidFill>
              </a:rPr>
              <a:t>팀</a:t>
            </a:r>
            <a:r>
              <a:rPr lang="en-US" altLang="ko-KR" sz="2800">
                <a:solidFill>
                  <a:srgbClr val="FF0000"/>
                </a:solidFill>
              </a:rPr>
              <a:t>.</a:t>
            </a:r>
            <a:r>
              <a:rPr lang="ko-KR" altLang="en-US" sz="2800"/>
              <a:t>조장</a:t>
            </a:r>
            <a:r>
              <a:rPr lang="en-US" altLang="ko-KR" sz="2800"/>
              <a:t>=</a:t>
            </a:r>
            <a:r>
              <a:rPr lang="ko-KR" altLang="en-US" sz="2800">
                <a:solidFill>
                  <a:srgbClr val="002060"/>
                </a:solidFill>
              </a:rPr>
              <a:t>교</a:t>
            </a:r>
            <a:r>
              <a:rPr lang="en-US" altLang="ko-KR" sz="2800">
                <a:solidFill>
                  <a:srgbClr val="002060"/>
                </a:solidFill>
              </a:rPr>
              <a:t>.</a:t>
            </a:r>
            <a:r>
              <a:rPr lang="ko-KR" altLang="en-US" sz="2800"/>
              <a:t>조장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JOIN </a:t>
            </a:r>
            <a:r>
              <a:rPr lang="ko-KR" altLang="en-US" sz="2800"/>
              <a:t>전공 </a:t>
            </a:r>
            <a:r>
              <a:rPr lang="ko-KR" altLang="en-US" sz="2800">
                <a:solidFill>
                  <a:srgbClr val="008000"/>
                </a:solidFill>
              </a:rPr>
              <a:t>전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>
                <a:solidFill>
                  <a:srgbClr val="002060"/>
                </a:solidFill>
              </a:rPr>
              <a:t>교</a:t>
            </a:r>
            <a:r>
              <a:rPr lang="en-US" altLang="ko-KR" sz="2800">
                <a:solidFill>
                  <a:srgbClr val="002060"/>
                </a:solidFill>
              </a:rPr>
              <a:t>.</a:t>
            </a:r>
            <a:r>
              <a:rPr lang="ko-KR" altLang="en-US" sz="2800"/>
              <a:t>전공코드</a:t>
            </a:r>
            <a:r>
              <a:rPr lang="en-US" altLang="ko-KR" sz="2800"/>
              <a:t>=</a:t>
            </a:r>
            <a:r>
              <a:rPr lang="ko-KR" altLang="en-US" sz="2800">
                <a:solidFill>
                  <a:srgbClr val="008000"/>
                </a:solidFill>
              </a:rPr>
              <a:t>전</a:t>
            </a:r>
            <a:r>
              <a:rPr lang="en-US" altLang="ko-KR" sz="2800">
                <a:solidFill>
                  <a:srgbClr val="008000"/>
                </a:solidFill>
              </a:rPr>
              <a:t>.</a:t>
            </a:r>
            <a:r>
              <a:rPr lang="ko-KR" altLang="en-US" sz="2800"/>
              <a:t>전공코드</a:t>
            </a:r>
          </a:p>
          <a:p>
            <a:pPr marL="0" indent="0">
              <a:buFontTx/>
              <a:buNone/>
            </a:pPr>
            <a:endParaRPr lang="ko-KR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9F781623-7561-4505-9C40-7E073839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학생테이블</a:t>
            </a:r>
            <a:r>
              <a:rPr lang="en-US" altLang="ko-KR"/>
              <a:t>, </a:t>
            </a:r>
            <a:r>
              <a:rPr lang="ko-KR" altLang="en-US"/>
              <a:t>졸작팀테이블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6B708F84-93B7-4325-B950-A77FB20D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학생테이블과 졸작팀 테이블을 조인하여 이름</a:t>
            </a:r>
            <a:r>
              <a:rPr lang="en-US" altLang="ko-KR"/>
              <a:t>, </a:t>
            </a:r>
            <a:r>
              <a:rPr lang="ko-KR" altLang="en-US"/>
              <a:t>조명</a:t>
            </a:r>
            <a:r>
              <a:rPr lang="en-US" altLang="ko-KR"/>
              <a:t>, </a:t>
            </a:r>
            <a:r>
              <a:rPr lang="ko-KR" altLang="en-US"/>
              <a:t>점수를 출력하세요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335CB705-6579-4B20-9329-DC682E097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6629" name="_x235059928" descr="EMB000019a87987">
            <a:extLst>
              <a:ext uri="{FF2B5EF4-FFF2-40B4-BE49-F238E27FC236}">
                <a16:creationId xmlns:a16="http://schemas.microsoft.com/office/drawing/2014/main" id="{87A62D32-671C-4CAE-B9E7-71607817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33"/>
          <a:stretch>
            <a:fillRect/>
          </a:stretch>
        </p:blipFill>
        <p:spPr bwMode="auto">
          <a:xfrm>
            <a:off x="2987675" y="2636838"/>
            <a:ext cx="2592388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209F3FAB-AFB9-4BF7-8507-583C7E8F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학생테이블</a:t>
            </a:r>
            <a:r>
              <a:rPr lang="en-US" altLang="ko-KR"/>
              <a:t>, </a:t>
            </a:r>
            <a:r>
              <a:rPr lang="ko-KR" altLang="en-US"/>
              <a:t>졸작팀 테이블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동아리테이블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F26CCA50-F140-49CF-BE03-64E326B7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학생테이블</a:t>
            </a:r>
            <a:r>
              <a:rPr lang="en-US" altLang="ko-KR"/>
              <a:t>, </a:t>
            </a:r>
            <a:r>
              <a:rPr lang="ko-KR" altLang="en-US"/>
              <a:t>졸작팀 테이블</a:t>
            </a:r>
            <a:r>
              <a:rPr lang="en-US" altLang="ko-KR"/>
              <a:t>, </a:t>
            </a:r>
            <a:r>
              <a:rPr lang="ko-KR" altLang="en-US"/>
              <a:t>동아리테이블을 조인하여 이름</a:t>
            </a:r>
            <a:r>
              <a:rPr lang="en-US" altLang="ko-KR"/>
              <a:t>, </a:t>
            </a:r>
            <a:r>
              <a:rPr lang="ko-KR" altLang="en-US"/>
              <a:t>조명</a:t>
            </a:r>
            <a:r>
              <a:rPr lang="en-US" altLang="ko-KR"/>
              <a:t>, </a:t>
            </a:r>
            <a:r>
              <a:rPr lang="ko-KR" altLang="en-US"/>
              <a:t>점수</a:t>
            </a:r>
            <a:r>
              <a:rPr lang="en-US" altLang="ko-KR"/>
              <a:t>, </a:t>
            </a:r>
            <a:r>
              <a:rPr lang="ko-KR" altLang="en-US"/>
              <a:t>동아리명을 출력하세요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7C09EC9-D56B-4AE5-B64C-94327F03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0C89209C-5FDD-41CA-8960-A8670D68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7654" name="_x235059368" descr="EMB000019a87992">
            <a:extLst>
              <a:ext uri="{FF2B5EF4-FFF2-40B4-BE49-F238E27FC236}">
                <a16:creationId xmlns:a16="http://schemas.microsoft.com/office/drawing/2014/main" id="{F4F034D5-F177-4D91-82E9-CA6DBA83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781300"/>
            <a:ext cx="3240087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EA09B8-8879-444A-8B18-B1F72A023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OUTER JOIN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71A346C-85D7-4723-BF32-A683D32E0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left outer</a:t>
            </a:r>
            <a:r>
              <a:rPr lang="en-US" altLang="ko-KR"/>
              <a:t> : </a:t>
            </a:r>
            <a:r>
              <a:rPr lang="ko-KR" altLang="en-US"/>
              <a:t>테이블 왼쪽을 기준으로 조인된 모든 레코드를 가져옴</a:t>
            </a:r>
          </a:p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right outer</a:t>
            </a:r>
            <a:r>
              <a:rPr lang="en-US" altLang="ko-KR"/>
              <a:t> : </a:t>
            </a:r>
            <a:r>
              <a:rPr lang="ko-KR" altLang="en-US"/>
              <a:t>테이블 오른쪽을 기준으로 조인된 모든 레코드를 가져옴</a:t>
            </a:r>
          </a:p>
          <a:p>
            <a:pPr eaLnBrk="1" hangingPunct="1"/>
            <a:r>
              <a:rPr lang="en-US" altLang="ko-KR">
                <a:solidFill>
                  <a:srgbClr val="FF0000"/>
                </a:solidFill>
              </a:rPr>
              <a:t>full outer</a:t>
            </a:r>
            <a:r>
              <a:rPr lang="en-US" altLang="ko-KR"/>
              <a:t>  </a:t>
            </a:r>
            <a:r>
              <a:rPr lang="ko-KR" altLang="en-US"/>
              <a:t>테이블 양쪽을 기준으로 조인된 모든 레코드를 가져옴</a:t>
            </a:r>
          </a:p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8BE5922C-229A-4322-8383-8C57106F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Left outer join</a:t>
            </a:r>
            <a:endParaRPr lang="ko-KR" altLang="en-US"/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1517D5C1-40CA-407E-B60E-732103AD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Inner join</a:t>
            </a:r>
            <a:r>
              <a:rPr lang="ko-KR" altLang="en-US"/>
              <a:t>의 결과와 함께 왼쪽 테이블의 내용 중에서 조건에 맞지 않더라도 결과물로 나타남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9700" name="그림 3">
            <a:extLst>
              <a:ext uri="{FF2B5EF4-FFF2-40B4-BE49-F238E27FC236}">
                <a16:creationId xmlns:a16="http://schemas.microsoft.com/office/drawing/2014/main" id="{814A5259-00B6-4445-B4D2-9D089AD38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068638"/>
            <a:ext cx="3771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56BA801C-ADA4-46E8-BD5A-201FDBE1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Right Outer join</a:t>
            </a:r>
            <a:endParaRPr lang="ko-KR" altLang="en-US"/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0B67D41A-504C-41F5-8EA3-C253829B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Inner join</a:t>
            </a:r>
            <a:r>
              <a:rPr lang="ko-KR" altLang="en-US"/>
              <a:t>의 결과와 함께 오른쪽 테이블의 내용 중에서 조건과 맞지 않더라도 나타남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0724" name="그림 3">
            <a:extLst>
              <a:ext uri="{FF2B5EF4-FFF2-40B4-BE49-F238E27FC236}">
                <a16:creationId xmlns:a16="http://schemas.microsoft.com/office/drawing/2014/main" id="{DBBE51F1-7976-45C0-8AB5-A6E572A7A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97200"/>
            <a:ext cx="37719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A5E9D2F1-1958-41ED-B17E-E2F3CD22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</a:t>
            </a:r>
            <a:r>
              <a:rPr lang="en-US" altLang="ko-KR" sz="4000"/>
              <a:t>LEFT OUTER JOIN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457163CB-5DDA-4243-96DC-C5438E910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7197BBD2-8D6E-4C7F-AF05-AAC51335A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641475"/>
            <a:ext cx="4538662" cy="450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D1FAD-217B-4987-83B6-C8F7CFD8395B}"/>
              </a:ext>
            </a:extLst>
          </p:cNvPr>
          <p:cNvSpPr txBox="1"/>
          <p:nvPr/>
        </p:nvSpPr>
        <p:spPr>
          <a:xfrm>
            <a:off x="5508625" y="5229225"/>
            <a:ext cx="28336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모든 전공이 나타나도록 조인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9C879FBC-99C9-4517-8F5E-CA03F42A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(LEFT OUTER JOIN)</a:t>
            </a:r>
            <a:endParaRPr lang="ko-KR" altLang="en-US"/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40B54058-4E12-4953-B8B0-410096E20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 sz="2800"/>
              <a:t>SELECT </a:t>
            </a:r>
            <a:r>
              <a:rPr lang="ko-KR" altLang="en-US" sz="2800"/>
              <a:t>전공</a:t>
            </a:r>
            <a:r>
              <a:rPr lang="en-US" altLang="ko-KR" sz="2800"/>
              <a:t>.</a:t>
            </a:r>
            <a:r>
              <a:rPr lang="ko-KR" altLang="en-US" sz="2800"/>
              <a:t>전공코드</a:t>
            </a:r>
            <a:r>
              <a:rPr lang="en-US" altLang="ko-KR" sz="2800"/>
              <a:t>,</a:t>
            </a:r>
            <a:r>
              <a:rPr lang="ko-KR" altLang="en-US" sz="2800"/>
              <a:t>전공명</a:t>
            </a:r>
            <a:r>
              <a:rPr lang="en-US" altLang="ko-KR" sz="2800"/>
              <a:t>,</a:t>
            </a:r>
            <a:r>
              <a:rPr lang="ko-KR" altLang="en-US" sz="2800"/>
              <a:t>교수명 </a:t>
            </a:r>
            <a:r>
              <a:rPr lang="en-US" altLang="ko-KR" sz="2800"/>
              <a:t>AS </a:t>
            </a:r>
            <a:r>
              <a:rPr lang="ko-KR" altLang="en-US" sz="2800"/>
              <a:t>지도교수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FROM </a:t>
            </a:r>
            <a:r>
              <a:rPr lang="ko-KR" altLang="en-US" sz="2800"/>
              <a:t>전공 </a:t>
            </a:r>
            <a:r>
              <a:rPr lang="en-US" altLang="ko-KR" sz="2800">
                <a:solidFill>
                  <a:srgbClr val="FF0000"/>
                </a:solidFill>
              </a:rPr>
              <a:t>LEFT OUTER JOIN </a:t>
            </a:r>
            <a:r>
              <a:rPr lang="ko-KR" altLang="en-US" sz="2800"/>
              <a:t>지도교수</a:t>
            </a:r>
          </a:p>
          <a:p>
            <a:pPr marL="0" indent="0" latinLnBrk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/>
              <a:t>전공</a:t>
            </a:r>
            <a:r>
              <a:rPr lang="en-US" altLang="ko-KR" sz="2800"/>
              <a:t>.</a:t>
            </a:r>
            <a:r>
              <a:rPr lang="ko-KR" altLang="en-US" sz="2800"/>
              <a:t>전공코드</a:t>
            </a:r>
            <a:r>
              <a:rPr lang="en-US" altLang="ko-KR" sz="2800"/>
              <a:t>=</a:t>
            </a:r>
            <a:r>
              <a:rPr lang="ko-KR" altLang="en-US" sz="2800"/>
              <a:t>지도교수</a:t>
            </a:r>
            <a:r>
              <a:rPr lang="en-US" altLang="ko-KR" sz="2800"/>
              <a:t>.</a:t>
            </a:r>
            <a:r>
              <a:rPr lang="ko-KR" altLang="en-US" sz="2800"/>
              <a:t>전공코드</a:t>
            </a:r>
          </a:p>
          <a:p>
            <a:pPr marL="0" indent="0">
              <a:buFontTx/>
              <a:buNone/>
            </a:pPr>
            <a:endParaRPr lang="ko-KR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882E9-C714-42FF-B3E9-3A26D0A23C54}"/>
              </a:ext>
            </a:extLst>
          </p:cNvPr>
          <p:cNvSpPr txBox="1"/>
          <p:nvPr/>
        </p:nvSpPr>
        <p:spPr>
          <a:xfrm>
            <a:off x="755650" y="3429000"/>
            <a:ext cx="28336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모든 전공이 나타나도록 조인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1ECE62-3A20-4C64-A491-6F3565A4B136}"/>
              </a:ext>
            </a:extLst>
          </p:cNvPr>
          <p:cNvSpPr/>
          <p:nvPr/>
        </p:nvSpPr>
        <p:spPr>
          <a:xfrm>
            <a:off x="708025" y="3328988"/>
            <a:ext cx="3024188" cy="512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C5ED0874-BA0B-40D2-A430-41E6420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  <a:r>
              <a:rPr lang="en-US" altLang="ko-KR"/>
              <a:t> – </a:t>
            </a:r>
            <a:r>
              <a:rPr lang="ko-KR" altLang="en-US"/>
              <a:t>줄넘기결과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4880C8A3-B408-498B-9215-2A6272D4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줄넘기 결과를 사용해서 학생들의 줄넘기 총 스코어를 구하시오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82BB6EDA-AE89-410F-A40B-B59BCA82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</a:t>
            </a:r>
            <a:r>
              <a:rPr lang="en-US" altLang="ko-KR" sz="4000"/>
              <a:t>RIGHT OUTER JOIN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3E0E6C87-0B83-417E-9636-C0351F53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971C5EE5-6C55-487D-94B0-D768545A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1608138"/>
            <a:ext cx="5046662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A36F0407-08F9-4B1D-A4A7-90696776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외부조인 </a:t>
            </a:r>
            <a:r>
              <a:rPr lang="en-US" altLang="ko-KR"/>
              <a:t>(</a:t>
            </a:r>
            <a:r>
              <a:rPr lang="en-US" altLang="ko-KR" sz="4000"/>
              <a:t>RIGHT OUTER JOIN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B738559B-7C2A-413D-A4DF-0979178A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/>
              <a:t>SELECT </a:t>
            </a:r>
            <a:r>
              <a:rPr lang="ko-KR" altLang="en-US"/>
              <a:t>성적</a:t>
            </a:r>
            <a:r>
              <a:rPr lang="en-US" altLang="ko-KR"/>
              <a:t>.</a:t>
            </a:r>
            <a:r>
              <a:rPr lang="ko-KR" altLang="en-US"/>
              <a:t>학번</a:t>
            </a:r>
            <a:r>
              <a:rPr lang="en-US" altLang="ko-KR"/>
              <a:t>, </a:t>
            </a:r>
            <a:r>
              <a:rPr lang="ko-KR" altLang="en-US"/>
              <a:t>성적</a:t>
            </a:r>
            <a:r>
              <a:rPr lang="en-US" altLang="ko-KR"/>
              <a:t>.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점수</a:t>
            </a:r>
            <a:r>
              <a:rPr lang="en-US" altLang="ko-KR"/>
              <a:t>, </a:t>
            </a:r>
            <a:r>
              <a:rPr lang="ko-KR" altLang="en-US"/>
              <a:t>조장</a:t>
            </a:r>
          </a:p>
          <a:p>
            <a:pPr marL="0" indent="0" latinLnBrk="0">
              <a:buFontTx/>
              <a:buNone/>
            </a:pPr>
            <a:r>
              <a:rPr lang="en-US" altLang="ko-KR"/>
              <a:t>FROM </a:t>
            </a:r>
            <a:r>
              <a:rPr lang="ko-KR" altLang="en-US"/>
              <a:t>팀프로젝트 </a:t>
            </a:r>
            <a:r>
              <a:rPr lang="en-US" altLang="ko-KR">
                <a:solidFill>
                  <a:srgbClr val="FF0000"/>
                </a:solidFill>
              </a:rPr>
              <a:t>RIGHT OUTER JOIN </a:t>
            </a:r>
            <a:r>
              <a:rPr lang="ko-KR" altLang="en-US"/>
              <a:t>성적</a:t>
            </a:r>
          </a:p>
          <a:p>
            <a:pPr marL="0" indent="0" latinLnBrk="0">
              <a:buFontTx/>
              <a:buNone/>
            </a:pPr>
            <a:r>
              <a:rPr lang="en-US" altLang="ko-KR"/>
              <a:t>ON </a:t>
            </a:r>
            <a:r>
              <a:rPr lang="ko-KR" altLang="en-US"/>
              <a:t>팀프로젝트</a:t>
            </a:r>
            <a:r>
              <a:rPr lang="en-US" altLang="ko-KR"/>
              <a:t>.</a:t>
            </a:r>
            <a:r>
              <a:rPr lang="ko-KR" altLang="en-US"/>
              <a:t>학번 </a:t>
            </a:r>
            <a:r>
              <a:rPr lang="en-US" altLang="ko-KR"/>
              <a:t>= </a:t>
            </a:r>
            <a:r>
              <a:rPr lang="ko-KR" altLang="en-US"/>
              <a:t>성적</a:t>
            </a:r>
            <a:r>
              <a:rPr lang="en-US" altLang="ko-KR"/>
              <a:t>.</a:t>
            </a:r>
            <a:r>
              <a:rPr lang="ko-KR" altLang="en-US"/>
              <a:t>학번</a:t>
            </a:r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07F3B2-E02B-4744-9F6B-159297DBB335}"/>
              </a:ext>
            </a:extLst>
          </p:cNvPr>
          <p:cNvSpPr/>
          <p:nvPr/>
        </p:nvSpPr>
        <p:spPr>
          <a:xfrm>
            <a:off x="708025" y="3492500"/>
            <a:ext cx="3432175" cy="512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38D0C-68E4-43CB-92D7-B09B319AB735}"/>
              </a:ext>
            </a:extLst>
          </p:cNvPr>
          <p:cNvSpPr txBox="1"/>
          <p:nvPr/>
        </p:nvSpPr>
        <p:spPr>
          <a:xfrm>
            <a:off x="755650" y="3592513"/>
            <a:ext cx="34655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모든 학생 정보가 나타나도록 조인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ADA6949C-23CE-4702-8F7D-27EED32F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3160A-DF59-4D15-9C20-A4C921A2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-- FULL OUTER JOIN </a:t>
            </a:r>
            <a:r>
              <a:rPr lang="ko-KR" altLang="en-US" sz="2800" dirty="0"/>
              <a:t>예제를 위한 레코드 삽입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INSERT INTO </a:t>
            </a:r>
            <a:r>
              <a:rPr lang="ko-KR" altLang="en-US" sz="2800" dirty="0" err="1"/>
              <a:t>팀프로젝트</a:t>
            </a:r>
            <a:r>
              <a:rPr lang="ko-KR" altLang="en-US" sz="2800" dirty="0"/>
              <a:t> </a:t>
            </a:r>
            <a:r>
              <a:rPr lang="en-US" altLang="ko-KR" sz="2800" dirty="0"/>
              <a:t>VALUES('G03','</a:t>
            </a:r>
            <a:r>
              <a:rPr lang="ko-KR" altLang="en-US" sz="2800" dirty="0"/>
              <a:t>원빈</a:t>
            </a:r>
            <a:r>
              <a:rPr lang="en-US" altLang="ko-KR" sz="2800" dirty="0"/>
              <a:t>','201501005')</a:t>
            </a:r>
          </a:p>
          <a:p>
            <a:pPr marL="0" indent="0" latinLnBrk="0">
              <a:buFontTx/>
              <a:buNone/>
              <a:defRPr/>
            </a:pPr>
            <a:endParaRPr lang="en-US" altLang="ko-KR" sz="2800" dirty="0"/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** </a:t>
            </a:r>
            <a:r>
              <a:rPr lang="en-US" altLang="ko-KR" sz="2800" dirty="0" err="1"/>
              <a:t>mysql</a:t>
            </a:r>
            <a:r>
              <a:rPr lang="en-US" altLang="ko-KR" sz="2800" dirty="0"/>
              <a:t> </a:t>
            </a:r>
            <a:r>
              <a:rPr lang="ko-KR" altLang="en-US" sz="2800" dirty="0"/>
              <a:t>에서는 </a:t>
            </a:r>
            <a:r>
              <a:rPr lang="en-US" altLang="ko-KR" sz="2800" dirty="0"/>
              <a:t>full outer join </a:t>
            </a:r>
            <a:r>
              <a:rPr lang="ko-KR" altLang="en-US" sz="2800" dirty="0"/>
              <a:t>을 지원하지 않음</a:t>
            </a:r>
            <a:r>
              <a:rPr lang="en-US" altLang="ko-KR" sz="2800" dirty="0"/>
              <a:t>.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  </a:t>
            </a:r>
            <a:r>
              <a:rPr lang="ko-KR" altLang="en-US" sz="2800" dirty="0"/>
              <a:t>하지만</a:t>
            </a:r>
            <a:r>
              <a:rPr lang="en-US" altLang="ko-KR" sz="2800" dirty="0"/>
              <a:t>, left join </a:t>
            </a:r>
            <a:r>
              <a:rPr lang="ko-KR" altLang="en-US" sz="2800" dirty="0"/>
              <a:t>과 </a:t>
            </a:r>
            <a:r>
              <a:rPr lang="en-US" altLang="ko-KR" sz="2800" dirty="0"/>
              <a:t>right join </a:t>
            </a:r>
            <a:r>
              <a:rPr lang="ko-KR" altLang="en-US" sz="2800" dirty="0"/>
              <a:t>을 </a:t>
            </a:r>
            <a:r>
              <a:rPr lang="en-US" altLang="ko-KR" sz="2800" dirty="0">
                <a:solidFill>
                  <a:srgbClr val="FF0000"/>
                </a:solidFill>
              </a:rPr>
              <a:t>union</a:t>
            </a:r>
            <a:r>
              <a:rPr lang="en-US" altLang="ko-KR" sz="2800" dirty="0"/>
              <a:t> </a:t>
            </a:r>
            <a:r>
              <a:rPr lang="ko-KR" altLang="en-US" sz="2800" dirty="0"/>
              <a:t>하여</a:t>
            </a:r>
            <a:endParaRPr lang="en-US" altLang="ko-KR" sz="2800" dirty="0"/>
          </a:p>
          <a:p>
            <a:pPr marL="0" indent="0" latinLnBrk="0">
              <a:buFontTx/>
              <a:buNone/>
              <a:defRPr/>
            </a:pPr>
            <a:r>
              <a:rPr lang="en-US" altLang="ko-KR" sz="2800" dirty="0"/>
              <a:t>    full outer join </a:t>
            </a:r>
            <a:r>
              <a:rPr lang="ko-KR" altLang="en-US" sz="2800" dirty="0"/>
              <a:t>구현 가능</a:t>
            </a:r>
            <a:r>
              <a:rPr lang="en-US" altLang="ko-KR" sz="2800" dirty="0"/>
              <a:t>.  </a:t>
            </a:r>
            <a:endParaRPr lang="ko-KR" altLang="en-US" sz="2800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9DCE2A00-0582-45FA-9EB0-B58D14A7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union</a:t>
            </a:r>
            <a:endParaRPr lang="ko-KR" altLang="en-US"/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E0EA88A1-458E-4A3C-96C5-74BAA54F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 정규화된 테이블을 연결시키는 방법</a:t>
            </a:r>
            <a:endParaRPr lang="en-US" altLang="ko-KR"/>
          </a:p>
          <a:p>
            <a:pPr lvl="1"/>
            <a:r>
              <a:rPr lang="ko-KR" altLang="en-US"/>
              <a:t>비교</a:t>
            </a:r>
            <a:r>
              <a:rPr lang="en-US" altLang="ko-KR"/>
              <a:t>)JOIN </a:t>
            </a:r>
            <a:r>
              <a:rPr lang="ko-KR" altLang="en-US"/>
              <a:t>은 정규화된 테이블을 연결</a:t>
            </a:r>
            <a:endParaRPr lang="en-US" altLang="ko-KR"/>
          </a:p>
          <a:p>
            <a:r>
              <a:rPr lang="ko-KR" altLang="en-US"/>
              <a:t>주의</a:t>
            </a:r>
            <a:r>
              <a:rPr lang="en-US" altLang="ko-KR"/>
              <a:t>)</a:t>
            </a:r>
            <a:r>
              <a:rPr lang="ko-KR" altLang="en-US"/>
              <a:t>두 개 테이블의 열의 수와 형식이 같아야 한다</a:t>
            </a:r>
          </a:p>
          <a:p>
            <a:r>
              <a:rPr lang="ko-KR" altLang="en-US"/>
              <a:t>결과 집합의 열 이름은 첫 번째 </a:t>
            </a:r>
            <a:r>
              <a:rPr lang="en-US" altLang="ko-KR"/>
              <a:t>SELECT</a:t>
            </a:r>
            <a:r>
              <a:rPr lang="ko-KR" altLang="en-US"/>
              <a:t>문의 열 이름이 나타난다</a:t>
            </a:r>
            <a:r>
              <a:rPr lang="en-US" altLang="ko-KR"/>
              <a:t>. </a:t>
            </a:r>
          </a:p>
          <a:p>
            <a:r>
              <a:rPr lang="ko-KR" altLang="en-US"/>
              <a:t>중복은 제외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6B52E281-27F7-4634-ACAD-3EB437C0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77355DC8-4BA6-4903-8BD0-42A369D4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28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C74FE20-96E0-46E8-9CD5-DC7FE1A2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7893" name="_x177717280" descr="EMB00000e58157d">
            <a:extLst>
              <a:ext uri="{FF2B5EF4-FFF2-40B4-BE49-F238E27FC236}">
                <a16:creationId xmlns:a16="http://schemas.microsoft.com/office/drawing/2014/main" id="{C8625C8A-E092-468C-97F8-7B13BF0E0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92"/>
          <a:stretch>
            <a:fillRect/>
          </a:stretch>
        </p:blipFill>
        <p:spPr bwMode="auto">
          <a:xfrm>
            <a:off x="1411288" y="1844675"/>
            <a:ext cx="5608637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4">
            <a:extLst>
              <a:ext uri="{FF2B5EF4-FFF2-40B4-BE49-F238E27FC236}">
                <a16:creationId xmlns:a16="http://schemas.microsoft.com/office/drawing/2014/main" id="{CC5C0E15-DB69-42E1-8098-899D6C95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7895" name="_x177717280" descr="EMB00000e58157d">
            <a:extLst>
              <a:ext uri="{FF2B5EF4-FFF2-40B4-BE49-F238E27FC236}">
                <a16:creationId xmlns:a16="http://schemas.microsoft.com/office/drawing/2014/main" id="{4FD4E7CB-FC98-431D-8F1D-38EAA8D6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5"/>
          <a:stretch>
            <a:fillRect/>
          </a:stretch>
        </p:blipFill>
        <p:spPr bwMode="auto">
          <a:xfrm>
            <a:off x="1419225" y="3644900"/>
            <a:ext cx="561181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4A6CE-230D-458B-8F78-62139D9F1949}"/>
              </a:ext>
            </a:extLst>
          </p:cNvPr>
          <p:cNvSpPr txBox="1"/>
          <p:nvPr/>
        </p:nvSpPr>
        <p:spPr>
          <a:xfrm>
            <a:off x="3492500" y="3275013"/>
            <a:ext cx="123031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중간 생략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0BB0E939-5745-4059-B074-BFAD66DA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01D2C88B-96A8-442A-8005-DBDD1314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2800"/>
              <a:t>SELECT * FROM </a:t>
            </a:r>
            <a:r>
              <a:rPr lang="ko-KR" altLang="en-US" sz="2800"/>
              <a:t>팀프로젝트 팀 </a:t>
            </a:r>
            <a:r>
              <a:rPr lang="en-US" altLang="ko-KR" sz="2800"/>
              <a:t>left join </a:t>
            </a:r>
            <a:r>
              <a:rPr lang="ko-KR" altLang="en-US" sz="2800"/>
              <a:t>성적 </a:t>
            </a:r>
            <a:r>
              <a:rPr lang="en-US" altLang="ko-KR" sz="2800"/>
              <a:t>on </a:t>
            </a:r>
            <a:r>
              <a:rPr lang="ko-KR" altLang="en-US" sz="2800"/>
              <a:t>팀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r>
              <a:rPr lang="en-US" altLang="ko-KR" sz="2800"/>
              <a:t>= </a:t>
            </a:r>
            <a:r>
              <a:rPr lang="ko-KR" altLang="en-US" sz="2800"/>
              <a:t>성적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endParaRPr lang="en-US" altLang="ko-KR" sz="2800"/>
          </a:p>
          <a:p>
            <a:pPr marL="0" indent="0"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union </a:t>
            </a:r>
          </a:p>
          <a:p>
            <a:pPr marL="0" indent="0">
              <a:buFontTx/>
              <a:buNone/>
            </a:pPr>
            <a:r>
              <a:rPr lang="en-US" altLang="ko-KR" sz="2800"/>
              <a:t>SELECT * FROM </a:t>
            </a:r>
            <a:r>
              <a:rPr lang="ko-KR" altLang="en-US" sz="2800"/>
              <a:t>팀프로젝트 팀 </a:t>
            </a:r>
            <a:r>
              <a:rPr lang="en-US" altLang="ko-KR" sz="2800"/>
              <a:t>right join </a:t>
            </a:r>
            <a:r>
              <a:rPr lang="ko-KR" altLang="en-US" sz="2800"/>
              <a:t>성적 </a:t>
            </a:r>
            <a:r>
              <a:rPr lang="en-US" altLang="ko-KR" sz="2800"/>
              <a:t>on </a:t>
            </a:r>
            <a:r>
              <a:rPr lang="ko-KR" altLang="en-US" sz="2800"/>
              <a:t>팀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r>
              <a:rPr lang="en-US" altLang="ko-KR" sz="2800"/>
              <a:t>= </a:t>
            </a:r>
            <a:r>
              <a:rPr lang="ko-KR" altLang="en-US" sz="2800"/>
              <a:t>성적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r>
              <a:rPr lang="en-US" altLang="ko-KR" sz="2800"/>
              <a:t>;</a:t>
            </a:r>
          </a:p>
          <a:p>
            <a:pPr marL="0" indent="0">
              <a:buFontTx/>
              <a:buNone/>
            </a:pPr>
            <a:endParaRPr lang="en-US" altLang="ko-KR" sz="2800"/>
          </a:p>
          <a:p>
            <a:pPr marL="0" indent="0">
              <a:buFontTx/>
              <a:buNone/>
            </a:pPr>
            <a:r>
              <a:rPr lang="en-US" altLang="ko-KR" sz="2800"/>
              <a:t>** union</a:t>
            </a:r>
            <a:r>
              <a:rPr lang="ko-KR" altLang="en-US" sz="2800"/>
              <a:t>을 이용할 때 두 질의의 결과값들이 중복되어 있을 경우</a:t>
            </a:r>
            <a:r>
              <a:rPr lang="en-US" altLang="ko-KR" sz="2800"/>
              <a:t>, </a:t>
            </a:r>
            <a:r>
              <a:rPr lang="ko-KR" altLang="en-US" sz="2800"/>
              <a:t>이는 하나로 표시됨</a:t>
            </a:r>
            <a:r>
              <a:rPr lang="en-US" altLang="ko-KR" sz="2800"/>
              <a:t>.</a:t>
            </a:r>
          </a:p>
          <a:p>
            <a:pPr marL="0" indent="0">
              <a:buFontTx/>
              <a:buNone/>
            </a:pPr>
            <a:endParaRPr lang="en-US" altLang="ko-KR" sz="2800"/>
          </a:p>
          <a:p>
            <a:pPr marL="0" indent="0">
              <a:buFontTx/>
              <a:buNone/>
            </a:pPr>
            <a:endParaRPr lang="ko-KR" altLang="en-US" sz="28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C4E577F9-47BF-40E8-BBD9-A280B51B2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B2B7A88F-7A0C-47EE-93EE-F024A379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02CE8170-C9E2-4B3E-B885-0C712158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FULL OUTER JOIN</a:t>
            </a:r>
            <a:endParaRPr lang="ko-KR" altLang="en-US"/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A7E4C2A7-7138-4011-9A24-F3A38ECE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양쪽 테이블 모두를 기준으로 조인</a:t>
            </a:r>
            <a:endParaRPr lang="en-US" altLang="ko-KR"/>
          </a:p>
          <a:p>
            <a:r>
              <a:rPr lang="ko-KR" altLang="en-US"/>
              <a:t>성능 면에서 아주 좋지 않다</a:t>
            </a:r>
            <a:endParaRPr lang="en-US" altLang="ko-KR"/>
          </a:p>
          <a:p>
            <a:r>
              <a:rPr lang="ko-KR" altLang="en-US"/>
              <a:t>가능한 사용하지 않는 것이 좋다</a:t>
            </a:r>
          </a:p>
          <a:p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F9FD2BAF-9A08-4601-B021-184F11C0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셀프 조인 </a:t>
            </a:r>
            <a:r>
              <a:rPr lang="en-US" altLang="ko-KR"/>
              <a:t>(SELF-JOIN)</a:t>
            </a:r>
            <a:endParaRPr lang="ko-KR" altLang="en-US"/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D1792645-86C0-4C9C-BC06-D3ABD9FF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9C3FEEDF-68E0-4E83-B63C-5C99DAD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89138"/>
            <a:ext cx="46863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899DB41B-D5B7-4220-A8D0-59830A23E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셀프 조인 </a:t>
            </a:r>
            <a:r>
              <a:rPr lang="en-US" altLang="ko-KR"/>
              <a:t>(SELF-JOIN)</a:t>
            </a:r>
            <a:endParaRPr lang="ko-KR" altLang="en-US"/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97DF8D97-E37D-4E6F-8C1D-4B955003C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같은 테이블을 조인</a:t>
            </a:r>
            <a:endParaRPr lang="en-US" altLang="ko-KR"/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CE39DAAE-95F8-4BF9-B96A-9465FB5B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268538"/>
            <a:ext cx="68675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3B5B28AD-E308-4C59-9AAE-31BAED16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셀프 조인 </a:t>
            </a:r>
            <a:r>
              <a:rPr lang="en-US" altLang="ko-KR"/>
              <a:t>(SELF-JOIN)</a:t>
            </a:r>
            <a:endParaRPr lang="ko-KR" altLang="en-US"/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0EE98DAB-43AF-4B19-9B90-DAA5CCD9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latinLnBrk="0">
              <a:buFontTx/>
              <a:buNone/>
            </a:pPr>
            <a:r>
              <a:rPr lang="en-US" altLang="ko-KR" sz="2800"/>
              <a:t>SELECT</a:t>
            </a:r>
            <a:r>
              <a:rPr lang="ko-KR" altLang="en-US" sz="2800"/>
              <a:t> 조원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r>
              <a:rPr lang="en-US" altLang="ko-KR" sz="2800"/>
              <a:t>AS </a:t>
            </a:r>
            <a:r>
              <a:rPr lang="ko-KR" altLang="en-US" sz="2800"/>
              <a:t>조원학번</a:t>
            </a:r>
            <a:r>
              <a:rPr lang="en-US" altLang="ko-KR" sz="2800"/>
              <a:t>, </a:t>
            </a:r>
            <a:r>
              <a:rPr lang="ko-KR" altLang="en-US" sz="2800"/>
              <a:t>조원</a:t>
            </a:r>
            <a:r>
              <a:rPr lang="en-US" altLang="ko-KR" sz="2800"/>
              <a:t>.</a:t>
            </a:r>
            <a:r>
              <a:rPr lang="ko-KR" altLang="en-US" sz="2800"/>
              <a:t>이름 </a:t>
            </a:r>
            <a:r>
              <a:rPr lang="en-US" altLang="ko-KR" sz="2800"/>
              <a:t>AS </a:t>
            </a:r>
            <a:r>
              <a:rPr lang="ko-KR" altLang="en-US" sz="2800"/>
              <a:t>조원명</a:t>
            </a:r>
            <a:r>
              <a:rPr lang="en-US" altLang="ko-KR" sz="2800"/>
              <a:t>, </a:t>
            </a:r>
            <a:endParaRPr lang="ko-KR" altLang="en-US" sz="2800"/>
          </a:p>
          <a:p>
            <a:pPr marL="0" indent="0" latinLnBrk="0">
              <a:buFontTx/>
              <a:buNone/>
            </a:pPr>
            <a:r>
              <a:rPr lang="ko-KR" altLang="en-US" sz="2800"/>
              <a:t>조장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  <a:r>
              <a:rPr lang="en-US" altLang="ko-KR" sz="2800"/>
              <a:t>AS </a:t>
            </a:r>
            <a:r>
              <a:rPr lang="ko-KR" altLang="en-US" sz="2800"/>
              <a:t>조장학번</a:t>
            </a:r>
            <a:r>
              <a:rPr lang="en-US" altLang="ko-KR" sz="2800"/>
              <a:t>, </a:t>
            </a:r>
            <a:r>
              <a:rPr lang="ko-KR" altLang="en-US" sz="2800"/>
              <a:t>조장</a:t>
            </a:r>
            <a:r>
              <a:rPr lang="en-US" altLang="ko-KR" sz="2800"/>
              <a:t>.</a:t>
            </a:r>
            <a:r>
              <a:rPr lang="ko-KR" altLang="en-US" sz="2800"/>
              <a:t>이름 </a:t>
            </a:r>
            <a:r>
              <a:rPr lang="en-US" altLang="ko-KR" sz="2800"/>
              <a:t>AS </a:t>
            </a:r>
            <a:r>
              <a:rPr lang="ko-KR" altLang="en-US" sz="2800"/>
              <a:t>조장명</a:t>
            </a:r>
          </a:p>
          <a:p>
            <a:pPr marL="0" indent="0">
              <a:buFontTx/>
              <a:buNone/>
            </a:pPr>
            <a:r>
              <a:rPr lang="en-US" altLang="ko-KR" sz="2800"/>
              <a:t>FROM </a:t>
            </a:r>
            <a:r>
              <a:rPr lang="ko-KR" altLang="en-US" sz="2800"/>
              <a:t>팀프로젝트 조원 </a:t>
            </a:r>
            <a:r>
              <a:rPr lang="en-US" altLang="ko-KR" sz="2800"/>
              <a:t>JOIN </a:t>
            </a:r>
            <a:r>
              <a:rPr lang="ko-KR" altLang="en-US" sz="2800"/>
              <a:t>팀프로젝트 조장</a:t>
            </a:r>
          </a:p>
          <a:p>
            <a:pPr marL="0" indent="0">
              <a:buFontTx/>
              <a:buNone/>
            </a:pPr>
            <a:r>
              <a:rPr lang="en-US" altLang="ko-KR" sz="2800"/>
              <a:t>ON </a:t>
            </a:r>
            <a:r>
              <a:rPr lang="ko-KR" altLang="en-US" sz="2800"/>
              <a:t>조원</a:t>
            </a:r>
            <a:r>
              <a:rPr lang="en-US" altLang="ko-KR" sz="2800"/>
              <a:t>.</a:t>
            </a:r>
            <a:r>
              <a:rPr lang="ko-KR" altLang="en-US" sz="2800"/>
              <a:t>조장</a:t>
            </a:r>
            <a:r>
              <a:rPr lang="en-US" altLang="ko-KR" sz="2800"/>
              <a:t>=</a:t>
            </a:r>
            <a:r>
              <a:rPr lang="ko-KR" altLang="en-US" sz="2800"/>
              <a:t>조장</a:t>
            </a:r>
            <a:r>
              <a:rPr lang="en-US" altLang="ko-KR" sz="2800"/>
              <a:t>.</a:t>
            </a:r>
            <a:r>
              <a:rPr lang="ko-KR" altLang="en-US" sz="2800"/>
              <a:t>학번 </a:t>
            </a:r>
          </a:p>
          <a:p>
            <a:pPr marL="0" indent="0">
              <a:buFontTx/>
              <a:buNone/>
            </a:pPr>
            <a:r>
              <a:rPr lang="en-US" altLang="ko-KR" sz="2800"/>
              <a:t>ORDER BY </a:t>
            </a:r>
            <a:r>
              <a:rPr lang="ko-KR" altLang="en-US" sz="2800"/>
              <a:t>조장명</a:t>
            </a:r>
            <a:r>
              <a:rPr lang="en-US" altLang="ko-KR" sz="2800"/>
              <a:t>;</a:t>
            </a:r>
            <a:endParaRPr lang="ko-KR" altLang="en-US" sz="2800"/>
          </a:p>
          <a:p>
            <a:pPr marL="0" indent="0">
              <a:buFontTx/>
              <a:buNone/>
            </a:pPr>
            <a:endParaRPr lang="ko-KR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8D98B658-409A-4CFF-9673-E4770813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  <a:r>
              <a:rPr lang="en-US" altLang="ko-KR"/>
              <a:t>2 – </a:t>
            </a:r>
            <a:r>
              <a:rPr lang="ko-KR" altLang="en-US"/>
              <a:t>줄넘기결과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415879E2-DCF2-46A1-9132-825ED9D3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줄넘기 결과를 사용해서 줄넘기 횟수가 가장 적은 학생의 스코어와 가장 많은 학생의 스코어를 구하시오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8968419-F5EC-4165-A770-7650A250C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union all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AC56D520-9D80-4671-AF1A-D76558962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union all</a:t>
            </a:r>
          </a:p>
          <a:p>
            <a:pPr lvl="1">
              <a:defRPr/>
            </a:pPr>
            <a:r>
              <a:rPr lang="ko-KR" altLang="en-US" dirty="0"/>
              <a:t>중복된 데이터를 모두 가져옴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SELECT </a:t>
            </a:r>
            <a:r>
              <a:rPr lang="ko-KR" altLang="en-US" dirty="0" err="1"/>
              <a:t>교수명</a:t>
            </a:r>
            <a:endParaRPr lang="ko-KR" altLang="en-US" dirty="0"/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FROM </a:t>
            </a:r>
            <a:r>
              <a:rPr lang="ko-KR" altLang="en-US" dirty="0"/>
              <a:t>지도교수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 UNION ALL </a:t>
            </a:r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SELECT </a:t>
            </a:r>
            <a:r>
              <a:rPr lang="ko-KR" altLang="en-US" dirty="0" err="1"/>
              <a:t>교수명</a:t>
            </a:r>
            <a:endParaRPr lang="ko-KR" altLang="en-US" dirty="0"/>
          </a:p>
          <a:p>
            <a:pPr marL="0" indent="0" latinLnBrk="0">
              <a:buFontTx/>
              <a:buNone/>
              <a:defRPr/>
            </a:pPr>
            <a:r>
              <a:rPr lang="en-US" altLang="ko-KR" dirty="0"/>
              <a:t>FROM </a:t>
            </a:r>
            <a:r>
              <a:rPr lang="ko-KR" altLang="en-US" dirty="0"/>
              <a:t>지도교수</a:t>
            </a:r>
          </a:p>
          <a:p>
            <a:pPr lvl="1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7C9D7C60-4A9C-41C2-86BF-6BAA8349F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89138"/>
            <a:ext cx="3683000" cy="381635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1B89B1A3-DCE3-40E4-B0DB-4B36F88FC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self join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04630CA-6A56-48E0-BBEB-BE37B31ED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82763"/>
            <a:ext cx="8229600" cy="4525962"/>
          </a:xfrm>
        </p:spPr>
        <p:txBody>
          <a:bodyPr/>
          <a:lstStyle/>
          <a:p>
            <a:pPr eaLnBrk="1" hangingPunct="1"/>
            <a:endParaRPr lang="en-US" altLang="ko-KR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7E42703-6AD1-49E8-8EB0-88D6ED634219}"/>
              </a:ext>
            </a:extLst>
          </p:cNvPr>
          <p:cNvCxnSpPr/>
          <p:nvPr/>
        </p:nvCxnSpPr>
        <p:spPr>
          <a:xfrm>
            <a:off x="4211638" y="2316163"/>
            <a:ext cx="504825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13696D-CAFF-4470-9CE9-8ACB5CC1913C}"/>
              </a:ext>
            </a:extLst>
          </p:cNvPr>
          <p:cNvCxnSpPr/>
          <p:nvPr/>
        </p:nvCxnSpPr>
        <p:spPr>
          <a:xfrm>
            <a:off x="4211638" y="2603500"/>
            <a:ext cx="504825" cy="7207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DAD71E-EDE9-478D-89D0-087C51AE502F}"/>
              </a:ext>
            </a:extLst>
          </p:cNvPr>
          <p:cNvCxnSpPr/>
          <p:nvPr/>
        </p:nvCxnSpPr>
        <p:spPr>
          <a:xfrm>
            <a:off x="4211638" y="3540125"/>
            <a:ext cx="504825" cy="165576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DB4D0E-CB55-4EAE-BEE2-921194E35164}"/>
              </a:ext>
            </a:extLst>
          </p:cNvPr>
          <p:cNvSpPr txBox="1"/>
          <p:nvPr/>
        </p:nvSpPr>
        <p:spPr>
          <a:xfrm>
            <a:off x="1692275" y="1628775"/>
            <a:ext cx="1130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조원테이블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68C63-4809-47AC-B2D4-69DF6B351362}"/>
              </a:ext>
            </a:extLst>
          </p:cNvPr>
          <p:cNvSpPr txBox="1"/>
          <p:nvPr/>
        </p:nvSpPr>
        <p:spPr>
          <a:xfrm>
            <a:off x="5364163" y="1619250"/>
            <a:ext cx="11303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조장테이블</a:t>
            </a:r>
          </a:p>
        </p:txBody>
      </p:sp>
      <p:pic>
        <p:nvPicPr>
          <p:cNvPr id="45066" name="Picture 2">
            <a:extLst>
              <a:ext uri="{FF2B5EF4-FFF2-40B4-BE49-F238E27FC236}">
                <a16:creationId xmlns:a16="http://schemas.microsoft.com/office/drawing/2014/main" id="{FDEBE39C-70BB-4E3A-BD67-12FBB0C01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989138"/>
            <a:ext cx="3683000" cy="3816350"/>
          </a:xfrm>
          <a:prstGeom prst="rect">
            <a:avLst/>
          </a:prstGeom>
          <a:noFill/>
          <a:ln w="9525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8603816A-5E1A-424E-82FA-BFF3D0D7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41973-6C0F-4E18-8CCD-F9A704AD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제품 테이블은 제품에 관한 정보가 들어있는 테이블이고 판매 테이블은 제품을 판매한 실적을 기록한 테이블이다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ko-KR" altLang="en-US" dirty="0"/>
              <a:t>이 두 개 테이블을 사용하여 판매한 제품의 품명과 판매수량을 출력하시오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(</a:t>
            </a:r>
            <a:r>
              <a:rPr lang="ko-KR" altLang="en-US" dirty="0"/>
              <a:t>사용 테이블 </a:t>
            </a:r>
            <a:r>
              <a:rPr lang="en-US" altLang="ko-KR" dirty="0"/>
              <a:t>: </a:t>
            </a:r>
            <a:r>
              <a:rPr lang="ko-KR" altLang="en-US" dirty="0"/>
              <a:t>제품테이블</a:t>
            </a:r>
            <a:r>
              <a:rPr lang="en-US" altLang="ko-KR" dirty="0"/>
              <a:t>, </a:t>
            </a:r>
            <a:r>
              <a:rPr lang="ko-KR" altLang="en-US" dirty="0"/>
              <a:t>판매테이블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69A55650-4258-4AA0-87D7-92D48D2F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9BD1F125-93F6-44C5-8D60-447495F2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실행결과는 판매가 된 제품들의 결과를 보여주고 있다</a:t>
            </a:r>
            <a:r>
              <a:rPr lang="en-US" altLang="ko-KR"/>
              <a:t>. </a:t>
            </a:r>
            <a:r>
              <a:rPr lang="ko-KR" altLang="en-US"/>
              <a:t>판매가 되지 않은 제품까지 포함해서 품명과 판매수량을 출력하시오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57B0023B-7452-41C1-BC40-4BC3671CF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47109" name="_x235059128" descr="EMB000019a87999">
            <a:extLst>
              <a:ext uri="{FF2B5EF4-FFF2-40B4-BE49-F238E27FC236}">
                <a16:creationId xmlns:a16="http://schemas.microsoft.com/office/drawing/2014/main" id="{CDD2A5E3-5BA6-4CC5-BBA5-91173540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284538"/>
            <a:ext cx="2592387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23555D93-D592-42EB-871F-EE59F153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79D6F284-C5BB-437E-8AA0-732A9A32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위의 조인을 판매실적을 기준으로 </a:t>
            </a:r>
            <a:r>
              <a:rPr lang="en-US" altLang="ko-KR"/>
              <a:t>outer join </a:t>
            </a:r>
            <a:r>
              <a:rPr lang="ko-KR" altLang="en-US"/>
              <a:t>하시오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0E105900-D621-4615-A2D6-0B7FF7CB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복습</a:t>
            </a:r>
            <a:r>
              <a:rPr lang="en-US" altLang="ko-KR"/>
              <a:t>3 – </a:t>
            </a:r>
            <a:r>
              <a:rPr lang="ko-KR" altLang="en-US"/>
              <a:t>줄넘기결과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536CAFCB-8195-42A5-9F10-9BB4543F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테이블 줄넘기결과를 사용해서 학생들의 평균 스코어를 구하시오</a:t>
            </a:r>
            <a:r>
              <a:rPr lang="en-US" altLang="ko-KR"/>
              <a:t>.</a:t>
            </a:r>
          </a:p>
          <a:p>
            <a:r>
              <a:rPr lang="ko-KR" altLang="en-US"/>
              <a:t>또</a:t>
            </a:r>
            <a:r>
              <a:rPr lang="en-US" altLang="ko-KR"/>
              <a:t>, </a:t>
            </a:r>
            <a:r>
              <a:rPr lang="ko-KR" altLang="en-US"/>
              <a:t>학년별 학생들의 줄넘기 총 스코어 결과에서 총 스코어가 </a:t>
            </a:r>
            <a:r>
              <a:rPr lang="en-US" altLang="ko-KR"/>
              <a:t>95 </a:t>
            </a:r>
            <a:r>
              <a:rPr lang="ko-KR" altLang="en-US"/>
              <a:t>이상 되는 학년만 출력하시오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E6B48FD-F319-4D43-AB5C-D8A62AFCA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rollup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7FEFF89-B92B-445D-94C4-1D04477EF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208963" cy="452596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2800"/>
              <a:t>상세내역과 그룹합계</a:t>
            </a:r>
            <a:r>
              <a:rPr lang="en-US" altLang="ko-KR" sz="2800"/>
              <a:t>. </a:t>
            </a:r>
            <a:r>
              <a:rPr lang="ko-KR" altLang="en-US" sz="2800"/>
              <a:t>그룹된 값에 대한 합계를 구함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D4B22ABE-B00D-48A1-A490-379967E2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9221" name="_x175891432" descr="EMB00000d40457b">
            <a:extLst>
              <a:ext uri="{FF2B5EF4-FFF2-40B4-BE49-F238E27FC236}">
                <a16:creationId xmlns:a16="http://schemas.microsoft.com/office/drawing/2014/main" id="{5E009F25-2870-41DB-BED3-9ABF3BF2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64801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5">
            <a:extLst>
              <a:ext uri="{FF2B5EF4-FFF2-40B4-BE49-F238E27FC236}">
                <a16:creationId xmlns:a16="http://schemas.microsoft.com/office/drawing/2014/main" id="{E4E324A8-2B04-4DBA-8D70-AC88A44C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949950"/>
            <a:ext cx="26654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7B8B91F-4561-43DB-A025-5BEF05FE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Rollup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79D25-B6D1-49FF-9222-25FDD360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Rollup </a:t>
            </a:r>
            <a:r>
              <a:rPr lang="ko-KR" altLang="en-US" dirty="0"/>
              <a:t>구문은 </a:t>
            </a:r>
            <a:r>
              <a:rPr lang="en-US" altLang="ko-KR" dirty="0"/>
              <a:t>group by</a:t>
            </a:r>
            <a:r>
              <a:rPr lang="ko-KR" altLang="en-US" dirty="0"/>
              <a:t>절과 같이 사용됨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Group by </a:t>
            </a:r>
            <a:r>
              <a:rPr lang="ko-KR" altLang="en-US" dirty="0"/>
              <a:t>절에 의해서 그룹 지어진 집합 결과에 대해 좀 더 상세한 정보를 반환하는 기능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즉</a:t>
            </a:r>
            <a:r>
              <a:rPr lang="en-US" altLang="ko-KR" dirty="0"/>
              <a:t>, select </a:t>
            </a:r>
            <a:r>
              <a:rPr lang="ko-KR" altLang="en-US" dirty="0"/>
              <a:t>절에 </a:t>
            </a:r>
            <a:r>
              <a:rPr lang="en-US" altLang="ko-KR" dirty="0"/>
              <a:t>rollup </a:t>
            </a:r>
            <a:r>
              <a:rPr lang="ko-KR" altLang="en-US" dirty="0"/>
              <a:t>을 사용함으로써</a:t>
            </a:r>
            <a:r>
              <a:rPr lang="en-US" altLang="ko-KR" dirty="0"/>
              <a:t>,</a:t>
            </a:r>
          </a:p>
          <a:p>
            <a:pPr marL="0" indent="0">
              <a:buFontTx/>
              <a:buNone/>
              <a:defRPr/>
            </a:pPr>
            <a:r>
              <a:rPr lang="en-US" altLang="ko-KR" dirty="0"/>
              <a:t> </a:t>
            </a:r>
            <a:r>
              <a:rPr lang="ko-KR" altLang="en-US" dirty="0"/>
              <a:t>보통의 </a:t>
            </a:r>
            <a:r>
              <a:rPr lang="en-US" altLang="ko-KR" dirty="0" err="1"/>
              <a:t>selec</a:t>
            </a:r>
            <a:r>
              <a:rPr lang="ko-KR" altLang="en-US" dirty="0"/>
              <a:t>된 데이터와 그 데이터의 총계 구함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E4D7C0A-E980-441B-B50E-0D0D0283E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rollup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FC13083-6A11-410D-B720-61CDBAF445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sz="2000"/>
              <a:t>SELECT </a:t>
            </a:r>
            <a:r>
              <a:rPr lang="ko-KR" altLang="en-US" sz="2000"/>
              <a:t>반</a:t>
            </a:r>
            <a:r>
              <a:rPr lang="en-US" altLang="ko-KR" sz="2000"/>
              <a:t>, </a:t>
            </a:r>
            <a:r>
              <a:rPr lang="ko-KR" altLang="en-US" sz="2000"/>
              <a:t>성별</a:t>
            </a:r>
            <a:r>
              <a:rPr lang="en-US" altLang="ko-KR" sz="2000"/>
              <a:t>, AVG(</a:t>
            </a:r>
            <a:r>
              <a:rPr lang="ko-KR" altLang="en-US" sz="2000"/>
              <a:t>점수</a:t>
            </a:r>
            <a:r>
              <a:rPr lang="en-US" altLang="ko-KR" sz="2000"/>
              <a:t>) </a:t>
            </a:r>
          </a:p>
          <a:p>
            <a:pPr marL="0" indent="0">
              <a:buFontTx/>
              <a:buNone/>
            </a:pPr>
            <a:r>
              <a:rPr lang="en-US" altLang="ko-KR" sz="2000"/>
              <a:t>               AS </a:t>
            </a:r>
            <a:r>
              <a:rPr lang="ko-KR" altLang="en-US" sz="2000"/>
              <a:t>평균점수</a:t>
            </a:r>
          </a:p>
          <a:p>
            <a:pPr marL="0" indent="0">
              <a:buFontTx/>
              <a:buNone/>
            </a:pPr>
            <a:r>
              <a:rPr lang="en-US" altLang="ko-KR" sz="2000"/>
              <a:t>FROM </a:t>
            </a:r>
            <a:r>
              <a:rPr lang="ko-KR" altLang="en-US" sz="2000"/>
              <a:t>성적</a:t>
            </a:r>
          </a:p>
          <a:p>
            <a:pPr marL="0" indent="0">
              <a:buFontTx/>
              <a:buNone/>
            </a:pPr>
            <a:r>
              <a:rPr lang="en-US" altLang="ko-KR" sz="2000"/>
              <a:t>GROUP BY </a:t>
            </a:r>
            <a:r>
              <a:rPr lang="ko-KR" altLang="en-US" sz="2000"/>
              <a:t>반</a:t>
            </a:r>
            <a:r>
              <a:rPr lang="en-US" altLang="ko-KR" sz="2000"/>
              <a:t>, </a:t>
            </a:r>
            <a:r>
              <a:rPr lang="ko-KR" altLang="en-US" sz="2000"/>
              <a:t>성별 </a:t>
            </a:r>
            <a:endParaRPr lang="en-US" altLang="ko-KR" sz="2000"/>
          </a:p>
          <a:p>
            <a:pPr marL="0" indent="0">
              <a:buFontTx/>
              <a:buNone/>
            </a:pPr>
            <a:r>
              <a:rPr lang="en-US" altLang="ko-KR" sz="2000"/>
              <a:t>       WITH ROLLUP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B1C6982-C98C-4E45-A2D6-476D5BBE5E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356100" y="1600200"/>
            <a:ext cx="4319588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000"/>
              <a:t>SELECT </a:t>
            </a:r>
            <a:r>
              <a:rPr lang="ko-KR" altLang="en-US" sz="2000"/>
              <a:t>성별</a:t>
            </a:r>
            <a:r>
              <a:rPr lang="en-US" altLang="ko-KR" sz="2000"/>
              <a:t>, </a:t>
            </a:r>
            <a:r>
              <a:rPr lang="ko-KR" altLang="en-US" sz="2000"/>
              <a:t>반 </a:t>
            </a:r>
            <a:r>
              <a:rPr lang="en-US" altLang="ko-KR" sz="2000"/>
              <a:t>AVG(</a:t>
            </a:r>
            <a:r>
              <a:rPr lang="ko-KR" altLang="en-US" sz="2000"/>
              <a:t>점수</a:t>
            </a:r>
            <a:r>
              <a:rPr lang="en-US" altLang="ko-KR" sz="2000"/>
              <a:t>) </a:t>
            </a:r>
          </a:p>
          <a:p>
            <a:pPr marL="0" indent="0">
              <a:buFontTx/>
              <a:buNone/>
            </a:pPr>
            <a:r>
              <a:rPr lang="en-US" altLang="ko-KR" sz="2000"/>
              <a:t>              AS </a:t>
            </a:r>
            <a:r>
              <a:rPr lang="ko-KR" altLang="en-US" sz="2000"/>
              <a:t>평균점수</a:t>
            </a:r>
          </a:p>
          <a:p>
            <a:pPr marL="0" indent="0">
              <a:buFontTx/>
              <a:buNone/>
            </a:pPr>
            <a:r>
              <a:rPr lang="en-US" altLang="ko-KR" sz="2000"/>
              <a:t>FROM </a:t>
            </a:r>
            <a:r>
              <a:rPr lang="ko-KR" altLang="en-US" sz="2000"/>
              <a:t>성적</a:t>
            </a:r>
          </a:p>
          <a:p>
            <a:pPr marL="0" indent="0">
              <a:buFontTx/>
              <a:buNone/>
            </a:pPr>
            <a:r>
              <a:rPr lang="en-US" altLang="ko-KR" sz="2000"/>
              <a:t>GROUP BY </a:t>
            </a:r>
            <a:r>
              <a:rPr lang="ko-KR" altLang="en-US" sz="2000"/>
              <a:t>성별</a:t>
            </a:r>
            <a:r>
              <a:rPr lang="en-US" altLang="ko-KR" sz="2000"/>
              <a:t>, </a:t>
            </a:r>
            <a:r>
              <a:rPr lang="ko-KR" altLang="en-US" sz="2000"/>
              <a:t>반 </a:t>
            </a:r>
            <a:endParaRPr lang="en-US" altLang="ko-KR" sz="2000"/>
          </a:p>
          <a:p>
            <a:pPr marL="0" indent="0">
              <a:buFontTx/>
              <a:buNone/>
            </a:pPr>
            <a:r>
              <a:rPr lang="en-US" altLang="ko-KR" sz="2000"/>
              <a:t>       WITH ROLLUP</a:t>
            </a:r>
          </a:p>
        </p:txBody>
      </p:sp>
      <p:pic>
        <p:nvPicPr>
          <p:cNvPr id="11269" name="_x175892872" descr="EMB00000d40457e">
            <a:extLst>
              <a:ext uri="{FF2B5EF4-FFF2-40B4-BE49-F238E27FC236}">
                <a16:creationId xmlns:a16="http://schemas.microsoft.com/office/drawing/2014/main" id="{48B9643D-F43E-4B03-80BD-9AFA53FA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16338"/>
            <a:ext cx="210343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_x31330112" descr="EMB00000d40457f">
            <a:extLst>
              <a:ext uri="{FF2B5EF4-FFF2-40B4-BE49-F238E27FC236}">
                <a16:creationId xmlns:a16="http://schemas.microsoft.com/office/drawing/2014/main" id="{D0F04C46-EBF8-4981-B273-673F7EFF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3716338"/>
            <a:ext cx="2058988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10">
            <a:extLst>
              <a:ext uri="{FF2B5EF4-FFF2-40B4-BE49-F238E27FC236}">
                <a16:creationId xmlns:a16="http://schemas.microsoft.com/office/drawing/2014/main" id="{10401530-7C1B-4807-8669-936DD686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1272" name="Rectangle 11">
            <a:extLst>
              <a:ext uri="{FF2B5EF4-FFF2-40B4-BE49-F238E27FC236}">
                <a16:creationId xmlns:a16="http://schemas.microsoft.com/office/drawing/2014/main" id="{56421363-2086-4DF5-88C3-BCA297A39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205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1273" name="Rectangle 5">
            <a:extLst>
              <a:ext uri="{FF2B5EF4-FFF2-40B4-BE49-F238E27FC236}">
                <a16:creationId xmlns:a16="http://schemas.microsoft.com/office/drawing/2014/main" id="{42EED39E-A407-48F8-B2CB-93C1529E7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6237288"/>
            <a:ext cx="2665412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A64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385400"/>
                </a:solidFill>
              </a:rPr>
              <a:t>DB: SampleDB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442D7B-C935-4E64-86AE-D0BE5779DD89}"/>
              </a:ext>
            </a:extLst>
          </p:cNvPr>
          <p:cNvCxnSpPr/>
          <p:nvPr/>
        </p:nvCxnSpPr>
        <p:spPr>
          <a:xfrm>
            <a:off x="4140200" y="1700213"/>
            <a:ext cx="0" cy="4537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F02FEE82-14F3-488C-99F2-986E4A77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줄넘기결과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AC51A-AFE8-4307-9CCF-2A7B69A6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아래와 같이 학년</a:t>
            </a:r>
            <a:r>
              <a:rPr lang="en-US" altLang="ko-KR" dirty="0"/>
              <a:t>, </a:t>
            </a:r>
            <a:r>
              <a:rPr lang="ko-KR" altLang="en-US" dirty="0"/>
              <a:t>반별 줄넘기 총합을 구하시오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  <a:defRPr/>
            </a:pPr>
            <a:r>
              <a:rPr lang="ko-KR" altLang="en-US" dirty="0"/>
              <a:t>실행결과</a:t>
            </a:r>
            <a:r>
              <a:rPr lang="en-US" altLang="ko-KR" dirty="0"/>
              <a:t>)</a:t>
            </a:r>
          </a:p>
        </p:txBody>
      </p:sp>
      <p:pic>
        <p:nvPicPr>
          <p:cNvPr id="12292" name="그림 3">
            <a:extLst>
              <a:ext uri="{FF2B5EF4-FFF2-40B4-BE49-F238E27FC236}">
                <a16:creationId xmlns:a16="http://schemas.microsoft.com/office/drawing/2014/main" id="{978B893C-2BB2-484D-ABEA-4A0FE629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781300"/>
            <a:ext cx="266382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휴먼모음T"/>
        <a:ea typeface="휴먼모음T"/>
        <a:cs typeface=""/>
      </a:majorFont>
      <a:minorFont>
        <a:latin typeface="휴먼모음T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1035</Words>
  <Application>Microsoft Office PowerPoint</Application>
  <PresentationFormat>On-screen Show (4:3)</PresentationFormat>
  <Paragraphs>216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기본 디자인</vt:lpstr>
      <vt:lpstr>DB 3장</vt:lpstr>
      <vt:lpstr>4장 요약정보 만들기</vt:lpstr>
      <vt:lpstr>복습 – 줄넘기결과</vt:lpstr>
      <vt:lpstr>복습2 – 줄넘기결과</vt:lpstr>
      <vt:lpstr>복습3 – 줄넘기결과</vt:lpstr>
      <vt:lpstr>rollup</vt:lpstr>
      <vt:lpstr>Rollup</vt:lpstr>
      <vt:lpstr>rollup</vt:lpstr>
      <vt:lpstr>줄넘기결과</vt:lpstr>
      <vt:lpstr>5장 조인(Join)</vt:lpstr>
      <vt:lpstr>목표</vt:lpstr>
      <vt:lpstr>join</vt:lpstr>
      <vt:lpstr>Inner Join, Outer Join</vt:lpstr>
      <vt:lpstr>Inner join</vt:lpstr>
      <vt:lpstr>Left outer join</vt:lpstr>
      <vt:lpstr>Right Outer join</vt:lpstr>
      <vt:lpstr>내부조인(inner join)</vt:lpstr>
      <vt:lpstr>내부조인(inner join)</vt:lpstr>
      <vt:lpstr>내부조인(inner join)</vt:lpstr>
      <vt:lpstr>내부조인(inner join)</vt:lpstr>
      <vt:lpstr>세개 테이블 조인</vt:lpstr>
      <vt:lpstr>테이블명에 별칭(alias) 부여하기</vt:lpstr>
      <vt:lpstr>학생테이블, 졸작팀테이블</vt:lpstr>
      <vt:lpstr>학생테이블, 졸작팀 테이블,  동아리테이블</vt:lpstr>
      <vt:lpstr>OUTER JOIN</vt:lpstr>
      <vt:lpstr>Left outer join</vt:lpstr>
      <vt:lpstr>Right Outer join</vt:lpstr>
      <vt:lpstr>외부조인 (LEFT OUTER JOIN)</vt:lpstr>
      <vt:lpstr>외부조인 (LEFT OUTER JOIN)</vt:lpstr>
      <vt:lpstr>외부조인 (RIGHT OUTER JOIN)</vt:lpstr>
      <vt:lpstr>외부조인 (RIGHT OUTER JOIN)</vt:lpstr>
      <vt:lpstr>FULL OUTER JOIN</vt:lpstr>
      <vt:lpstr>union</vt:lpstr>
      <vt:lpstr>FULL OUTER JOIN</vt:lpstr>
      <vt:lpstr>FULL OUTER JOIN</vt:lpstr>
      <vt:lpstr>FULL OUTER JOIN</vt:lpstr>
      <vt:lpstr>셀프 조인 (SELF-JOIN)</vt:lpstr>
      <vt:lpstr>셀프 조인 (SELF-JOIN)</vt:lpstr>
      <vt:lpstr>셀프 조인 (SELF-JOIN)</vt:lpstr>
      <vt:lpstr>union all</vt:lpstr>
      <vt:lpstr>self join</vt:lpstr>
      <vt:lpstr>실습</vt:lpstr>
      <vt:lpstr>실습2</vt:lpstr>
      <vt:lpstr>실습3</vt:lpstr>
    </vt:vector>
  </TitlesOfParts>
  <Company>배화여대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hjh</dc:creator>
  <cp:lastModifiedBy>이소연</cp:lastModifiedBy>
  <cp:revision>483</cp:revision>
  <dcterms:created xsi:type="dcterms:W3CDTF">2008-03-04T06:01:10Z</dcterms:created>
  <dcterms:modified xsi:type="dcterms:W3CDTF">2021-11-09T03:54:14Z</dcterms:modified>
</cp:coreProperties>
</file>