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712" r:id="rId2"/>
    <p:sldId id="762" r:id="rId3"/>
    <p:sldId id="763" r:id="rId4"/>
    <p:sldId id="764" r:id="rId5"/>
    <p:sldId id="765" r:id="rId6"/>
    <p:sldId id="766" r:id="rId7"/>
    <p:sldId id="767" r:id="rId8"/>
    <p:sldId id="773" r:id="rId9"/>
    <p:sldId id="775" r:id="rId10"/>
    <p:sldId id="777" r:id="rId11"/>
    <p:sldId id="778" r:id="rId12"/>
    <p:sldId id="779" r:id="rId13"/>
    <p:sldId id="780" r:id="rId14"/>
    <p:sldId id="781" r:id="rId15"/>
    <p:sldId id="782" r:id="rId16"/>
    <p:sldId id="786" r:id="rId17"/>
    <p:sldId id="787" r:id="rId18"/>
    <p:sldId id="788" r:id="rId19"/>
    <p:sldId id="789" r:id="rId20"/>
    <p:sldId id="790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805" r:id="rId31"/>
    <p:sldId id="806" r:id="rId32"/>
    <p:sldId id="807" r:id="rId33"/>
    <p:sldId id="808" r:id="rId34"/>
    <p:sldId id="809" r:id="rId35"/>
    <p:sldId id="810" r:id="rId36"/>
    <p:sldId id="811" r:id="rId37"/>
    <p:sldId id="812" r:id="rId38"/>
    <p:sldId id="814" r:id="rId39"/>
    <p:sldId id="816" r:id="rId40"/>
    <p:sldId id="817" r:id="rId41"/>
    <p:sldId id="818" r:id="rId42"/>
    <p:sldId id="822" r:id="rId43"/>
    <p:sldId id="823" r:id="rId44"/>
    <p:sldId id="826" r:id="rId45"/>
    <p:sldId id="827" r:id="rId46"/>
    <p:sldId id="828" r:id="rId4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C5"/>
    <a:srgbClr val="FFFFCC"/>
    <a:srgbClr val="66CCFF"/>
    <a:srgbClr val="669900"/>
    <a:srgbClr val="990000"/>
    <a:srgbClr val="355000"/>
    <a:srgbClr val="97FF97"/>
    <a:srgbClr val="C1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4" autoAdjust="0"/>
    <p:restoredTop sz="91081" autoAdjust="0"/>
  </p:normalViewPr>
  <p:slideViewPr>
    <p:cSldViewPr>
      <p:cViewPr varScale="1">
        <p:scale>
          <a:sx n="59" d="100"/>
          <a:sy n="59" d="100"/>
        </p:scale>
        <p:origin x="58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173E813-3F28-4A69-9A29-6E6876B180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6F273F2-8AD0-4250-BAC7-FBF850593A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65CCE6D-91D6-450E-8084-A77B7514EDB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0C25F92F-CD37-4412-8B18-FA5AC6BBB4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45D8B30-0566-447C-B2F4-F5B1D9BADC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550ED66-D295-49C8-91E8-0E15D2568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5D55865-A184-45ED-A72D-28680B082C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0E18CA4-B677-401D-B72F-3ACB5B4A1D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0229029-96F9-4C42-8A49-113D393E3E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8B76210-DB7E-485E-9B18-3A9C3D160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F1E60CC-4DC2-45ED-AED6-1203AE78CE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42A52093-D7DF-4E95-9DBF-02DE709385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FE5C522C-F366-40B7-8B71-5433D17048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BCC6AEE-97BB-4975-B058-4EC59C4B6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7B2B5DA-F7C9-49F3-95E3-3967DAAFD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C5BF017-8DA4-4AB4-BE32-7D80BACFF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C61F4A0E-94CB-4712-97CF-16825CE975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8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91B990-2F34-42A5-A8D7-2EBA2706D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7732DC-A0B2-447E-AA23-9A0C985F9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A931DF-974E-4404-A692-EDB3D6FD3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07526-8807-4F8E-BC92-B02544E828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4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C1D6AF-D29B-43D6-8A28-D71959739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9CD965-E952-4CCF-862A-F86E2F37B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F1DC39-500C-4506-BA6C-2EDDA69DD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6F82A-E169-49F0-B216-8F51BD0B22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30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D2402-3931-4353-9E30-FB99217CE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9C7CA-1619-47CA-8A8E-33294BB4B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29314-B8BD-4477-B29D-4CD1217C5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1B9ED-2AD4-4411-B409-6FBAD40846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ED62AB-8F11-4137-9856-921194E14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F5DA68-5AA8-4A5F-AFA5-C3444C729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68C1A4-BE02-4ECE-8B52-C08978E3A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1C4EF-C08C-4F37-85B3-B5F9D8D44D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19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6CA166-B2D1-489E-A7AB-81BF6D988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1D0B1-A607-4FDD-8F39-A739B9068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B2C547-475A-487D-A599-55B5F6326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7CA71-C99E-4F2E-8A1E-E6038DAEEA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D5A81-8569-479E-8F11-A4C45FF60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F81EF-4568-49CB-A64F-2666CFFED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F8E9E-6B7F-414E-9D92-EE1C491A4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66234-D175-4599-B77D-24676709FE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801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CDA156-795F-4A8F-88DA-E1E05787B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B91F60-E238-4037-8DE2-9BBE0DD47E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AA5A12-3162-4D90-B252-6470C9052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F50-7A21-4810-80D4-4344033776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5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DEAFC9-E9B5-4960-B60C-66245B91E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22E6C4-E349-47F5-BC22-191334995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AA2805-4E8D-492A-82F6-D3F5C5539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5ED0D-7ECE-4996-96E3-395F86AB3F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2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17EABA-5516-45D6-8E9C-C03B5DF1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43F77-FEF1-4C2C-B33C-B335D68B5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D7ADD6-ECF2-4097-AF60-97D696680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0A07F-F93D-417D-8C06-FB35AB5DA5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38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1F242-9D25-43BA-8FDD-4961879F3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D2122-8671-46DE-81FF-18371872B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48714-6BE5-4075-AC42-198E877F6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29518-56B1-4A12-AA6A-205A0BF7A1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77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C734D-DEA3-433F-A96A-C96699FE1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04647-8248-4038-89F7-751E34D2B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8ADCD-BB9F-47AD-B88B-CFD49F3C5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3A2EE-C761-4DEA-B823-A5165F57B7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5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27E5F005-2ACE-45AC-98F6-C5142C1E26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23220C1-EA96-4E3F-BCA5-716C56A6F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0DDF1FD-49B5-465E-B491-6F3FAF9C3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978FF6-A805-490A-8AAA-F4C7B7CA7B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A91A66-FD42-478A-9829-80163B2F61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28F10A-8EE9-46BF-98AA-EC78DB3355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BA17B63E-65FA-445D-A904-81D1E4374E7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08E0BF50-C5CB-44E8-B259-01C05AF57F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22375033-31E8-4CF3-8879-732EFAD9E2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C4B3F5-5C2E-4AED-AE9E-A120DC1FE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DB 4</a:t>
            </a:r>
            <a:r>
              <a:rPr lang="ko-KR" altLang="en-US"/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9F361A3-9B08-40CB-A142-9A9BA9611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4F4315-1AC9-4B4D-8342-D89751124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하위질의는 안쪽질의만 수행</a:t>
            </a:r>
            <a:r>
              <a:rPr lang="en-US" altLang="ko-KR"/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상관하위질의 안쪽 질의만 수행하면 오류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바깥쪽질의에 선택된 행이 다시 안쪽 질의의 </a:t>
            </a:r>
            <a:r>
              <a:rPr lang="en-US" altLang="ko-KR"/>
              <a:t>where</a:t>
            </a:r>
            <a:r>
              <a:rPr lang="ko-KR" altLang="en-US"/>
              <a:t>절에서 참조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그결과가 다시 바깥질의에 영향을 미침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성능이 느리다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A8B3DB5-2F84-4BC6-9BF8-E6F85B9B84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6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테이블 생성과 변경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E6E61A-2A2E-4135-8140-A1D5BF42A8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714FE811-9E3A-4FCA-83FF-EE5598EA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생성과 변경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4F4150DF-F720-445D-9D2B-367B7E52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테이블 복사</a:t>
            </a:r>
          </a:p>
          <a:p>
            <a:r>
              <a:rPr lang="ko-KR" altLang="en-US" sz="2400"/>
              <a:t>조건을 부여한 테이블 복사</a:t>
            </a:r>
          </a:p>
          <a:p>
            <a:r>
              <a:rPr lang="ko-KR" altLang="en-US" sz="2400"/>
              <a:t>테이블 만들기</a:t>
            </a:r>
          </a:p>
          <a:p>
            <a:r>
              <a:rPr lang="ko-KR" altLang="en-US" sz="2400"/>
              <a:t>임시테이블</a:t>
            </a:r>
          </a:p>
          <a:p>
            <a:r>
              <a:rPr lang="ko-KR" altLang="en-US" sz="2400"/>
              <a:t>요약정보를 이용한 테이블 만들기</a:t>
            </a:r>
          </a:p>
          <a:p>
            <a:r>
              <a:rPr lang="ko-KR" altLang="en-US" sz="2400"/>
              <a:t>데이터 입력하기</a:t>
            </a:r>
          </a:p>
          <a:p>
            <a:r>
              <a:rPr lang="ko-KR" altLang="en-US" sz="2400"/>
              <a:t>간단한 레코드 입력</a:t>
            </a:r>
          </a:p>
          <a:p>
            <a:r>
              <a:rPr lang="en-US" altLang="ko-KR" sz="2400"/>
              <a:t>null, identity</a:t>
            </a:r>
          </a:p>
          <a:p>
            <a:r>
              <a:rPr lang="en-US" altLang="ko-KR" sz="2400"/>
              <a:t>INSERT .. SELECT</a:t>
            </a:r>
          </a:p>
          <a:p>
            <a:r>
              <a:rPr lang="ko-KR" altLang="en-US" sz="2400"/>
              <a:t>테이블 수정하기</a:t>
            </a:r>
          </a:p>
          <a:p>
            <a:r>
              <a:rPr lang="ko-KR" altLang="en-US" sz="2400"/>
              <a:t>테이블 삭제하기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4">
            <a:extLst>
              <a:ext uri="{FF2B5EF4-FFF2-40B4-BE49-F238E27FC236}">
                <a16:creationId xmlns:a16="http://schemas.microsoft.com/office/drawing/2014/main" id="{B8BBC529-61F5-40EB-A1D5-6B4D6EB0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복사</a:t>
            </a:r>
          </a:p>
        </p:txBody>
      </p:sp>
      <p:sp>
        <p:nvSpPr>
          <p:cNvPr id="16387" name="내용 개체 틀 5">
            <a:extLst>
              <a:ext uri="{FF2B5EF4-FFF2-40B4-BE49-F238E27FC236}">
                <a16:creationId xmlns:a16="http://schemas.microsoft.com/office/drawing/2014/main" id="{C33A8F09-707D-4969-B763-98986EE8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성적테이블의 전체열을 복사하여 </a:t>
            </a:r>
            <a:endParaRPr lang="en-US" altLang="ko-KR"/>
          </a:p>
          <a:p>
            <a:r>
              <a:rPr lang="en-US" altLang="ko-KR"/>
              <a:t>--</a:t>
            </a:r>
            <a:r>
              <a:rPr lang="ko-KR" altLang="en-US"/>
              <a:t>성적</a:t>
            </a:r>
            <a:r>
              <a:rPr lang="en-US" altLang="ko-KR"/>
              <a:t>2</a:t>
            </a:r>
            <a:r>
              <a:rPr lang="ko-KR" altLang="en-US"/>
              <a:t>을 생성</a:t>
            </a:r>
            <a:endParaRPr lang="en-US" altLang="ko-KR"/>
          </a:p>
          <a:p>
            <a:r>
              <a:rPr lang="en-US" altLang="ko-KR"/>
              <a:t>CREATE TABLE </a:t>
            </a:r>
            <a:r>
              <a:rPr lang="ko-KR" altLang="en-US"/>
              <a:t>성적</a:t>
            </a:r>
            <a:r>
              <a:rPr lang="en-US" altLang="ko-KR"/>
              <a:t>_2 LIKE </a:t>
            </a:r>
            <a:r>
              <a:rPr lang="ko-KR" altLang="en-US"/>
              <a:t>성적</a:t>
            </a:r>
            <a:r>
              <a:rPr lang="en-US" altLang="ko-KR"/>
              <a:t>;</a:t>
            </a:r>
          </a:p>
          <a:p>
            <a:r>
              <a:rPr lang="en-US" altLang="ko-KR"/>
              <a:t>INSERT INTO </a:t>
            </a:r>
            <a:r>
              <a:rPr lang="ko-KR" altLang="en-US"/>
              <a:t>성적</a:t>
            </a:r>
            <a:r>
              <a:rPr lang="en-US" altLang="ko-KR"/>
              <a:t>_2  SELECT * FROM </a:t>
            </a:r>
            <a:r>
              <a:rPr lang="ko-KR" altLang="en-US"/>
              <a:t>성적</a:t>
            </a:r>
            <a:r>
              <a:rPr lang="en-US" altLang="ko-KR"/>
              <a:t>;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 -- </a:t>
            </a:r>
            <a:r>
              <a:rPr lang="ko-KR" altLang="en-US"/>
              <a:t>성적</a:t>
            </a:r>
            <a:r>
              <a:rPr lang="en-US" altLang="ko-KR"/>
              <a:t>_2 </a:t>
            </a:r>
            <a:r>
              <a:rPr lang="ko-KR" altLang="en-US"/>
              <a:t>조회 </a:t>
            </a:r>
          </a:p>
          <a:p>
            <a:r>
              <a:rPr lang="ko-KR" altLang="en-US"/>
              <a:t> </a:t>
            </a:r>
            <a:r>
              <a:rPr lang="en-US" altLang="ko-KR"/>
              <a:t>SELECT * FROM </a:t>
            </a:r>
            <a:r>
              <a:rPr lang="ko-KR" altLang="en-US"/>
              <a:t>성적</a:t>
            </a:r>
            <a:r>
              <a:rPr lang="en-US" altLang="ko-KR"/>
              <a:t>_2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0360D11-AA2A-4774-BE06-07D8A410B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만들기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5EF7778-61F5-45F6-AF0B-D78B9C2906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00200"/>
            <a:ext cx="80645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r>
              <a:rPr lang="en-US" altLang="ko-KR" sz="2800"/>
              <a:t>CREATE TABLE </a:t>
            </a:r>
            <a:r>
              <a:rPr lang="ko-KR" altLang="en-US" sz="2800"/>
              <a:t>사원 </a:t>
            </a:r>
            <a:r>
              <a:rPr lang="en-US" altLang="ko-KR" sz="2800"/>
              <a:t>(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	id	INT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,	name	CHAR(10)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)</a:t>
            </a:r>
          </a:p>
          <a:p>
            <a:pPr eaLnBrk="1" hangingPunct="1"/>
            <a:endParaRPr lang="en-US" altLang="ko-KR" sz="2800"/>
          </a:p>
          <a:p>
            <a:pPr eaLnBrk="1" hangingPunct="1"/>
            <a:endParaRPr lang="en-US" altLang="ko-KR" sz="2800"/>
          </a:p>
        </p:txBody>
      </p:sp>
      <p:graphicFrame>
        <p:nvGraphicFramePr>
          <p:cNvPr id="223254" name="Group 22">
            <a:extLst>
              <a:ext uri="{FF2B5EF4-FFF2-40B4-BE49-F238E27FC236}">
                <a16:creationId xmlns:a16="http://schemas.microsoft.com/office/drawing/2014/main" id="{01E18216-7FDA-4CF0-8D15-1E67B40803C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486150" y="1844675"/>
          <a:ext cx="4038600" cy="15541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김선달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6" name="Text Box 23">
            <a:extLst>
              <a:ext uri="{FF2B5EF4-FFF2-40B4-BE49-F238E27FC236}">
                <a16:creationId xmlns:a16="http://schemas.microsoft.com/office/drawing/2014/main" id="{632D9D29-7AED-427F-B131-7A1FA099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18256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800">
                <a:solidFill>
                  <a:srgbClr val="385400"/>
                </a:solidFill>
              </a:rPr>
              <a:t> </a:t>
            </a:r>
            <a:r>
              <a:rPr lang="ko-KR" altLang="en-US" sz="2800">
                <a:solidFill>
                  <a:srgbClr val="385400"/>
                </a:solidFill>
              </a:rPr>
              <a:t>테이블 </a:t>
            </a:r>
            <a:r>
              <a:rPr lang="ko-KR" altLang="en-US" sz="2800">
                <a:solidFill>
                  <a:srgbClr val="385400"/>
                </a:solidFill>
                <a:latin typeface="Arial" panose="020B0604020202020204" pitchFamily="34" charset="0"/>
              </a:rPr>
              <a:t>‘</a:t>
            </a:r>
            <a:r>
              <a:rPr lang="ko-KR" altLang="en-US" sz="2800">
                <a:solidFill>
                  <a:srgbClr val="385400"/>
                </a:solidFill>
              </a:rPr>
              <a:t>사원</a:t>
            </a:r>
            <a:r>
              <a:rPr lang="ko-KR" altLang="en-US" sz="2800">
                <a:solidFill>
                  <a:srgbClr val="385400"/>
                </a:solidFill>
                <a:latin typeface="Arial" panose="020B0604020202020204" pitchFamily="34" charset="0"/>
              </a:rPr>
              <a:t>’</a:t>
            </a:r>
            <a:endParaRPr lang="ko-KR" altLang="en-US" sz="2800">
              <a:solidFill>
                <a:srgbClr val="3854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FBFF413-7B6C-449D-808D-F5640EF9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조건을 부여한 테이블 복사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BA6FD190-FB49-4865-8812-5CA03EDB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성적테이블의 </a:t>
            </a:r>
            <a:r>
              <a:rPr lang="en-US" altLang="ko-KR"/>
              <a:t>2</a:t>
            </a:r>
            <a:r>
              <a:rPr lang="ko-KR" altLang="en-US"/>
              <a:t>개 열을 복사하여 </a:t>
            </a:r>
            <a:r>
              <a:rPr lang="en-US" altLang="ko-KR"/>
              <a:t>#</a:t>
            </a:r>
            <a:r>
              <a:rPr lang="ko-KR" altLang="en-US"/>
              <a:t>성적</a:t>
            </a:r>
            <a:r>
              <a:rPr lang="en-US" altLang="ko-KR"/>
              <a:t>2</a:t>
            </a:r>
            <a:r>
              <a:rPr lang="ko-KR" altLang="en-US"/>
              <a:t> 생성</a:t>
            </a:r>
          </a:p>
          <a:p>
            <a:pPr>
              <a:buFontTx/>
              <a:buNone/>
            </a:pPr>
            <a:r>
              <a:rPr lang="en-US" altLang="ko-KR" sz="2800"/>
              <a:t>insert into </a:t>
            </a:r>
            <a:r>
              <a:rPr lang="ko-KR" altLang="en-US" sz="2800"/>
              <a:t>성적</a:t>
            </a:r>
            <a:r>
              <a:rPr lang="en-US" altLang="ko-KR" sz="2800"/>
              <a:t>_3 select * from </a:t>
            </a:r>
            <a:r>
              <a:rPr lang="ko-KR" altLang="en-US" sz="2800"/>
              <a:t>성적 </a:t>
            </a:r>
            <a:r>
              <a:rPr lang="en-US" altLang="ko-KR" sz="2800"/>
              <a:t>where </a:t>
            </a:r>
            <a:r>
              <a:rPr lang="ko-KR" altLang="en-US" sz="2800"/>
              <a:t>점수</a:t>
            </a:r>
            <a:r>
              <a:rPr lang="en-US" altLang="ko-KR" sz="2800"/>
              <a:t>&gt;=80;</a:t>
            </a:r>
          </a:p>
          <a:p>
            <a:pPr>
              <a:buFontTx/>
              <a:buNone/>
            </a:pPr>
            <a:r>
              <a:rPr lang="en-US" altLang="ko-KR" sz="2800"/>
              <a:t> -- #</a:t>
            </a:r>
            <a:r>
              <a:rPr lang="ko-KR" altLang="en-US" sz="2800"/>
              <a:t>성적</a:t>
            </a:r>
            <a:r>
              <a:rPr lang="en-US" altLang="ko-KR" sz="2800"/>
              <a:t>3</a:t>
            </a:r>
            <a:r>
              <a:rPr lang="ko-KR" altLang="en-US" sz="2800"/>
              <a:t>을 조회</a:t>
            </a:r>
          </a:p>
          <a:p>
            <a:pPr>
              <a:buFontTx/>
              <a:buNone/>
            </a:pPr>
            <a:r>
              <a:rPr lang="ko-KR" altLang="en-US" sz="2800"/>
              <a:t> </a:t>
            </a:r>
            <a:r>
              <a:rPr lang="en-US" altLang="ko-KR" sz="2800"/>
              <a:t>SELECT * FROM </a:t>
            </a:r>
            <a:r>
              <a:rPr lang="ko-KR" altLang="en-US" sz="2800"/>
              <a:t>성적</a:t>
            </a:r>
            <a:r>
              <a:rPr lang="en-US" altLang="ko-KR" sz="2800"/>
              <a:t>_3</a:t>
            </a:r>
          </a:p>
          <a:p>
            <a:pPr>
              <a:buFontTx/>
              <a:buNone/>
            </a:pP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--</a:t>
            </a:r>
            <a:r>
              <a:rPr lang="ko-KR" altLang="en-US" sz="2800"/>
              <a:t>특정 필드만 가져오고 싶은 경우</a:t>
            </a:r>
            <a:r>
              <a:rPr lang="en-US" altLang="ko-KR" sz="2800"/>
              <a:t>,</a:t>
            </a:r>
          </a:p>
          <a:p>
            <a:pPr>
              <a:buFontTx/>
              <a:buNone/>
            </a:pPr>
            <a:r>
              <a:rPr lang="en-US" altLang="ko-KR"/>
              <a:t>insert into </a:t>
            </a:r>
            <a:r>
              <a:rPr lang="ko-KR" altLang="en-US"/>
              <a:t>성적</a:t>
            </a:r>
            <a:r>
              <a:rPr lang="en-US" altLang="ko-KR"/>
              <a:t>_3(</a:t>
            </a: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) (select </a:t>
            </a:r>
            <a:r>
              <a:rPr lang="ko-KR" altLang="en-US"/>
              <a:t>학번</a:t>
            </a:r>
            <a:r>
              <a:rPr lang="en-US" altLang="ko-KR"/>
              <a:t>,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점수 </a:t>
            </a:r>
            <a:r>
              <a:rPr lang="en-US" altLang="ko-KR"/>
              <a:t>from </a:t>
            </a:r>
            <a:r>
              <a:rPr lang="ko-KR" altLang="en-US"/>
              <a:t>성적 </a:t>
            </a:r>
            <a:r>
              <a:rPr lang="en-US" altLang="ko-KR"/>
              <a:t>where </a:t>
            </a:r>
            <a:r>
              <a:rPr lang="ko-KR" altLang="en-US"/>
              <a:t>점수</a:t>
            </a:r>
            <a:r>
              <a:rPr lang="en-US" altLang="ko-KR"/>
              <a:t>&gt;=80);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4DE92B63-CF89-4058-9339-7BB6CCB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입력하기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DC3C39AB-DDA6-4452-8CB7-7FD7DF01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 </a:t>
            </a:r>
            <a:r>
              <a:rPr lang="en-US" altLang="ko-KR" dirty="0"/>
              <a:t>INSERT [INTO] </a:t>
            </a:r>
            <a:r>
              <a:rPr lang="ko-KR" altLang="en-US" dirty="0"/>
              <a:t>테이블 명</a:t>
            </a:r>
          </a:p>
          <a:p>
            <a:pPr>
              <a:defRPr/>
            </a:pPr>
            <a:r>
              <a:rPr lang="ko-KR" altLang="en-US" dirty="0"/>
              <a:t> </a:t>
            </a:r>
            <a:r>
              <a:rPr lang="en-US" altLang="ko-KR" dirty="0"/>
              <a:t>VALUES(</a:t>
            </a:r>
            <a:r>
              <a:rPr lang="ko-KR" altLang="en-US" dirty="0"/>
              <a:t>각 열에 입력할 값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VALUES(3,'</a:t>
            </a:r>
            <a:r>
              <a:rPr lang="ko-KR" altLang="en-US" sz="2800" dirty="0" err="1"/>
              <a:t>성춘향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VALUES(4,'</a:t>
            </a:r>
            <a:r>
              <a:rPr lang="ko-KR" altLang="en-US" sz="2800" dirty="0"/>
              <a:t>변학도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VALUES(5,'</a:t>
            </a:r>
            <a:r>
              <a:rPr lang="ko-KR" altLang="en-US" sz="2800" dirty="0"/>
              <a:t>이세종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1983E6B4-6E7A-4875-B044-8CB9965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레코드 입력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BEEEF821-3B20-4193-AE66-9ADD85E1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INTO </a:t>
            </a:r>
            <a:r>
              <a:rPr lang="ko-KR" altLang="en-US"/>
              <a:t>예제</a:t>
            </a:r>
            <a:r>
              <a:rPr lang="en-US" altLang="ko-KR"/>
              <a:t> VALUES</a:t>
            </a:r>
          </a:p>
          <a:p>
            <a:pPr>
              <a:buFontTx/>
              <a:buNone/>
            </a:pPr>
            <a:r>
              <a:rPr lang="en-US" altLang="ko-KR"/>
              <a:t>        (3,'</a:t>
            </a:r>
            <a:r>
              <a:rPr lang="ko-KR" altLang="en-US"/>
              <a:t>성춘향</a:t>
            </a:r>
            <a:r>
              <a:rPr lang="en-US" altLang="ko-KR"/>
              <a:t>'),   </a:t>
            </a:r>
          </a:p>
          <a:p>
            <a:pPr>
              <a:buFontTx/>
              <a:buNone/>
            </a:pPr>
            <a:r>
              <a:rPr lang="en-US" altLang="ko-KR"/>
              <a:t>            (4,'</a:t>
            </a:r>
            <a:r>
              <a:rPr lang="ko-KR" altLang="en-US"/>
              <a:t>변학도</a:t>
            </a:r>
            <a:r>
              <a:rPr lang="en-US" altLang="ko-KR"/>
              <a:t>'),</a:t>
            </a:r>
          </a:p>
          <a:p>
            <a:pPr>
              <a:buFontTx/>
              <a:buNone/>
            </a:pPr>
            <a:r>
              <a:rPr lang="en-US" altLang="ko-KR"/>
              <a:t>            (5,'</a:t>
            </a:r>
            <a:r>
              <a:rPr lang="ko-KR" altLang="en-US"/>
              <a:t>이세종</a:t>
            </a:r>
            <a:r>
              <a:rPr lang="en-US" altLang="ko-KR"/>
              <a:t>')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1F4DD7C3-DA3E-48FE-AA84-AD802E62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Null </a:t>
            </a:r>
            <a:r>
              <a:rPr lang="ko-KR" altLang="en-US"/>
              <a:t>허용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6DC82858-7F0A-4051-8ED9-ABD23EF2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특별한 옵션을 주지 않으면 </a:t>
            </a:r>
            <a:r>
              <a:rPr lang="en-US" altLang="ko-KR"/>
              <a:t>null</a:t>
            </a:r>
            <a:r>
              <a:rPr lang="ko-KR" altLang="en-US"/>
              <a:t>허용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허용을 하지 않을 때 </a:t>
            </a:r>
            <a:r>
              <a:rPr lang="en-US" altLang="ko-KR"/>
              <a:t>not null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0E0E78-00A6-4EE9-85B2-7DB4A9EFE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mssql : identity</a:t>
            </a:r>
            <a:br>
              <a:rPr lang="en-US" altLang="ko-KR"/>
            </a:br>
            <a:r>
              <a:rPr lang="en-US" altLang="ko-KR"/>
              <a:t>mysql : auto_increment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1264E38-21FA-47FC-B1B9-5324D6966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초기값</a:t>
            </a:r>
            <a:r>
              <a:rPr lang="en-US" altLang="ko-KR"/>
              <a:t>, </a:t>
            </a:r>
            <a:r>
              <a:rPr lang="ko-KR" altLang="en-US"/>
              <a:t>증가값</a:t>
            </a:r>
          </a:p>
          <a:p>
            <a:pPr eaLnBrk="1" hangingPunct="1"/>
            <a:r>
              <a:rPr lang="en-US" altLang="ko-KR"/>
              <a:t>Identity(10,5)  //(</a:t>
            </a:r>
            <a:r>
              <a:rPr lang="ko-KR" altLang="en-US"/>
              <a:t>초기값</a:t>
            </a:r>
            <a:r>
              <a:rPr lang="en-US" altLang="ko-KR"/>
              <a:t>,</a:t>
            </a:r>
            <a:r>
              <a:rPr lang="ko-KR" altLang="en-US"/>
              <a:t>증가값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빈 </a:t>
            </a:r>
            <a:r>
              <a:rPr lang="en-US" altLang="ko-KR"/>
              <a:t>id</a:t>
            </a:r>
            <a:r>
              <a:rPr lang="ko-KR" altLang="en-US"/>
              <a:t>값이 생길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0A44A20D-8D74-4661-ACC4-8306482B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FE643-C5C3-43F9-8D67-A8889A60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제품 테이블은 제품에 관한 정보가 들어있는 테이블이고 판매 테이블은 제품을 판매한 실적을 기록한 테이블이다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이 두 개 테이블을 사용하여 판매한 제품의 품명과 판매수량을 출력하시오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사용 테이블 </a:t>
            </a:r>
            <a:r>
              <a:rPr lang="en-US" altLang="ko-KR" dirty="0"/>
              <a:t>: </a:t>
            </a:r>
            <a:r>
              <a:rPr lang="ko-KR" altLang="en-US" dirty="0"/>
              <a:t>제품테이블</a:t>
            </a:r>
            <a:r>
              <a:rPr lang="en-US" altLang="ko-KR" dirty="0"/>
              <a:t>, </a:t>
            </a:r>
            <a:r>
              <a:rPr lang="ko-KR" altLang="en-US" dirty="0"/>
              <a:t>판매테이블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5C0423-2EAC-4776-A188-3C7FFE8F3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identity </a:t>
            </a:r>
            <a:r>
              <a:rPr lang="ko-KR" altLang="en-US"/>
              <a:t>예제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7799094-1877-4F94-80A0-F24C1BCD4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ko-KR" altLang="en-US" dirty="0"/>
              <a:t> </a:t>
            </a:r>
            <a:r>
              <a:rPr lang="en-US" altLang="ko-KR" dirty="0"/>
              <a:t>-- </a:t>
            </a:r>
            <a:r>
              <a:rPr lang="ko-KR" altLang="en-US" dirty="0"/>
              <a:t>테이블 생성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create table #</a:t>
            </a:r>
            <a:r>
              <a:rPr lang="en-US" altLang="ko-KR" dirty="0" err="1"/>
              <a:t>emp</a:t>
            </a:r>
            <a:endParaRPr lang="en-US" altLang="ko-KR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(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id </a:t>
            </a:r>
            <a:r>
              <a:rPr lang="en-US" altLang="ko-KR" dirty="0" err="1"/>
              <a:t>int</a:t>
            </a:r>
            <a:r>
              <a:rPr lang="en-US" altLang="ko-KR" dirty="0"/>
              <a:t> identity, </a:t>
            </a:r>
            <a:r>
              <a:rPr lang="en-US" altLang="ko-KR" dirty="0">
                <a:sym typeface="Wingdings" panose="05000000000000000000" pitchFamily="2" charset="2"/>
              </a:rPr>
              <a:t> id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auto_increment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name char(10),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인 경우 </a:t>
            </a:r>
            <a:r>
              <a:rPr lang="en-US" altLang="ko-KR" dirty="0"/>
              <a:t>:  Primary key(id) 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348847-EEF9-441C-83A0-78CEFEEE4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-select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A735F4C-8FF6-4BE3-951D-C61B4C8F6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/>
              <a:t>insert </a:t>
            </a:r>
            <a:r>
              <a:rPr lang="ko-KR" altLang="en-US"/>
              <a:t>테이블</a:t>
            </a:r>
            <a:r>
              <a:rPr lang="en-US" altLang="ko-KR"/>
              <a:t>1(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</a:t>
            </a:r>
            <a:r>
              <a:rPr lang="en-US" altLang="ko-KR" sz="2800"/>
              <a:t>select </a:t>
            </a:r>
            <a:r>
              <a:rPr lang="ko-KR" altLang="en-US" sz="2800"/>
              <a:t>필드</a:t>
            </a:r>
            <a:r>
              <a:rPr lang="en-US" altLang="ko-KR" sz="2800"/>
              <a:t>1,</a:t>
            </a:r>
            <a:r>
              <a:rPr lang="ko-KR" altLang="en-US" sz="2800"/>
              <a:t>필드</a:t>
            </a:r>
            <a:r>
              <a:rPr lang="en-US" altLang="ko-KR" sz="2800"/>
              <a:t>2.. from </a:t>
            </a:r>
            <a:r>
              <a:rPr lang="ko-KR" altLang="en-US" sz="2800"/>
              <a:t>테이블</a:t>
            </a:r>
            <a:r>
              <a:rPr lang="en-US" altLang="ko-KR" sz="2800"/>
              <a:t>2[where </a:t>
            </a:r>
            <a:r>
              <a:rPr lang="ko-KR" altLang="en-US" sz="2800"/>
              <a:t>조건</a:t>
            </a:r>
            <a:r>
              <a:rPr lang="en-US" altLang="ko-KR" sz="2800"/>
              <a:t>]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과 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의 구조가 같을 경우 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의 항목이 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보다 많아 선택해서 삽입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72D2882-E047-4598-82DA-D81AACD3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738563"/>
            <a:ext cx="1423988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C8A350D-C294-42F9-8057-A121D3E5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76713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서울시 종로구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A145AA8-B67E-47E4-AA34-39F745D91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3113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부산시 동래구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639F8A65-FDEA-4593-BFDB-7F53AD4A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91100"/>
            <a:ext cx="1423988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D8CCDF8F-AFA4-4982-BD60-16F5C745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38563"/>
            <a:ext cx="7207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6B965686-E630-4B48-A453-2C259B38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38563"/>
            <a:ext cx="9366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3880C62F-1466-445D-9D8E-0867588B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76713"/>
            <a:ext cx="7207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123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102521EC-4B81-454D-BE89-A43CEED3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176713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홍길동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7CA0EA5E-F37E-4D20-88DE-70E242B0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3113"/>
            <a:ext cx="7207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456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117E831F-38B5-4454-9DEC-20DD6052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91100"/>
            <a:ext cx="7207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DA1AF6DB-A8C5-44AC-A9E7-ADAA064C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3113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김선달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F73D8BAB-A276-47BE-9871-B06DDB5F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91100"/>
            <a:ext cx="9366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8030A967-7A3F-4039-9B0F-B69F2760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3716338"/>
            <a:ext cx="12509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349FA1C5-D127-498D-B888-CDC3634D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154488"/>
            <a:ext cx="12509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16A53F67-631C-4B18-9C33-393C4BF0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560888"/>
            <a:ext cx="12509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41B20DDF-0365-4FCA-A6BD-482D8C7E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968875"/>
            <a:ext cx="12509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09A6BE80-3A67-4760-ADAD-98C1834E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16338"/>
            <a:ext cx="849313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277CE139-0AFD-4CF5-923D-8BE55C78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3716338"/>
            <a:ext cx="989012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DD52F17E-D65B-473F-BF5D-94166E1C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54488"/>
            <a:ext cx="84931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599" name="Rectangle 23">
            <a:extLst>
              <a:ext uri="{FF2B5EF4-FFF2-40B4-BE49-F238E27FC236}">
                <a16:creationId xmlns:a16="http://schemas.microsoft.com/office/drawing/2014/main" id="{2E8EB9E0-7E4C-4FBB-894E-34814A49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154488"/>
            <a:ext cx="989012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D9B3579E-2C6C-4D6B-9415-B292153F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60888"/>
            <a:ext cx="84931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78B3C43A-55A2-42CE-AE38-CEC07E3C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968875"/>
            <a:ext cx="849313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E7D66B5D-E8F1-4CB6-9938-CC6E5FE9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560888"/>
            <a:ext cx="989012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603" name="Rectangle 27">
            <a:extLst>
              <a:ext uri="{FF2B5EF4-FFF2-40B4-BE49-F238E27FC236}">
                <a16:creationId xmlns:a16="http://schemas.microsoft.com/office/drawing/2014/main" id="{67820DE8-5A91-41FF-BE9E-99072A3B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968875"/>
            <a:ext cx="989012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4604" name="AutoShape 28">
            <a:extLst>
              <a:ext uri="{FF2B5EF4-FFF2-40B4-BE49-F238E27FC236}">
                <a16:creationId xmlns:a16="http://schemas.microsoft.com/office/drawing/2014/main" id="{A62401AE-BEA7-4B25-BD26-2BC036F9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292600"/>
            <a:ext cx="576263" cy="504825"/>
          </a:xfrm>
          <a:prstGeom prst="rightArrow">
            <a:avLst>
              <a:gd name="adj1" fmla="val 50000"/>
              <a:gd name="adj2" fmla="val 28538"/>
            </a:avLst>
          </a:prstGeom>
          <a:solidFill>
            <a:srgbClr val="FFFF99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E24EB048-76A3-4FFF-B77F-B6050892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4933950"/>
            <a:ext cx="881062" cy="650875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선택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값 복사</a:t>
            </a:r>
          </a:p>
        </p:txBody>
      </p:sp>
      <p:sp>
        <p:nvSpPr>
          <p:cNvPr id="24606" name="Rectangle 30">
            <a:extLst>
              <a:ext uri="{FF2B5EF4-FFF2-40B4-BE49-F238E27FC236}">
                <a16:creationId xmlns:a16="http://schemas.microsoft.com/office/drawing/2014/main" id="{78D28C16-0A34-4471-B4D7-FC319529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730625"/>
            <a:ext cx="7207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phone</a:t>
            </a:r>
          </a:p>
        </p:txBody>
      </p:sp>
      <p:sp>
        <p:nvSpPr>
          <p:cNvPr id="24607" name="Rectangle 31">
            <a:extLst>
              <a:ext uri="{FF2B5EF4-FFF2-40B4-BE49-F238E27FC236}">
                <a16:creationId xmlns:a16="http://schemas.microsoft.com/office/drawing/2014/main" id="{3ED4D46B-2103-404E-9090-D066F8C4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168775"/>
            <a:ext cx="720725" cy="40798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12-323</a:t>
            </a:r>
          </a:p>
        </p:txBody>
      </p: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C9C8F8A2-F1B7-46BC-9BF5-88379561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575175"/>
            <a:ext cx="720725" cy="40798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45-632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F0B31640-1BF8-47E8-8361-14933301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983163"/>
            <a:ext cx="7207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4610" name="Oval 34">
            <a:extLst>
              <a:ext uri="{FF2B5EF4-FFF2-40B4-BE49-F238E27FC236}">
                <a16:creationId xmlns:a16="http://schemas.microsoft.com/office/drawing/2014/main" id="{868288F0-B89C-4F4F-AFB0-82427451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3716338"/>
            <a:ext cx="3241675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611" name="Text Box 35">
            <a:extLst>
              <a:ext uri="{FF2B5EF4-FFF2-40B4-BE49-F238E27FC236}">
                <a16:creationId xmlns:a16="http://schemas.microsoft.com/office/drawing/2014/main" id="{9D939744-87E4-4436-909A-E6B18C65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476875"/>
            <a:ext cx="881062" cy="37623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테이블</a:t>
            </a:r>
            <a:r>
              <a:rPr lang="en-US" altLang="ko-KR" sz="1800">
                <a:solidFill>
                  <a:srgbClr val="1D3A00"/>
                </a:solidFill>
              </a:rPr>
              <a:t>2</a:t>
            </a:r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FA3A24E5-D8C2-4173-A8F3-BD094DF7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5510213"/>
            <a:ext cx="881063" cy="37623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테이블</a:t>
            </a:r>
            <a:r>
              <a:rPr lang="en-US" altLang="ko-KR" sz="1800">
                <a:solidFill>
                  <a:srgbClr val="1D3A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66DBF7-6937-4AE2-95F0-DE72122D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-select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475535-1674-4585-89B7-176620CAF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/>
              <a:t>insert </a:t>
            </a:r>
            <a:r>
              <a:rPr lang="ko-KR" altLang="en-US"/>
              <a:t>테이블</a:t>
            </a:r>
            <a:r>
              <a:rPr lang="en-US" altLang="ko-KR"/>
              <a:t>1(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select 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from </a:t>
            </a:r>
            <a:r>
              <a:rPr lang="ko-KR" altLang="en-US"/>
              <a:t>테이블</a:t>
            </a:r>
            <a:r>
              <a:rPr lang="en-US" altLang="ko-KR"/>
              <a:t>2[where </a:t>
            </a:r>
            <a:r>
              <a:rPr lang="ko-KR" altLang="en-US"/>
              <a:t>조건</a:t>
            </a:r>
            <a:r>
              <a:rPr lang="en-US" altLang="ko-KR"/>
              <a:t>]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에서 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로 항목의 선택적 복사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59DE949-E6ED-4E6B-A71A-B5309E5E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217988"/>
            <a:ext cx="1423988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6E7E3840-6BEE-4A8C-85F0-6B2D69D1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656138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서울시 종로구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632D325-3071-414D-A053-C0F45534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5062538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부산시 동래구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5C386A5-6D8D-48BC-A3B5-C389A857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5470525"/>
            <a:ext cx="1423988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452B5583-9A40-4D8D-8369-B7D6043C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4217988"/>
            <a:ext cx="9366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DD2D4C0F-3BD8-4AA3-90C3-B613ED5B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217988"/>
            <a:ext cx="11747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5036071D-4C80-49CF-BBBD-81C2D492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4656138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123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E239DDC4-AD0C-4E2E-9FD0-1656D7D6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656138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홍길동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93AB499D-A133-475E-941D-87B3BA32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062538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456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B6397CB3-2A0C-4544-8B91-55AB97BF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470525"/>
            <a:ext cx="9366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C23ECF09-2E31-4C4A-B8F1-4A47AEBD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062538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김선달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A2E40469-B0C4-4E0B-A912-9531FCA2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470525"/>
            <a:ext cx="11747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5616" name="Rectangle 20">
            <a:extLst>
              <a:ext uri="{FF2B5EF4-FFF2-40B4-BE49-F238E27FC236}">
                <a16:creationId xmlns:a16="http://schemas.microsoft.com/office/drawing/2014/main" id="{8E82E8C2-156C-4326-9A66-100BBE51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195763"/>
            <a:ext cx="1008063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아이디</a:t>
            </a:r>
            <a:endParaRPr lang="en-US" altLang="ko-KR" sz="1800">
              <a:solidFill>
                <a:srgbClr val="1D3A00"/>
              </a:solidFill>
            </a:endParaRPr>
          </a:p>
        </p:txBody>
      </p:sp>
      <p:sp>
        <p:nvSpPr>
          <p:cNvPr id="25617" name="Rectangle 21">
            <a:extLst>
              <a:ext uri="{FF2B5EF4-FFF2-40B4-BE49-F238E27FC236}">
                <a16:creationId xmlns:a16="http://schemas.microsoft.com/office/drawing/2014/main" id="{0A920C71-27BE-4ACE-9A2E-BE92652D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195763"/>
            <a:ext cx="11747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이름</a:t>
            </a:r>
            <a:endParaRPr lang="en-US" altLang="ko-KR" sz="1800">
              <a:solidFill>
                <a:srgbClr val="1D3A00"/>
              </a:solidFill>
            </a:endParaRPr>
          </a:p>
        </p:txBody>
      </p:sp>
      <p:sp>
        <p:nvSpPr>
          <p:cNvPr id="25618" name="Rectangle 22">
            <a:extLst>
              <a:ext uri="{FF2B5EF4-FFF2-40B4-BE49-F238E27FC236}">
                <a16:creationId xmlns:a16="http://schemas.microsoft.com/office/drawing/2014/main" id="{0FE6B105-AA2D-4294-8F59-33065C09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633913"/>
            <a:ext cx="100806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19" name="Rectangle 23">
            <a:extLst>
              <a:ext uri="{FF2B5EF4-FFF2-40B4-BE49-F238E27FC236}">
                <a16:creationId xmlns:a16="http://schemas.microsoft.com/office/drawing/2014/main" id="{803E24C5-85B1-4868-9357-53259ACB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633913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20" name="Rectangle 24">
            <a:extLst>
              <a:ext uri="{FF2B5EF4-FFF2-40B4-BE49-F238E27FC236}">
                <a16:creationId xmlns:a16="http://schemas.microsoft.com/office/drawing/2014/main" id="{9A5BD43B-F232-41C6-889E-BA5FC70B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040313"/>
            <a:ext cx="100806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21" name="Rectangle 25">
            <a:extLst>
              <a:ext uri="{FF2B5EF4-FFF2-40B4-BE49-F238E27FC236}">
                <a16:creationId xmlns:a16="http://schemas.microsoft.com/office/drawing/2014/main" id="{8DA6E3D4-B165-46E2-B96A-A2F7FA5A6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448300"/>
            <a:ext cx="1008063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22" name="Rectangle 26">
            <a:extLst>
              <a:ext uri="{FF2B5EF4-FFF2-40B4-BE49-F238E27FC236}">
                <a16:creationId xmlns:a16="http://schemas.microsoft.com/office/drawing/2014/main" id="{5B96308F-6318-4F3C-9EA2-57DC8757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040313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23" name="Rectangle 27">
            <a:extLst>
              <a:ext uri="{FF2B5EF4-FFF2-40B4-BE49-F238E27FC236}">
                <a16:creationId xmlns:a16="http://schemas.microsoft.com/office/drawing/2014/main" id="{1CB879BA-CC07-4F87-97B0-C49AE5C6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448300"/>
            <a:ext cx="11747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5624" name="AutoShape 28">
            <a:extLst>
              <a:ext uri="{FF2B5EF4-FFF2-40B4-BE49-F238E27FC236}">
                <a16:creationId xmlns:a16="http://schemas.microsoft.com/office/drawing/2014/main" id="{21FF6F92-F51A-4666-974B-451C639E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4772025"/>
            <a:ext cx="576262" cy="504825"/>
          </a:xfrm>
          <a:prstGeom prst="rightArrow">
            <a:avLst>
              <a:gd name="adj1" fmla="val 50000"/>
              <a:gd name="adj2" fmla="val 28538"/>
            </a:avLst>
          </a:prstGeom>
          <a:solidFill>
            <a:srgbClr val="FFFF99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5625" name="Text Box 29">
            <a:extLst>
              <a:ext uri="{FF2B5EF4-FFF2-40B4-BE49-F238E27FC236}">
                <a16:creationId xmlns:a16="http://schemas.microsoft.com/office/drawing/2014/main" id="{0F17D5DC-5B3D-4241-95A5-EE082E5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5380038"/>
            <a:ext cx="881063" cy="37623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값 복사</a:t>
            </a:r>
          </a:p>
        </p:txBody>
      </p:sp>
      <p:sp>
        <p:nvSpPr>
          <p:cNvPr id="25626" name="Oval 30">
            <a:extLst>
              <a:ext uri="{FF2B5EF4-FFF2-40B4-BE49-F238E27FC236}">
                <a16:creationId xmlns:a16="http://schemas.microsoft.com/office/drawing/2014/main" id="{CA8D6B0A-6031-431E-93E7-427CD6D4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076700"/>
            <a:ext cx="11525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5627" name="Oval 31">
            <a:extLst>
              <a:ext uri="{FF2B5EF4-FFF2-40B4-BE49-F238E27FC236}">
                <a16:creationId xmlns:a16="http://schemas.microsoft.com/office/drawing/2014/main" id="{E299F17E-0291-4087-93B7-466018BC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76700"/>
            <a:ext cx="11525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2FF506B4-03B9-4061-81D6-3CE21370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130CD16-5C99-407B-B3AC-8BB71D78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새로운 열 추가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  </a:t>
            </a:r>
            <a:r>
              <a:rPr lang="en-US" altLang="ko-KR">
                <a:solidFill>
                  <a:srgbClr val="FF0000"/>
                </a:solidFill>
              </a:rPr>
              <a:t>ADD</a:t>
            </a:r>
            <a:r>
              <a:rPr lang="en-US" altLang="ko-KR"/>
              <a:t> </a:t>
            </a:r>
            <a:r>
              <a:rPr lang="ko-KR" altLang="en-US"/>
              <a:t>추가열이름  자료형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D1942E5C-E1F9-4032-BBF0-B47B53EE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02CF19E4-9328-4C0E-9E87-8F5C7C90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00200"/>
            <a:ext cx="8353425" cy="4525963"/>
          </a:xfrm>
        </p:spPr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열 변경하기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 명</a:t>
            </a:r>
          </a:p>
          <a:p>
            <a:pPr>
              <a:buFontTx/>
              <a:buNone/>
            </a:pPr>
            <a:r>
              <a:rPr lang="ko-KR" altLang="en-US"/>
              <a:t>    </a:t>
            </a:r>
            <a:r>
              <a:rPr lang="en-US" altLang="ko-KR"/>
              <a:t>MODIFY COLUMN  </a:t>
            </a:r>
            <a:r>
              <a:rPr lang="ko-KR" altLang="en-US"/>
              <a:t>변경열이름  변경자료타입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DA834B03-B3F6-4DD2-913D-FF7C7376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CDFFDE30-F003-4D47-8E2C-998078B6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00200"/>
            <a:ext cx="8353425" cy="4525963"/>
          </a:xfrm>
        </p:spPr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열 삭제하기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테이블명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    </a:t>
            </a:r>
            <a:r>
              <a:rPr lang="en-US" altLang="ko-KR">
                <a:solidFill>
                  <a:srgbClr val="FF0000"/>
                </a:solidFill>
              </a:rPr>
              <a:t>DROP</a:t>
            </a:r>
            <a:r>
              <a:rPr lang="en-US" altLang="ko-KR"/>
              <a:t> COLUMN  </a:t>
            </a:r>
            <a:r>
              <a:rPr lang="ko-KR" altLang="en-US"/>
              <a:t>삭제할 열 이름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9247FD4D-CC66-4C19-AAAA-CDD3259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삭제하기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7ED3041C-A1CF-43A9-BAEE-88112FA9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DROP table </a:t>
            </a:r>
            <a:r>
              <a:rPr lang="ko-KR" altLang="en-US"/>
              <a:t>테이블 명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CB47F3C-2442-4DC1-8F2D-72173FBD17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7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무결성 제약조건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907D3C5-DF36-426E-B4B9-01806BF6C5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6C816E-4AEF-4533-A2D9-E1A341C0B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데이터의 무결성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279D190-3C79-458C-A260-F06C82037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13787" cy="4525963"/>
          </a:xfrm>
        </p:spPr>
        <p:txBody>
          <a:bodyPr/>
          <a:lstStyle/>
          <a:p>
            <a:r>
              <a:rPr lang="ko-KR" altLang="en-US"/>
              <a:t>데이터 값의 오류가 없는 것  </a:t>
            </a:r>
          </a:p>
          <a:p>
            <a:pPr eaLnBrk="1" hangingPunct="1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461FDA-887D-4655-BB06-3D6ABD7A4981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205038"/>
          <a:ext cx="7993063" cy="3763962"/>
        </p:xfrm>
        <a:graphic>
          <a:graphicData uri="http://schemas.openxmlformats.org/drawingml/2006/table">
            <a:tbl>
              <a:tblPr/>
              <a:tblGrid>
                <a:gridCol w="117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110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55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종류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 </a:t>
                      </a: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구현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61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도메인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속성이 정의되어 있는 영역을 벗어나지 않도록 규정하는 것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: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1,2,3,4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값만 가능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CHECK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61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개체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하나의 테이블에 중복된 레코드가 존재하지 않도록 규정하는 것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학번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주민등록번호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..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PRIMARY KEY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63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참조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행을 입력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수정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삭제할 때 연관되는 다른 테이블과의 데이터가 정확하게 유지되도록 규정하는 것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신입사원의 부서코드는 반드시 부서테이블에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있는 값으로 허용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FOREIGN KEY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5" name="Rectangle 4">
            <a:extLst>
              <a:ext uri="{FF2B5EF4-FFF2-40B4-BE49-F238E27FC236}">
                <a16:creationId xmlns:a16="http://schemas.microsoft.com/office/drawing/2014/main" id="{95644BFA-D378-4242-9070-ED900AE0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80CC8A16-1DD3-42EC-A1CE-F94179D9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10C2BF-8356-43EB-8D24-3DD6151BC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058025" cy="4471987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무결성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55000"/>
                        </a:solidFill>
                        <a:effectLst/>
                        <a:latin typeface="-윤고딕120"/>
                        <a:ea typeface="휴먼모음T" pitchFamily="18" charset="-127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제약조건 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의미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UNIQUE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테이블의 열의 값은 항상 고유한 값이어야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PRIMARY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값이 고유하면서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NULL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을 허용하지 않는다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5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CHECK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값이 지정한 데이터 범위 안에 있는 값이어야 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 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-&gt;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mysql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지원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X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55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FOREIGN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KEY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한 테이블에서 열의 값이 다른 테이블의 열의 값을 참조하여야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372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NOT NULL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널을 허용하지 않기 때문에 반드시 값이 입력되어야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DEFAULT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기본값을 지정 할 수 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8" marB="17778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797" name="Rectangle 1">
            <a:extLst>
              <a:ext uri="{FF2B5EF4-FFF2-40B4-BE49-F238E27FC236}">
                <a16:creationId xmlns:a16="http://schemas.microsoft.com/office/drawing/2014/main" id="{0D07B05E-287E-40BC-B496-81553110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FD31290D-B7A2-4B12-B2D6-369AF192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A7883D4F-3FD9-4388-AC54-6C1AF9940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실행결과는 판매가 된 제품들의 결과를 보여주고 있다</a:t>
            </a:r>
            <a:r>
              <a:rPr lang="en-US" altLang="ko-KR"/>
              <a:t>. </a:t>
            </a:r>
            <a:r>
              <a:rPr lang="ko-KR" altLang="en-US"/>
              <a:t>판매가 되지 않은 제품까지 포함해서 품명과 판매수량을 출력하시오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AD7A06A-3CB7-4C09-AB0E-F36792C0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6149" name="_x235059128" descr="EMB000019a87999">
            <a:extLst>
              <a:ext uri="{FF2B5EF4-FFF2-40B4-BE49-F238E27FC236}">
                <a16:creationId xmlns:a16="http://schemas.microsoft.com/office/drawing/2014/main" id="{50A0584D-5B2D-4EF9-98CF-0CB38718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284538"/>
            <a:ext cx="25923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6913CA1D-863E-450B-BBB6-08CBFA6F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</a:t>
            </a:r>
            <a:r>
              <a:rPr lang="ko-KR" altLang="en-US"/>
              <a:t>제약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B59F5A01-C838-4306-96D0-473C3D55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r>
              <a:rPr lang="ko-KR" altLang="en-US"/>
              <a:t>값의 중복을 허용하지 않는 제약</a:t>
            </a:r>
            <a:endParaRPr lang="en-US" altLang="ko-KR"/>
          </a:p>
          <a:p>
            <a:r>
              <a:rPr lang="en-US" altLang="ko-KR"/>
              <a:t>create table #member1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 constraint u_id </a:t>
            </a:r>
            <a:r>
              <a:rPr lang="en-US" altLang="ko-KR">
                <a:solidFill>
                  <a:srgbClr val="FF0000"/>
                </a:solidFill>
              </a:rPr>
              <a:t>unique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pPr lvl="1">
              <a:buFontTx/>
              <a:buNone/>
            </a:pPr>
            <a:endParaRPr lang="ko-KR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C5682995-FC91-41A4-91F9-DAF9277E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294188"/>
            <a:ext cx="20875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1D3A00"/>
                </a:solidFill>
              </a:rPr>
              <a:t>주민번호</a:t>
            </a:r>
            <a:endParaRPr lang="en-US" altLang="ko-KR" sz="2000">
              <a:solidFill>
                <a:srgbClr val="1D3A00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26CFD398-03CF-4097-9C64-7A92AF52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94188"/>
            <a:ext cx="14398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1D3A00"/>
                </a:solidFill>
              </a:rPr>
              <a:t>이름</a:t>
            </a:r>
            <a:endParaRPr lang="en-US" altLang="ko-KR" sz="2000">
              <a:solidFill>
                <a:srgbClr val="1D3A00"/>
              </a:solidFill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82DD5B41-BC40-4E05-A122-4608D35B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59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1D3A00"/>
                </a:solidFill>
              </a:rPr>
              <a:t>920101-1233445</a:t>
            </a:r>
            <a:endParaRPr lang="ko-KR" altLang="en-US" sz="2000">
              <a:solidFill>
                <a:srgbClr val="1D3A00"/>
              </a:solidFill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396D2D52-7F8C-42B2-A675-66CF6517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7259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1D3A00"/>
                </a:solidFill>
              </a:rPr>
              <a:t>홍길동</a:t>
            </a:r>
            <a:endParaRPr lang="en-US" altLang="ko-KR" sz="2000">
              <a:solidFill>
                <a:srgbClr val="1D3A00"/>
              </a:solidFill>
            </a:endParaRP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D413DCF5-162A-4FA8-BDCA-8AB87F6B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1577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1D3A00"/>
                </a:solidFill>
              </a:rPr>
              <a:t>920101-1233445</a:t>
            </a:r>
            <a:endParaRPr lang="ko-KR" altLang="en-US" sz="2000">
              <a:solidFill>
                <a:srgbClr val="1D3A00"/>
              </a:solidFill>
            </a:endParaRP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E5B89794-551B-40DE-A8A4-1E10A884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1577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1D3A00"/>
                </a:solidFill>
              </a:rPr>
              <a:t>김선달</a:t>
            </a:r>
            <a:endParaRPr lang="en-US" altLang="ko-KR" sz="2000">
              <a:solidFill>
                <a:srgbClr val="1D3A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965A5-6299-4C84-A845-B06913057F5B}"/>
              </a:ext>
            </a:extLst>
          </p:cNvPr>
          <p:cNvSpPr/>
          <p:nvPr/>
        </p:nvSpPr>
        <p:spPr>
          <a:xfrm>
            <a:off x="1476375" y="4652963"/>
            <a:ext cx="2232025" cy="1008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폭발 1 14">
            <a:extLst>
              <a:ext uri="{FF2B5EF4-FFF2-40B4-BE49-F238E27FC236}">
                <a16:creationId xmlns:a16="http://schemas.microsoft.com/office/drawing/2014/main" id="{2D85107A-A6D0-4D56-B429-A2CB224153A9}"/>
              </a:ext>
            </a:extLst>
          </p:cNvPr>
          <p:cNvSpPr/>
          <p:nvPr/>
        </p:nvSpPr>
        <p:spPr>
          <a:xfrm>
            <a:off x="3059113" y="5589588"/>
            <a:ext cx="1441450" cy="935037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7828E7-F9D6-4150-BC3F-41AA72742590}"/>
              </a:ext>
            </a:extLst>
          </p:cNvPr>
          <p:cNvSpPr/>
          <p:nvPr/>
        </p:nvSpPr>
        <p:spPr>
          <a:xfrm>
            <a:off x="6516688" y="3213100"/>
            <a:ext cx="158432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>
                    <a:lumMod val="25000"/>
                  </a:schemeClr>
                </a:solidFill>
              </a:rPr>
              <a:t>칼럼제약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ECCE22C0-37A1-4688-B784-CFEDD4BB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</a:t>
            </a:r>
            <a:r>
              <a:rPr lang="ko-KR" altLang="en-US"/>
              <a:t>제약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641A957-E19F-469E-8585-0B0E5F23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테이블레벨 제약</a:t>
            </a:r>
            <a:endParaRPr lang="en-US" altLang="ko-KR"/>
          </a:p>
          <a:p>
            <a:r>
              <a:rPr lang="en-US" altLang="ko-KR"/>
              <a:t>create table #member1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varchar(30),</a:t>
            </a:r>
          </a:p>
          <a:p>
            <a:pPr lvl="1">
              <a:buFontTx/>
              <a:buNone/>
            </a:pPr>
            <a:r>
              <a:rPr lang="en-US" altLang="ko-KR"/>
              <a:t> constraint u_id </a:t>
            </a:r>
            <a:r>
              <a:rPr lang="en-US" altLang="ko-KR">
                <a:solidFill>
                  <a:srgbClr val="FF0000"/>
                </a:solidFill>
              </a:rPr>
              <a:t>unique(</a:t>
            </a:r>
            <a:r>
              <a:rPr lang="ko-KR" altLang="en-US">
                <a:solidFill>
                  <a:srgbClr val="FF0000"/>
                </a:solidFill>
              </a:rPr>
              <a:t>주민번호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47F5969-4C90-4453-B428-6F46DF27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5C1908E-A219-4612-BF37-37BE01CF3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유일한 값만 입력되도록 제약</a:t>
            </a:r>
            <a:endParaRPr lang="en-US" altLang="ko-KR"/>
          </a:p>
          <a:p>
            <a:pPr lvl="1"/>
            <a:r>
              <a:rPr lang="ko-KR" altLang="en-US" sz="2400"/>
              <a:t>기본키 제약조건은 </a:t>
            </a:r>
            <a:r>
              <a:rPr lang="en-US" altLang="ko-KR" sz="2400">
                <a:solidFill>
                  <a:srgbClr val="FF0000"/>
                </a:solidFill>
              </a:rPr>
              <a:t>not null</a:t>
            </a:r>
            <a:r>
              <a:rPr lang="en-US" altLang="ko-KR" sz="2400"/>
              <a:t> + </a:t>
            </a:r>
            <a:r>
              <a:rPr lang="en-US" altLang="ko-KR" sz="2400">
                <a:solidFill>
                  <a:srgbClr val="FF0000"/>
                </a:solidFill>
              </a:rPr>
              <a:t>unique </a:t>
            </a:r>
            <a:r>
              <a:rPr lang="ko-KR" altLang="en-US" sz="2400"/>
              <a:t>제약조건을 결합한 것</a:t>
            </a:r>
          </a:p>
          <a:p>
            <a:pPr lvl="1"/>
            <a:r>
              <a:rPr lang="ko-KR" altLang="en-US" sz="2400"/>
              <a:t>해당테이블은 자동으로 키값을 가진 인덱스 생성</a:t>
            </a:r>
            <a:r>
              <a:rPr lang="en-US" altLang="ko-KR" sz="2400"/>
              <a:t>(</a:t>
            </a:r>
            <a:r>
              <a:rPr lang="ko-KR" altLang="en-US" sz="2400"/>
              <a:t>검색효율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400">
                <a:solidFill>
                  <a:srgbClr val="FF0000"/>
                </a:solidFill>
              </a:rPr>
              <a:t>키값의 변화는 가능</a:t>
            </a:r>
            <a:r>
              <a:rPr lang="en-US" altLang="ko-KR" sz="2400">
                <a:solidFill>
                  <a:srgbClr val="FF0000"/>
                </a:solidFill>
              </a:rPr>
              <a:t>(no change</a:t>
            </a:r>
            <a:r>
              <a:rPr lang="ko-KR" altLang="en-US" sz="2400">
                <a:solidFill>
                  <a:srgbClr val="FF0000"/>
                </a:solidFill>
              </a:rPr>
              <a:t>속성은 없다</a:t>
            </a:r>
            <a:r>
              <a:rPr lang="en-US" altLang="ko-KR" sz="2400">
                <a:solidFill>
                  <a:srgbClr val="FF0000"/>
                </a:solidFill>
              </a:rPr>
              <a:t>.)</a:t>
            </a:r>
            <a:endParaRPr lang="en-US" altLang="ko-KR" sz="2400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 constraint P_id </a:t>
            </a:r>
            <a:r>
              <a:rPr lang="en-US" altLang="ko-KR">
                <a:solidFill>
                  <a:srgbClr val="FF0000"/>
                </a:solidFill>
              </a:rPr>
              <a:t>primay key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08BE67E-9E80-4D87-B3C1-3F444EAF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6F84A596-B95D-412F-9841-A9B443A5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테이블레벨 제약</a:t>
            </a:r>
            <a:endParaRPr lang="en-US" altLang="ko-KR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varchar(30),</a:t>
            </a:r>
          </a:p>
          <a:p>
            <a:pPr lvl="1">
              <a:buFontTx/>
              <a:buNone/>
            </a:pPr>
            <a:r>
              <a:rPr lang="en-US" altLang="ko-KR"/>
              <a:t> constraint p_id </a:t>
            </a:r>
            <a:r>
              <a:rPr lang="en-US" altLang="ko-KR">
                <a:solidFill>
                  <a:srgbClr val="FF0000"/>
                </a:solidFill>
              </a:rPr>
              <a:t>primary key(</a:t>
            </a:r>
            <a:r>
              <a:rPr lang="ko-KR" altLang="en-US">
                <a:solidFill>
                  <a:srgbClr val="FF0000"/>
                </a:solidFill>
              </a:rPr>
              <a:t>주민번호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ABB3364F-9019-418B-9DF9-24657C52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90733317-77F1-49C6-B9DB-E4D92499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기본키 추가</a:t>
            </a:r>
            <a:endParaRPr lang="en-US" altLang="ko-KR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varchar(30))</a:t>
            </a:r>
          </a:p>
          <a:p>
            <a:r>
              <a:rPr lang="en-US" altLang="ko-KR"/>
              <a:t>alter table #member2</a:t>
            </a:r>
          </a:p>
          <a:p>
            <a:pPr>
              <a:buFontTx/>
              <a:buNone/>
            </a:pPr>
            <a:r>
              <a:rPr lang="en-US" altLang="ko-KR"/>
              <a:t>  </a:t>
            </a:r>
            <a:r>
              <a:rPr lang="en-US" altLang="ko-KR">
                <a:solidFill>
                  <a:srgbClr val="004070"/>
                </a:solidFill>
              </a:rPr>
              <a:t>add constraint pid primary key(</a:t>
            </a:r>
            <a:r>
              <a:rPr lang="ko-KR" altLang="en-US">
                <a:solidFill>
                  <a:srgbClr val="004070"/>
                </a:solidFill>
              </a:rPr>
              <a:t>주민번호</a:t>
            </a:r>
            <a:r>
              <a:rPr lang="en-US" altLang="ko-KR">
                <a:solidFill>
                  <a:srgbClr val="004070"/>
                </a:solidFill>
              </a:rPr>
              <a:t>)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FD905E-B48F-4EBF-BB3C-FE3EF3BD37BC}"/>
              </a:ext>
            </a:extLst>
          </p:cNvPr>
          <p:cNvSpPr/>
          <p:nvPr/>
        </p:nvSpPr>
        <p:spPr>
          <a:xfrm>
            <a:off x="755650" y="4941888"/>
            <a:ext cx="7343775" cy="158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-- Null</a:t>
            </a:r>
            <a:r>
              <a:rPr lang="ko-KR" altLang="en-US" sz="2400" dirty="0" err="1">
                <a:solidFill>
                  <a:srgbClr val="4A6400"/>
                </a:solidFill>
              </a:rPr>
              <a:t>허용때문에</a:t>
            </a:r>
            <a:r>
              <a:rPr lang="ko-KR" altLang="en-US" sz="2400" dirty="0">
                <a:solidFill>
                  <a:srgbClr val="4A6400"/>
                </a:solidFill>
              </a:rPr>
              <a:t> </a:t>
            </a:r>
            <a:r>
              <a:rPr lang="ko-KR" altLang="en-US" sz="2400" dirty="0" err="1">
                <a:solidFill>
                  <a:srgbClr val="4A6400"/>
                </a:solidFill>
              </a:rPr>
              <a:t>기본키</a:t>
            </a:r>
            <a:r>
              <a:rPr lang="ko-KR" altLang="en-US" sz="2400" dirty="0">
                <a:solidFill>
                  <a:srgbClr val="4A6400"/>
                </a:solidFill>
              </a:rPr>
              <a:t> 제약추가가 </a:t>
            </a:r>
            <a:r>
              <a:rPr lang="ko-KR" altLang="en-US" sz="2400" dirty="0" err="1">
                <a:solidFill>
                  <a:srgbClr val="4A6400"/>
                </a:solidFill>
              </a:rPr>
              <a:t>안되는</a:t>
            </a:r>
            <a:r>
              <a:rPr lang="ko-KR" altLang="en-US" sz="2400" dirty="0">
                <a:solidFill>
                  <a:srgbClr val="4A6400"/>
                </a:solidFill>
              </a:rPr>
              <a:t> 경우</a:t>
            </a:r>
            <a:r>
              <a:rPr lang="en-US" altLang="ko-KR" sz="2400" dirty="0">
                <a:solidFill>
                  <a:srgbClr val="4A6400"/>
                </a:solidFill>
              </a:rPr>
              <a:t>:</a:t>
            </a:r>
            <a:endParaRPr lang="ko-KR" altLang="en-US" sz="2400" dirty="0">
              <a:solidFill>
                <a:srgbClr val="4A6400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rgbClr val="4A6400"/>
                </a:solidFill>
              </a:rPr>
              <a:t> </a:t>
            </a:r>
            <a:r>
              <a:rPr lang="en-US" altLang="ko-KR" sz="2400" dirty="0">
                <a:solidFill>
                  <a:srgbClr val="C00000"/>
                </a:solidFill>
              </a:rPr>
              <a:t>alter table #member2</a:t>
            </a:r>
          </a:p>
          <a:p>
            <a:pPr>
              <a:defRPr/>
            </a:pPr>
            <a:r>
              <a:rPr lang="en-US" altLang="ko-KR" sz="2400" dirty="0">
                <a:solidFill>
                  <a:srgbClr val="C00000"/>
                </a:solidFill>
              </a:rPr>
              <a:t>   alter column </a:t>
            </a:r>
            <a:r>
              <a:rPr lang="ko-KR" altLang="en-US" sz="2400" dirty="0">
                <a:solidFill>
                  <a:srgbClr val="C00000"/>
                </a:solidFill>
              </a:rPr>
              <a:t>주민번호</a:t>
            </a:r>
            <a:r>
              <a:rPr lang="en-US" altLang="ko-KR" sz="2400" dirty="0">
                <a:solidFill>
                  <a:srgbClr val="C00000"/>
                </a:solidFill>
              </a:rPr>
              <a:t> char(5) not null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292713A6-5571-4F4B-9960-1AAE615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</a:t>
            </a:r>
            <a:endParaRPr lang="ko-KR" altLang="en-US"/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B3A9FCCD-FB6E-4C51-8019-DCE7CAEC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입력값이 지정되지 않았을 때 기본값 입력</a:t>
            </a:r>
            <a:endParaRPr lang="en-US" altLang="ko-KR"/>
          </a:p>
          <a:p>
            <a:r>
              <a:rPr lang="en-US" altLang="ko-KR"/>
              <a:t>identity</a:t>
            </a:r>
            <a:r>
              <a:rPr lang="ko-KR" altLang="en-US"/>
              <a:t>나 </a:t>
            </a:r>
            <a:r>
              <a:rPr lang="en-US" altLang="ko-KR"/>
              <a:t>timestamp </a:t>
            </a:r>
            <a:r>
              <a:rPr lang="ko-KR" altLang="en-US"/>
              <a:t>지정열에는 적용되지</a:t>
            </a:r>
            <a:r>
              <a:rPr lang="en-US" altLang="ko-KR"/>
              <a:t>X</a:t>
            </a:r>
          </a:p>
          <a:p>
            <a:r>
              <a:rPr lang="en-US" altLang="ko-KR"/>
              <a:t>create table #member3</a:t>
            </a:r>
          </a:p>
          <a:p>
            <a:pPr>
              <a:buFontTx/>
              <a:buNone/>
            </a:pPr>
            <a:r>
              <a:rPr lang="en-US" altLang="ko-KR" sz="2800"/>
              <a:t>  (</a:t>
            </a:r>
            <a:r>
              <a:rPr lang="ko-KR" altLang="en-US" sz="2800"/>
              <a:t>이름 </a:t>
            </a:r>
            <a:r>
              <a:rPr lang="en-US" altLang="ko-KR" sz="2800"/>
              <a:t>varchar(30),</a:t>
            </a:r>
          </a:p>
          <a:p>
            <a:pPr lvl="1">
              <a:buFontTx/>
              <a:buNone/>
            </a:pPr>
            <a:r>
              <a:rPr lang="ko-KR" altLang="en-US"/>
              <a:t>주소 </a:t>
            </a:r>
            <a:r>
              <a:rPr lang="en-US" altLang="ko-KR"/>
              <a:t>char(10) constraint df_addr default 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>
                <a:solidFill>
                  <a:srgbClr val="FF0000"/>
                </a:solidFill>
              </a:rPr>
              <a:t>서울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FA241FB3-45C4-4234-BB92-D95ECB37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문법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EA84E87C-FBBA-451C-8D1C-0CB4450A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6F1BC1DB-DD34-4964-A2C4-184A5771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7850"/>
            <a:ext cx="57324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093B9A-DAA4-4AA6-8B0C-32E867D001FC}"/>
              </a:ext>
            </a:extLst>
          </p:cNvPr>
          <p:cNvCxnSpPr/>
          <p:nvPr/>
        </p:nvCxnSpPr>
        <p:spPr>
          <a:xfrm>
            <a:off x="1692275" y="5013325"/>
            <a:ext cx="43926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B3B3784D-2036-4835-A93C-BC0414A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C1CEA-BA06-4DDD-B80D-E0DD938F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DEFAULT </a:t>
            </a:r>
            <a:r>
              <a:rPr lang="ko-KR" altLang="en-US" dirty="0"/>
              <a:t>값 입력</a:t>
            </a:r>
            <a:endParaRPr lang="en-US" altLang="ko-KR" dirty="0"/>
          </a:p>
          <a:p>
            <a:pPr marL="971550" lvl="1" indent="-514350">
              <a:defRPr/>
            </a:pPr>
            <a:r>
              <a:rPr lang="en-US" altLang="ko-KR" dirty="0"/>
              <a:t>insert into #member3 values	</a:t>
            </a:r>
          </a:p>
          <a:p>
            <a:pPr marL="971550" lvl="1" indent="-514350">
              <a:buFontTx/>
              <a:buNone/>
              <a:defRPr/>
            </a:pPr>
            <a:r>
              <a:rPr lang="en-US" altLang="ko-KR" dirty="0"/>
              <a:t>  ('</a:t>
            </a:r>
            <a:r>
              <a:rPr lang="ko-KR" altLang="en-US" dirty="0"/>
              <a:t>홍길동</a:t>
            </a:r>
            <a:r>
              <a:rPr lang="en-US" altLang="ko-KR" dirty="0"/>
              <a:t>',DEFAULT)	</a:t>
            </a:r>
          </a:p>
          <a:p>
            <a:pPr marL="971550" lvl="1" indent="-514350">
              <a:defRPr/>
            </a:pPr>
            <a:r>
              <a:rPr lang="en-US" altLang="ko-KR" dirty="0"/>
              <a:t>insert into #member3(</a:t>
            </a:r>
            <a:r>
              <a:rPr lang="ko-KR" altLang="en-US" dirty="0"/>
              <a:t>이름</a:t>
            </a:r>
            <a:r>
              <a:rPr lang="en-US" altLang="ko-KR" dirty="0"/>
              <a:t>) values('</a:t>
            </a:r>
            <a:r>
              <a:rPr lang="ko-KR" altLang="en-US" dirty="0" err="1"/>
              <a:t>김선달</a:t>
            </a:r>
            <a:r>
              <a:rPr lang="en-US" altLang="ko-KR" dirty="0"/>
              <a:t>')</a:t>
            </a:r>
          </a:p>
          <a:p>
            <a:pPr lvl="1">
              <a:buFontTx/>
              <a:buNone/>
              <a:defRPr/>
            </a:pPr>
            <a:endParaRPr lang="en-US" altLang="ko-KR" dirty="0"/>
          </a:p>
          <a:p>
            <a:pPr lvl="1">
              <a:buFontTx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A9126599-1539-41D2-B989-AB16533B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</a:t>
            </a:r>
            <a:r>
              <a:rPr lang="ko-KR" altLang="en-US"/>
              <a:t>제약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479A9DB2-7B01-4202-9F30-E3162ED6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값의 범위를 정해놓는 제약</a:t>
            </a:r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DD664FDF-0188-4118-8223-B81763EA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1D0B7A77-023A-4830-A155-BAFDDC8D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참조키는 다른값을 참조하는 키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기본키나 유일</a:t>
            </a:r>
            <a:r>
              <a:rPr lang="en-US" altLang="ko-KR"/>
              <a:t>(unique)</a:t>
            </a:r>
            <a:r>
              <a:rPr lang="ko-KR" altLang="en-US"/>
              <a:t>제약 또는 유일색인이 지정된 칼럼만 참조가능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참조키가 설정되면 참조당하는 칼럼은 자동적으로 </a:t>
            </a:r>
            <a:r>
              <a:rPr lang="en-US" altLang="ko-KR"/>
              <a:t>NC(not change)</a:t>
            </a:r>
            <a:r>
              <a:rPr lang="ko-KR" altLang="en-US"/>
              <a:t>속성을 갖게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D2916927-0B14-465B-9D3C-A6F080CB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F14FDD78-634A-48A2-96B5-2C03E98C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조인을 판매실적을 기준으로 </a:t>
            </a:r>
            <a:r>
              <a:rPr lang="en-US" altLang="ko-KR"/>
              <a:t>outer join </a:t>
            </a:r>
            <a:r>
              <a:rPr lang="ko-KR" altLang="en-US"/>
              <a:t>하시오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D7FCDC1-8BF4-45DF-8A60-DBF9A6A88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127D28-6115-452C-B2E1-A682F62D6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테이블 </a:t>
            </a:r>
            <a:r>
              <a:rPr lang="ko-KR" altLang="en-US">
                <a:solidFill>
                  <a:srgbClr val="FF0000"/>
                </a:solidFill>
              </a:rPr>
              <a:t>생성순서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/>
              <a:t>1. </a:t>
            </a:r>
            <a:r>
              <a:rPr lang="ko-KR" altLang="en-US"/>
              <a:t>참조되는 테이블 생성</a:t>
            </a:r>
            <a:r>
              <a:rPr lang="en-US" altLang="ko-KR"/>
              <a:t>(</a:t>
            </a:r>
            <a:r>
              <a:rPr lang="ko-KR" altLang="en-US"/>
              <a:t>부서테이블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2. </a:t>
            </a:r>
            <a:r>
              <a:rPr lang="ko-KR" altLang="en-US"/>
              <a:t>참조하는 테이블 생성</a:t>
            </a:r>
            <a:r>
              <a:rPr lang="en-US" altLang="ko-KR"/>
              <a:t>(</a:t>
            </a:r>
            <a:r>
              <a:rPr lang="ko-KR" altLang="en-US"/>
              <a:t>사원테이블</a:t>
            </a:r>
            <a:r>
              <a:rPr lang="en-US" altLang="ko-KR"/>
              <a:t>)</a:t>
            </a:r>
            <a:endParaRPr lang="ko-KR" altLang="ko-KR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77C8ECBC-FE77-4B61-9D9E-224D288682D0}"/>
              </a:ext>
            </a:extLst>
          </p:cNvPr>
          <p:cNvGraphicFramePr>
            <a:graphicFrameLocks/>
          </p:cNvGraphicFramePr>
          <p:nvPr/>
        </p:nvGraphicFramePr>
        <p:xfrm>
          <a:off x="684213" y="2133600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9AD03E1-1C78-4F63-B9B7-386A0DF5C84C}"/>
              </a:ext>
            </a:extLst>
          </p:cNvPr>
          <p:cNvGraphicFramePr>
            <a:graphicFrameLocks/>
          </p:cNvGraphicFramePr>
          <p:nvPr/>
        </p:nvGraphicFramePr>
        <p:xfrm>
          <a:off x="4932363" y="2133600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D7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홍보부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78" name="TextBox 6">
            <a:extLst>
              <a:ext uri="{FF2B5EF4-FFF2-40B4-BE49-F238E27FC236}">
                <a16:creationId xmlns:a16="http://schemas.microsoft.com/office/drawing/2014/main" id="{81B1EC31-5EAE-422F-8FC1-DA7C7C95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44079" name="TextBox 7">
            <a:extLst>
              <a:ext uri="{FF2B5EF4-FFF2-40B4-BE49-F238E27FC236}">
                <a16:creationId xmlns:a16="http://schemas.microsoft.com/office/drawing/2014/main" id="{3698F008-E37C-4A06-A264-3780AA30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6287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E18D29-392F-4D56-B441-9096796E889C}"/>
              </a:ext>
            </a:extLst>
          </p:cNvPr>
          <p:cNvCxnSpPr/>
          <p:nvPr/>
        </p:nvCxnSpPr>
        <p:spPr>
          <a:xfrm>
            <a:off x="3924300" y="2708275"/>
            <a:ext cx="1008063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7827A5-4ADD-4787-A4D4-6F6F20EC4A2C}"/>
              </a:ext>
            </a:extLst>
          </p:cNvPr>
          <p:cNvCxnSpPr>
            <a:endCxn id="6" idx="1"/>
          </p:cNvCxnSpPr>
          <p:nvPr/>
        </p:nvCxnSpPr>
        <p:spPr>
          <a:xfrm flipV="1">
            <a:off x="3924300" y="3060700"/>
            <a:ext cx="1008063" cy="79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82" name="TextBox 10">
            <a:extLst>
              <a:ext uri="{FF2B5EF4-FFF2-40B4-BE49-F238E27FC236}">
                <a16:creationId xmlns:a16="http://schemas.microsoft.com/office/drawing/2014/main" id="{43E84D2F-7DAF-4C92-AF0E-C0AF8393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339975"/>
            <a:ext cx="636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33EA0420-6468-46BB-A5DD-EFF61E8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6DAFEE62-FD94-49EA-B92D-ED3BBE1E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00200"/>
            <a:ext cx="8351837" cy="4525963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참조키 주의사항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foreign key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참조하는 키</a:t>
            </a:r>
            <a:r>
              <a:rPr lang="ko-KR" altLang="en-US"/>
              <a:t>를 의미</a:t>
            </a:r>
            <a:endParaRPr lang="en-US" altLang="ko-KR"/>
          </a:p>
          <a:p>
            <a:pPr lvl="1"/>
            <a:r>
              <a:rPr lang="ko-KR" altLang="en-US"/>
              <a:t>참조되는 키가 아님</a:t>
            </a:r>
            <a:endParaRPr lang="en-US" altLang="ko-KR"/>
          </a:p>
          <a:p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참조되는 키가 먼저 생성된 후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	</a:t>
            </a:r>
            <a:r>
              <a:rPr lang="ko-KR" altLang="en-US"/>
              <a:t>참조하는 키가 생성되어야함</a:t>
            </a:r>
            <a:r>
              <a:rPr lang="en-US" altLang="ko-KR"/>
              <a:t>.</a:t>
            </a:r>
          </a:p>
          <a:p>
            <a:r>
              <a:rPr lang="ko-KR" altLang="en-US"/>
              <a:t>참조되는 키는 반드시 기본키</a:t>
            </a:r>
            <a:r>
              <a:rPr lang="en-US" altLang="ko-KR"/>
              <a:t>(primary key)</a:t>
            </a:r>
            <a:r>
              <a:rPr lang="ko-KR" altLang="en-US"/>
              <a:t>설정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22EF70F2-628B-4F07-8B0C-EACF9F3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79CB3E44-E85C-4BA8-99CC-ADD85258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부서테이블의 부서코드값이 수정되는 경우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3FD3E-0FF2-41DD-8130-63D4FA19A3B8}"/>
              </a:ext>
            </a:extLst>
          </p:cNvPr>
          <p:cNvSpPr/>
          <p:nvPr/>
        </p:nvSpPr>
        <p:spPr>
          <a:xfrm>
            <a:off x="971550" y="4508500"/>
            <a:ext cx="73453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-- </a:t>
            </a:r>
            <a:r>
              <a:rPr lang="ko-KR" altLang="en-US" sz="2400" dirty="0">
                <a:solidFill>
                  <a:srgbClr val="4A6400"/>
                </a:solidFill>
              </a:rPr>
              <a:t>참조 </a:t>
            </a:r>
            <a:r>
              <a:rPr lang="ko-KR" altLang="en-US" sz="2400" dirty="0" err="1">
                <a:solidFill>
                  <a:srgbClr val="4A6400"/>
                </a:solidFill>
              </a:rPr>
              <a:t>무결성</a:t>
            </a:r>
            <a:r>
              <a:rPr lang="ko-KR" altLang="en-US" sz="2400" dirty="0">
                <a:solidFill>
                  <a:srgbClr val="4A6400"/>
                </a:solidFill>
              </a:rPr>
              <a:t> 위배로 수정</a:t>
            </a:r>
            <a:r>
              <a:rPr lang="en-US" altLang="ko-KR" sz="2400" dirty="0">
                <a:solidFill>
                  <a:srgbClr val="4A6400"/>
                </a:solidFill>
              </a:rPr>
              <a:t>, </a:t>
            </a:r>
            <a:r>
              <a:rPr lang="ko-KR" altLang="en-US" sz="2400" dirty="0">
                <a:solidFill>
                  <a:srgbClr val="4A6400"/>
                </a:solidFill>
              </a:rPr>
              <a:t>삭제가 불가</a:t>
            </a:r>
            <a:r>
              <a:rPr lang="en-US" altLang="ko-KR" sz="2400" dirty="0">
                <a:solidFill>
                  <a:srgbClr val="4A6400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" name="폭발 2 6">
            <a:extLst>
              <a:ext uri="{FF2B5EF4-FFF2-40B4-BE49-F238E27FC236}">
                <a16:creationId xmlns:a16="http://schemas.microsoft.com/office/drawing/2014/main" id="{EBCD4258-112D-44C4-B24A-12EEA93C7780}"/>
              </a:ext>
            </a:extLst>
          </p:cNvPr>
          <p:cNvSpPr/>
          <p:nvPr/>
        </p:nvSpPr>
        <p:spPr>
          <a:xfrm>
            <a:off x="4572000" y="4581525"/>
            <a:ext cx="3960813" cy="1800225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정말 부서코드를 수정해야 하는 경우는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dirty="0"/>
          </a:p>
        </p:txBody>
      </p:sp>
      <p:grpSp>
        <p:nvGrpSpPr>
          <p:cNvPr id="46086" name="그룹 16">
            <a:extLst>
              <a:ext uri="{FF2B5EF4-FFF2-40B4-BE49-F238E27FC236}">
                <a16:creationId xmlns:a16="http://schemas.microsoft.com/office/drawing/2014/main" id="{215743D3-E7BA-46C7-B8D0-04EDA180C69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62163"/>
            <a:ext cx="7985125" cy="2374900"/>
            <a:chOff x="539552" y="1700808"/>
            <a:chExt cx="7873594" cy="2448272"/>
          </a:xfrm>
        </p:grpSpPr>
        <p:graphicFrame>
          <p:nvGraphicFramePr>
            <p:cNvPr id="8" name="내용 개체 틀 3">
              <a:extLst>
                <a:ext uri="{FF2B5EF4-FFF2-40B4-BE49-F238E27FC236}">
                  <a16:creationId xmlns:a16="http://schemas.microsoft.com/office/drawing/2014/main" id="{5B7B7EA9-DD28-465E-BFFD-57BE6034B7D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9552" y="2205633"/>
            <a:ext cx="3194450" cy="1529188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3129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0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062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사원번호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이름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부서코드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홍길동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김선달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9" name="내용 개체 틀 3">
              <a:extLst>
                <a:ext uri="{FF2B5EF4-FFF2-40B4-BE49-F238E27FC236}">
                  <a16:creationId xmlns:a16="http://schemas.microsoft.com/office/drawing/2014/main" id="{57E4C678-B03C-4163-B194-A9794DA466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76056" y="2205633"/>
            <a:ext cx="3337090" cy="1911485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32895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554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부서코드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부서명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총무부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영업부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D7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 err="1"/>
                          <a:t>홍보부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46089" name="TextBox 9">
              <a:extLst>
                <a:ext uri="{FF2B5EF4-FFF2-40B4-BE49-F238E27FC236}">
                  <a16:creationId xmlns:a16="http://schemas.microsoft.com/office/drawing/2014/main" id="{370CDF2F-C22F-4629-962E-8B2973819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3" y="170080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사원테이블</a:t>
              </a:r>
            </a:p>
          </p:txBody>
        </p:sp>
        <p:sp>
          <p:nvSpPr>
            <p:cNvPr id="46090" name="TextBox 10">
              <a:extLst>
                <a:ext uri="{FF2B5EF4-FFF2-40B4-BE49-F238E27FC236}">
                  <a16:creationId xmlns:a16="http://schemas.microsoft.com/office/drawing/2014/main" id="{16C0C85B-EC86-4DB1-86CE-83C199D5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70080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부서테이블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D197CE0-1FBC-414B-BCDE-0C41C77283C3}"/>
                </a:ext>
              </a:extLst>
            </p:cNvPr>
            <p:cNvCxnSpPr/>
            <p:nvPr/>
          </p:nvCxnSpPr>
          <p:spPr>
            <a:xfrm>
              <a:off x="3779779" y="2780928"/>
              <a:ext cx="1296091" cy="16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D7ED3C9-795D-4FDB-8D87-6E8E87157475}"/>
                </a:ext>
              </a:extLst>
            </p:cNvPr>
            <p:cNvCxnSpPr/>
            <p:nvPr/>
          </p:nvCxnSpPr>
          <p:spPr>
            <a:xfrm>
              <a:off x="3779779" y="3140968"/>
              <a:ext cx="1296091" cy="16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폭발 2 13">
              <a:extLst>
                <a:ext uri="{FF2B5EF4-FFF2-40B4-BE49-F238E27FC236}">
                  <a16:creationId xmlns:a16="http://schemas.microsoft.com/office/drawing/2014/main" id="{7950B93C-D035-4588-AEB5-5887AC349F19}"/>
                </a:ext>
              </a:extLst>
            </p:cNvPr>
            <p:cNvSpPr/>
            <p:nvPr/>
          </p:nvSpPr>
          <p:spPr>
            <a:xfrm>
              <a:off x="3851920" y="3429000"/>
              <a:ext cx="1296144" cy="720080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D8</a:t>
              </a:r>
              <a:endParaRPr lang="ko-KR" altLang="en-US" sz="16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아래쪽 화살표 14">
              <a:extLst>
                <a:ext uri="{FF2B5EF4-FFF2-40B4-BE49-F238E27FC236}">
                  <a16:creationId xmlns:a16="http://schemas.microsoft.com/office/drawing/2014/main" id="{86ADE329-16F0-4F6B-9076-4120BC509F35}"/>
                </a:ext>
              </a:extLst>
            </p:cNvPr>
            <p:cNvSpPr/>
            <p:nvPr/>
          </p:nvSpPr>
          <p:spPr>
            <a:xfrm rot="2372447">
              <a:off x="4903683" y="3193337"/>
              <a:ext cx="339676" cy="4860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46095" name="TextBox 15">
              <a:extLst>
                <a:ext uri="{FF2B5EF4-FFF2-40B4-BE49-F238E27FC236}">
                  <a16:creationId xmlns:a16="http://schemas.microsoft.com/office/drawing/2014/main" id="{38B5A5AF-0497-471E-BFE3-B91F25DE7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303" y="2411596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4A64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solidFill>
                    <a:schemeClr val="tx1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참조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994BDE29-DDA1-4137-B0FE-168CDFFF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cascade </a:t>
            </a:r>
            <a:r>
              <a:rPr lang="ko-KR" altLang="en-US"/>
              <a:t>옵션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D66783D5-E7CC-47A5-A573-C2022958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en-US" altLang="ko-KR"/>
              <a:t>on update cascade</a:t>
            </a:r>
          </a:p>
          <a:p>
            <a:pPr lvl="1">
              <a:lnSpc>
                <a:spcPts val="3100"/>
              </a:lnSpc>
            </a:pPr>
            <a:r>
              <a:rPr lang="ko-KR" altLang="en-US" sz="2400"/>
              <a:t>참조되는 키값이 수정되면 참조하는 키값도 자동 수정</a:t>
            </a:r>
            <a:endParaRPr lang="en-US" altLang="ko-KR" sz="2400"/>
          </a:p>
          <a:p>
            <a:pPr>
              <a:lnSpc>
                <a:spcPts val="3100"/>
              </a:lnSpc>
            </a:pPr>
            <a:r>
              <a:rPr lang="en-US" altLang="ko-KR"/>
              <a:t>on delete cascade</a:t>
            </a:r>
          </a:p>
          <a:p>
            <a:pPr lvl="1">
              <a:lnSpc>
                <a:spcPts val="3100"/>
              </a:lnSpc>
            </a:pPr>
            <a:r>
              <a:rPr lang="ko-KR" altLang="en-US" sz="2400"/>
              <a:t>참조되는 키값이 삭제되면 참조하는 레코드도 자동 수정</a:t>
            </a:r>
            <a:endParaRPr lang="en-US" altLang="ko-KR" sz="2400"/>
          </a:p>
          <a:p>
            <a:pPr lvl="1">
              <a:lnSpc>
                <a:spcPts val="3100"/>
              </a:lnSpc>
            </a:pPr>
            <a:endParaRPr lang="ko-KR" alt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54E1B4D6-3C6C-4C57-A094-9FB47A145F77}"/>
              </a:ext>
            </a:extLst>
          </p:cNvPr>
          <p:cNvGraphicFramePr>
            <a:graphicFrameLocks/>
          </p:cNvGraphicFramePr>
          <p:nvPr/>
        </p:nvGraphicFramePr>
        <p:xfrm>
          <a:off x="611188" y="4005263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김선달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8A01E538-C7E4-49E9-91F8-C4E4B4F653BB}"/>
              </a:ext>
            </a:extLst>
          </p:cNvPr>
          <p:cNvGraphicFramePr>
            <a:graphicFrameLocks/>
          </p:cNvGraphicFramePr>
          <p:nvPr/>
        </p:nvGraphicFramePr>
        <p:xfrm>
          <a:off x="5148263" y="4005263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D1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D8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D7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홍보부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50" name="TextBox 6">
            <a:extLst>
              <a:ext uri="{FF2B5EF4-FFF2-40B4-BE49-F238E27FC236}">
                <a16:creationId xmlns:a16="http://schemas.microsoft.com/office/drawing/2014/main" id="{568C295B-343F-41CA-9F4E-7445B762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11953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47151" name="TextBox 7">
            <a:extLst>
              <a:ext uri="{FF2B5EF4-FFF2-40B4-BE49-F238E27FC236}">
                <a16:creationId xmlns:a16="http://schemas.microsoft.com/office/drawing/2014/main" id="{DF9728EE-389A-4A7B-A7EF-78068868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500438"/>
            <a:ext cx="1193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32DCFC-67B0-42F6-9A05-44827D7B322A}"/>
              </a:ext>
            </a:extLst>
          </p:cNvPr>
          <p:cNvCxnSpPr/>
          <p:nvPr/>
        </p:nvCxnSpPr>
        <p:spPr>
          <a:xfrm>
            <a:off x="3851275" y="4581525"/>
            <a:ext cx="129698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103E1B-07C4-42B4-A50B-7B69EE1F6FBB}"/>
              </a:ext>
            </a:extLst>
          </p:cNvPr>
          <p:cNvCxnSpPr/>
          <p:nvPr/>
        </p:nvCxnSpPr>
        <p:spPr>
          <a:xfrm>
            <a:off x="3851275" y="4941888"/>
            <a:ext cx="1296988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 2 10">
            <a:extLst>
              <a:ext uri="{FF2B5EF4-FFF2-40B4-BE49-F238E27FC236}">
                <a16:creationId xmlns:a16="http://schemas.microsoft.com/office/drawing/2014/main" id="{761D9A03-21E9-48BD-ABDD-960528DB77BF}"/>
              </a:ext>
            </a:extLst>
          </p:cNvPr>
          <p:cNvSpPr/>
          <p:nvPr/>
        </p:nvSpPr>
        <p:spPr>
          <a:xfrm>
            <a:off x="2760663" y="4630738"/>
            <a:ext cx="1163637" cy="63182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155" name="TextBox 11">
            <a:extLst>
              <a:ext uri="{FF2B5EF4-FFF2-40B4-BE49-F238E27FC236}">
                <a16:creationId xmlns:a16="http://schemas.microsoft.com/office/drawing/2014/main" id="{A6A1997F-8855-4816-8556-03BD0D28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211638"/>
            <a:ext cx="58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  <p:sp>
        <p:nvSpPr>
          <p:cNvPr id="13" name="왼쪽 화살표 12">
            <a:extLst>
              <a:ext uri="{FF2B5EF4-FFF2-40B4-BE49-F238E27FC236}">
                <a16:creationId xmlns:a16="http://schemas.microsoft.com/office/drawing/2014/main" id="{82C08088-5ECC-479A-9A51-45326536855D}"/>
              </a:ext>
            </a:extLst>
          </p:cNvPr>
          <p:cNvSpPr/>
          <p:nvPr/>
        </p:nvSpPr>
        <p:spPr>
          <a:xfrm>
            <a:off x="3873500" y="4941888"/>
            <a:ext cx="1225550" cy="574675"/>
          </a:xfrm>
          <a:prstGeom prst="leftArrow">
            <a:avLst>
              <a:gd name="adj1" fmla="val 50000"/>
              <a:gd name="adj2" fmla="val 367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47157" name="TextBox 13">
            <a:extLst>
              <a:ext uri="{FF2B5EF4-FFF2-40B4-BE49-F238E27FC236}">
                <a16:creationId xmlns:a16="http://schemas.microsoft.com/office/drawing/2014/main" id="{32C3D20D-48E7-4C7E-A702-0A9724FAF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5084763"/>
            <a:ext cx="1328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수정시자동반영</a:t>
            </a:r>
          </a:p>
        </p:txBody>
      </p:sp>
      <p:sp>
        <p:nvSpPr>
          <p:cNvPr id="47158" name="TextBox 14">
            <a:extLst>
              <a:ext uri="{FF2B5EF4-FFF2-40B4-BE49-F238E27FC236}">
                <a16:creationId xmlns:a16="http://schemas.microsoft.com/office/drawing/2014/main" id="{7BA5E720-F095-4172-93EA-51120D28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516563"/>
            <a:ext cx="1252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CASCADE</a:t>
            </a:r>
            <a:r>
              <a:rPr lang="ko-KR" altLang="en-US" sz="1200" b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옵션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7ED8736-32BF-463D-BEB7-D6389207D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ACDDC7F-67DF-4F36-B058-FF3CACE9C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테이블 </a:t>
            </a:r>
            <a:r>
              <a:rPr lang="ko-KR" altLang="en-US">
                <a:solidFill>
                  <a:srgbClr val="FF0000"/>
                </a:solidFill>
              </a:rPr>
              <a:t>삭제순서</a:t>
            </a:r>
            <a:r>
              <a:rPr lang="en-US" altLang="ko-KR"/>
              <a:t>(</a:t>
            </a:r>
            <a:r>
              <a:rPr lang="ko-KR" altLang="en-US"/>
              <a:t>생성순서와 반대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1. </a:t>
            </a:r>
            <a:r>
              <a:rPr lang="ko-KR" altLang="en-US"/>
              <a:t>참조하는 테이블 생성</a:t>
            </a:r>
            <a:r>
              <a:rPr lang="en-US" altLang="ko-KR"/>
              <a:t>(</a:t>
            </a:r>
            <a:r>
              <a:rPr lang="ko-KR" altLang="en-US"/>
              <a:t>사원테이블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2. </a:t>
            </a:r>
            <a:r>
              <a:rPr lang="ko-KR" altLang="en-US"/>
              <a:t>참조되는 테이블 생성</a:t>
            </a:r>
            <a:r>
              <a:rPr lang="en-US" altLang="ko-KR"/>
              <a:t>(</a:t>
            </a:r>
            <a:r>
              <a:rPr lang="ko-KR" altLang="en-US"/>
              <a:t>부서테이블</a:t>
            </a:r>
            <a:r>
              <a:rPr lang="en-US" altLang="ko-KR"/>
              <a:t>)</a:t>
            </a:r>
            <a:endParaRPr lang="ko-KR" altLang="ko-KR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0AABACC-3339-4C40-AF0E-7E77BC4B8C3B}"/>
              </a:ext>
            </a:extLst>
          </p:cNvPr>
          <p:cNvGraphicFramePr>
            <a:graphicFrameLocks/>
          </p:cNvGraphicFramePr>
          <p:nvPr/>
        </p:nvGraphicFramePr>
        <p:xfrm>
          <a:off x="684213" y="2062163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EBB3EA0F-FD86-46D3-A716-6EB0B90A29FD}"/>
              </a:ext>
            </a:extLst>
          </p:cNvPr>
          <p:cNvGraphicFramePr>
            <a:graphicFrameLocks/>
          </p:cNvGraphicFramePr>
          <p:nvPr/>
        </p:nvGraphicFramePr>
        <p:xfrm>
          <a:off x="4932363" y="2062163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D7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홍보부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74" name="TextBox 6">
            <a:extLst>
              <a:ext uri="{FF2B5EF4-FFF2-40B4-BE49-F238E27FC236}">
                <a16:creationId xmlns:a16="http://schemas.microsoft.com/office/drawing/2014/main" id="{6C7FA3F5-6EFE-43A7-9F00-0936997B0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48175" name="TextBox 7">
            <a:extLst>
              <a:ext uri="{FF2B5EF4-FFF2-40B4-BE49-F238E27FC236}">
                <a16:creationId xmlns:a16="http://schemas.microsoft.com/office/drawing/2014/main" id="{885800D9-DC03-4CD1-B7EF-1337EC3E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5573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A6ADA4-578C-46D3-AD6F-28F0D1541B62}"/>
              </a:ext>
            </a:extLst>
          </p:cNvPr>
          <p:cNvCxnSpPr/>
          <p:nvPr/>
        </p:nvCxnSpPr>
        <p:spPr>
          <a:xfrm>
            <a:off x="3924300" y="2636838"/>
            <a:ext cx="1008063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3C8BA-FB2D-4FD9-A392-0327404AACB4}"/>
              </a:ext>
            </a:extLst>
          </p:cNvPr>
          <p:cNvCxnSpPr/>
          <p:nvPr/>
        </p:nvCxnSpPr>
        <p:spPr>
          <a:xfrm>
            <a:off x="3924300" y="2997200"/>
            <a:ext cx="1008063" cy="7921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78" name="TextBox 10">
            <a:extLst>
              <a:ext uri="{FF2B5EF4-FFF2-40B4-BE49-F238E27FC236}">
                <a16:creationId xmlns:a16="http://schemas.microsoft.com/office/drawing/2014/main" id="{B62ED95F-46E9-4B22-A89C-130414C2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266950"/>
            <a:ext cx="636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540A41FB-701C-4CC5-8928-D612CCEE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 변경하기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1EACD72D-0B78-4638-A27C-EB51A3D0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4525962"/>
          </a:xfrm>
        </p:spPr>
        <p:txBody>
          <a:bodyPr/>
          <a:lstStyle/>
          <a:p>
            <a:r>
              <a:rPr lang="en-US" altLang="ko-KR" sz="2800"/>
              <a:t>ALTER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   ADD CONSTRAINT PK_id PRIMARY KEY(</a:t>
            </a:r>
            <a:r>
              <a:rPr lang="ko-KR" altLang="en-US" sz="2800"/>
              <a:t>사원번호</a:t>
            </a:r>
            <a:r>
              <a:rPr lang="en-US" altLang="ko-KR" sz="2800"/>
              <a:t>) </a:t>
            </a:r>
            <a:r>
              <a:rPr lang="en-US" altLang="ko-KR"/>
              <a:t> </a:t>
            </a:r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91D6A-A2D4-4D4A-9F3D-C8089DC53432}"/>
              </a:ext>
            </a:extLst>
          </p:cNvPr>
          <p:cNvSpPr/>
          <p:nvPr/>
        </p:nvSpPr>
        <p:spPr>
          <a:xfrm>
            <a:off x="900113" y="4149725"/>
            <a:ext cx="7343775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  </a:t>
            </a:r>
            <a:r>
              <a:rPr lang="ko-KR" altLang="en-US" sz="2400" dirty="0">
                <a:solidFill>
                  <a:srgbClr val="FF0000"/>
                </a:solidFill>
              </a:rPr>
              <a:t>만약 사원번호가 </a:t>
            </a:r>
            <a:r>
              <a:rPr lang="en-US" altLang="ko-KR" sz="2400" dirty="0">
                <a:solidFill>
                  <a:srgbClr val="FF0000"/>
                </a:solidFill>
              </a:rPr>
              <a:t>null</a:t>
            </a:r>
            <a:r>
              <a:rPr lang="ko-KR" altLang="en-US" sz="2400" dirty="0">
                <a:solidFill>
                  <a:srgbClr val="FF0000"/>
                </a:solidFill>
              </a:rPr>
              <a:t>허용된 상태라면</a:t>
            </a:r>
            <a:r>
              <a:rPr lang="en-US" altLang="ko-KR" sz="2400" dirty="0">
                <a:solidFill>
                  <a:srgbClr val="FF0000"/>
                </a:solidFill>
              </a:rPr>
              <a:t>?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650542-ED5C-4A95-ABA0-7226C5C60BCB}"/>
              </a:ext>
            </a:extLst>
          </p:cNvPr>
          <p:cNvSpPr/>
          <p:nvPr/>
        </p:nvSpPr>
        <p:spPr>
          <a:xfrm>
            <a:off x="900113" y="5084763"/>
            <a:ext cx="7343775" cy="8651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  </a:t>
            </a:r>
            <a:r>
              <a:rPr lang="en-US" altLang="ko-KR" sz="2400" dirty="0">
                <a:solidFill>
                  <a:srgbClr val="FF0000"/>
                </a:solidFill>
              </a:rPr>
              <a:t>ALTER TABLE </a:t>
            </a:r>
            <a:r>
              <a:rPr lang="ko-KR" altLang="en-US" sz="2400" dirty="0">
                <a:solidFill>
                  <a:srgbClr val="FF0000"/>
                </a:solidFill>
              </a:rPr>
              <a:t>사원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   alter column </a:t>
            </a:r>
            <a:r>
              <a:rPr lang="ko-KR" altLang="en-US" sz="2400" dirty="0">
                <a:solidFill>
                  <a:srgbClr val="FF0000"/>
                </a:solidFill>
              </a:rPr>
              <a:t>사원번호 </a:t>
            </a: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not null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6F5AD81A-72B5-4E91-9749-113F2726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 삭제하기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39B37E60-A813-465D-BC45-D4F3DEE2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4525962"/>
          </a:xfrm>
        </p:spPr>
        <p:txBody>
          <a:bodyPr/>
          <a:lstStyle/>
          <a:p>
            <a:r>
              <a:rPr lang="en-US" altLang="ko-KR" sz="2800"/>
              <a:t>ALTER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   drop CONSTRAINT PK_id</a:t>
            </a: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88AF87-FB8C-4F6C-AE08-7808412573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하위쿼리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9ED0FDFC-AA6B-45FD-8D4D-5CF7AA5E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하위쿼리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DD0D2878-2994-4BC7-99CD-F63A8B66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단일값을 반환하는 하위질의</a:t>
            </a:r>
          </a:p>
          <a:p>
            <a:r>
              <a:rPr lang="ko-KR" altLang="en-US"/>
              <a:t>집계함수를 사용하는 하위질의</a:t>
            </a:r>
          </a:p>
          <a:p>
            <a:r>
              <a:rPr lang="ko-KR" altLang="en-US"/>
              <a:t>목록값을 반환하는 하위질의</a:t>
            </a:r>
          </a:p>
          <a:p>
            <a:r>
              <a:rPr lang="ko-KR" altLang="en-US"/>
              <a:t>하위질의와 조인결과 비교</a:t>
            </a:r>
          </a:p>
          <a:p>
            <a:r>
              <a:rPr lang="ko-KR" altLang="en-US"/>
              <a:t>상관관계의 하위질의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A0EDC0-F029-4B42-B5EF-B442A612E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하위쿼리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4EA4317-D563-4905-9141-0186F943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질의문속에 다른 질의문이 삽입되어있는 질의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특징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괄호로 묶는다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하위질의만 수행해도 수행된다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바깥질의는 안쪽질의결과에 의해 수행된다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안쪽질의가 먼저 실행된 후 바깥질의수행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C7303F61-E8DC-408B-B1E6-72B98586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조인문으로 결과출력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1CD31002-41DC-43E3-BAA3-0E09A26A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'</a:t>
            </a:r>
            <a:r>
              <a:rPr lang="ko-KR" altLang="en-US" sz="2800"/>
              <a:t>김수현</a:t>
            </a:r>
            <a:r>
              <a:rPr lang="en-US" altLang="ko-KR" sz="2800"/>
              <a:t>', '</a:t>
            </a:r>
            <a:r>
              <a:rPr lang="ko-KR" altLang="en-US" sz="2800"/>
              <a:t>이종석</a:t>
            </a:r>
            <a:r>
              <a:rPr lang="en-US" altLang="ko-KR" sz="2800"/>
              <a:t>', '</a:t>
            </a:r>
            <a:r>
              <a:rPr lang="ko-KR" altLang="en-US" sz="2800"/>
              <a:t>박보영</a:t>
            </a:r>
            <a:r>
              <a:rPr lang="en-US" altLang="ko-KR" sz="2800"/>
              <a:t>', '</a:t>
            </a:r>
            <a:r>
              <a:rPr lang="ko-KR" altLang="en-US" sz="2800"/>
              <a:t>이민호</a:t>
            </a:r>
            <a:r>
              <a:rPr lang="en-US" altLang="ko-KR" sz="2800"/>
              <a:t>' </a:t>
            </a:r>
            <a:r>
              <a:rPr lang="ko-KR" altLang="en-US" sz="2800"/>
              <a:t>학생들을 지도하는 지도교수 조회</a:t>
            </a:r>
            <a:endParaRPr lang="en-US" altLang="ko-KR" sz="2800"/>
          </a:p>
          <a:p>
            <a:pPr marL="400050" lvl="1" indent="0">
              <a:buFontTx/>
              <a:buNone/>
            </a:pPr>
            <a:r>
              <a:rPr lang="en-US" altLang="ko-KR" sz="2400"/>
              <a:t>SELECT </a:t>
            </a:r>
            <a:r>
              <a:rPr lang="ko-KR" altLang="en-US" sz="2400"/>
              <a:t>지도교수</a:t>
            </a:r>
            <a:r>
              <a:rPr lang="en-US" altLang="ko-KR" sz="2400"/>
              <a:t>,</a:t>
            </a:r>
            <a:r>
              <a:rPr lang="ko-KR" altLang="en-US" sz="2400"/>
              <a:t>교수명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FROM </a:t>
            </a:r>
            <a:r>
              <a:rPr lang="ko-KR" altLang="en-US" sz="2400"/>
              <a:t>지도교수 </a:t>
            </a:r>
            <a:r>
              <a:rPr lang="en-US" altLang="ko-KR" sz="2400"/>
              <a:t>JOIN </a:t>
            </a:r>
            <a:r>
              <a:rPr lang="ko-KR" altLang="en-US" sz="2400"/>
              <a:t>팀프로젝트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ON </a:t>
            </a:r>
            <a:r>
              <a:rPr lang="ko-KR" altLang="en-US" sz="2400"/>
              <a:t>지도교수</a:t>
            </a:r>
            <a:r>
              <a:rPr lang="en-US" altLang="ko-KR" sz="2400"/>
              <a:t>.</a:t>
            </a:r>
            <a:r>
              <a:rPr lang="ko-KR" altLang="en-US" sz="2400"/>
              <a:t>조장</a:t>
            </a:r>
            <a:r>
              <a:rPr lang="en-US" altLang="ko-KR" sz="2400"/>
              <a:t>=</a:t>
            </a:r>
            <a:r>
              <a:rPr lang="ko-KR" altLang="en-US" sz="2400"/>
              <a:t>팀프로젝트</a:t>
            </a:r>
            <a:r>
              <a:rPr lang="en-US" altLang="ko-KR" sz="2400"/>
              <a:t>.</a:t>
            </a:r>
            <a:r>
              <a:rPr lang="ko-KR" altLang="en-US" sz="2400"/>
              <a:t>조장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/>
              <a:t>이름 </a:t>
            </a:r>
            <a:r>
              <a:rPr lang="en-US" altLang="ko-KR" sz="2400"/>
              <a:t>IN ('</a:t>
            </a:r>
            <a:r>
              <a:rPr lang="ko-KR" altLang="en-US" sz="2400"/>
              <a:t>김수현</a:t>
            </a:r>
            <a:r>
              <a:rPr lang="en-US" altLang="ko-KR" sz="2400"/>
              <a:t>','</a:t>
            </a:r>
            <a:r>
              <a:rPr lang="ko-KR" altLang="en-US" sz="2400"/>
              <a:t>이종석</a:t>
            </a:r>
            <a:r>
              <a:rPr lang="en-US" altLang="ko-KR" sz="2400"/>
              <a:t>','</a:t>
            </a:r>
            <a:r>
              <a:rPr lang="ko-KR" altLang="en-US" sz="2400"/>
              <a:t>박보영</a:t>
            </a:r>
            <a:r>
              <a:rPr lang="en-US" altLang="ko-KR" sz="2400"/>
              <a:t>','</a:t>
            </a:r>
            <a:r>
              <a:rPr lang="ko-KR" altLang="en-US" sz="2400"/>
              <a:t>이민호</a:t>
            </a:r>
            <a:r>
              <a:rPr lang="en-US" altLang="ko-KR" sz="2400"/>
              <a:t>')</a:t>
            </a:r>
            <a:endParaRPr lang="ko-KR" altLang="en-US" sz="2400"/>
          </a:p>
          <a:p>
            <a:endParaRPr lang="en-US" altLang="ko-KR"/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50D84008-58C5-4DA7-B425-30B92853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6D4B5731-47F4-4B57-AA73-B4B94646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pSp>
        <p:nvGrpSpPr>
          <p:cNvPr id="11270" name="그룹 18">
            <a:extLst>
              <a:ext uri="{FF2B5EF4-FFF2-40B4-BE49-F238E27FC236}">
                <a16:creationId xmlns:a16="http://schemas.microsoft.com/office/drawing/2014/main" id="{AE2FF44D-235A-4A04-9F28-CF7A74428A21}"/>
              </a:ext>
            </a:extLst>
          </p:cNvPr>
          <p:cNvGrpSpPr>
            <a:grpSpLocks/>
          </p:cNvGrpSpPr>
          <p:nvPr/>
        </p:nvGrpSpPr>
        <p:grpSpPr bwMode="auto">
          <a:xfrm>
            <a:off x="2352675" y="4619625"/>
            <a:ext cx="4608513" cy="1912938"/>
            <a:chOff x="899592" y="2060848"/>
            <a:chExt cx="7056784" cy="3446452"/>
          </a:xfrm>
        </p:grpSpPr>
        <p:grpSp>
          <p:nvGrpSpPr>
            <p:cNvPr id="11271" name="그룹 19">
              <a:extLst>
                <a:ext uri="{FF2B5EF4-FFF2-40B4-BE49-F238E27FC236}">
                  <a16:creationId xmlns:a16="http://schemas.microsoft.com/office/drawing/2014/main" id="{EF4AE09D-4A8C-441D-B78B-78BC3E879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92" y="2194932"/>
              <a:ext cx="7056784" cy="3312368"/>
              <a:chOff x="-108520" y="1844824"/>
              <a:chExt cx="9101867" cy="4176464"/>
            </a:xfrm>
          </p:grpSpPr>
          <p:pic>
            <p:nvPicPr>
              <p:cNvPr id="11277" name="_x166725176" descr="EMB000017e01911">
                <a:extLst>
                  <a:ext uri="{FF2B5EF4-FFF2-40B4-BE49-F238E27FC236}">
                    <a16:creationId xmlns:a16="http://schemas.microsoft.com/office/drawing/2014/main" id="{2B284F6B-712F-4BA9-9C4F-96D9F4A089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8520" y="1844824"/>
                <a:ext cx="8698679" cy="3528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3C27EE-4E97-498E-888F-A9A75535C21D}"/>
                  </a:ext>
                </a:extLst>
              </p:cNvPr>
              <p:cNvSpPr/>
              <p:nvPr/>
            </p:nvSpPr>
            <p:spPr>
              <a:xfrm>
                <a:off x="3327803" y="2278005"/>
                <a:ext cx="893570" cy="3094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26D012-C5D4-450E-AE18-12FF1E8B8E15}"/>
                  </a:ext>
                </a:extLst>
              </p:cNvPr>
              <p:cNvSpPr/>
              <p:nvPr/>
            </p:nvSpPr>
            <p:spPr>
              <a:xfrm>
                <a:off x="8099777" y="2923522"/>
                <a:ext cx="893570" cy="3097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F3A9A04-01AB-4429-B5C2-DADDBD310D69}"/>
                  </a:ext>
                </a:extLst>
              </p:cNvPr>
              <p:cNvSpPr/>
              <p:nvPr/>
            </p:nvSpPr>
            <p:spPr>
              <a:xfrm>
                <a:off x="4139855" y="4658127"/>
                <a:ext cx="4176261" cy="10025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B91B37-6998-482D-9478-AACA9047EE12}"/>
                </a:ext>
              </a:extLst>
            </p:cNvPr>
            <p:cNvSpPr/>
            <p:nvPr/>
          </p:nvSpPr>
          <p:spPr>
            <a:xfrm>
              <a:off x="2627933" y="2278218"/>
              <a:ext cx="935880" cy="2943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074640-FB3F-4A3A-A2F6-E039017C082C}"/>
                </a:ext>
              </a:extLst>
            </p:cNvPr>
            <p:cNvSpPr/>
            <p:nvPr/>
          </p:nvSpPr>
          <p:spPr>
            <a:xfrm>
              <a:off x="6327701" y="2421224"/>
              <a:ext cx="935880" cy="20878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4DA9239-6943-4DD2-ACC7-94E0A963C800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3097088" y="2060848"/>
              <a:ext cx="0" cy="2173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14159B9-0AC2-430B-BFAD-46E9DCCE2022}"/>
                </a:ext>
              </a:extLst>
            </p:cNvPr>
            <p:cNvCxnSpPr/>
            <p:nvPr/>
          </p:nvCxnSpPr>
          <p:spPr>
            <a:xfrm>
              <a:off x="6804149" y="2060848"/>
              <a:ext cx="0" cy="368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60702F-D35A-4CC3-92BF-C7E4F1407459}"/>
                </a:ext>
              </a:extLst>
            </p:cNvPr>
            <p:cNvCxnSpPr/>
            <p:nvPr/>
          </p:nvCxnSpPr>
          <p:spPr>
            <a:xfrm>
              <a:off x="3097088" y="2060848"/>
              <a:ext cx="369976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290766-399B-4509-980D-E133D902B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57CA316-D787-45C7-83BE-8705BA22F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학생평가 테이블에서 각 조에서 가장 높은 점수를 받은 학생들의 데이터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SELECT S1.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,S1.</a:t>
            </a:r>
            <a:r>
              <a:rPr lang="ko-KR" altLang="en-US" sz="2800" dirty="0"/>
              <a:t>이름</a:t>
            </a:r>
            <a:r>
              <a:rPr lang="en-US" altLang="ko-KR" sz="2800" dirty="0"/>
              <a:t>,S1.</a:t>
            </a:r>
            <a:r>
              <a:rPr lang="ko-KR" altLang="en-US" sz="2800" dirty="0"/>
              <a:t>점수 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FROM </a:t>
            </a:r>
            <a:r>
              <a:rPr lang="ko-KR" altLang="en-US" sz="2800" dirty="0"/>
              <a:t>학생평가 </a:t>
            </a:r>
            <a:r>
              <a:rPr lang="en-US" altLang="ko-KR" sz="2800" dirty="0"/>
              <a:t>S1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WHERE S1.</a:t>
            </a:r>
            <a:r>
              <a:rPr lang="ko-KR" altLang="en-US" sz="2800" dirty="0"/>
              <a:t>점수 </a:t>
            </a:r>
            <a:r>
              <a:rPr lang="en-US" altLang="ko-KR" sz="2800" dirty="0"/>
              <a:t>= </a:t>
            </a:r>
            <a:endParaRPr lang="ko-KR" altLang="en-US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(SELECT MAX(</a:t>
            </a:r>
            <a:r>
              <a:rPr lang="ko-KR" altLang="en-US" sz="2800" dirty="0"/>
              <a:t>점수</a:t>
            </a:r>
            <a:r>
              <a:rPr lang="en-US" altLang="ko-KR" sz="2800" dirty="0"/>
              <a:t>) FROM </a:t>
            </a:r>
            <a:r>
              <a:rPr lang="ko-KR" altLang="en-US" sz="2800" dirty="0"/>
              <a:t>학생평가 </a:t>
            </a:r>
            <a:r>
              <a:rPr lang="en-US" altLang="ko-KR" sz="2800" dirty="0"/>
              <a:t>S2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WHERE S2.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=S1.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buFontTx/>
              <a:buNone/>
              <a:defRPr/>
            </a:pP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073E727B-CE5F-4126-8B22-87259B1D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1232</Words>
  <Application>Microsoft Office PowerPoint</Application>
  <PresentationFormat>On-screen Show (4:3)</PresentationFormat>
  <Paragraphs>446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기본 디자인</vt:lpstr>
      <vt:lpstr>DB 4장</vt:lpstr>
      <vt:lpstr>복습1</vt:lpstr>
      <vt:lpstr>복습2</vt:lpstr>
      <vt:lpstr>복습3</vt:lpstr>
      <vt:lpstr>5장. 하위쿼리</vt:lpstr>
      <vt:lpstr>하위쿼리</vt:lpstr>
      <vt:lpstr>하위쿼리</vt:lpstr>
      <vt:lpstr>조인문으로 결과출력</vt:lpstr>
      <vt:lpstr>상관관계의 하위질의</vt:lpstr>
      <vt:lpstr>상관관계의 하위질의</vt:lpstr>
      <vt:lpstr>6장. 테이블 생성과 변경</vt:lpstr>
      <vt:lpstr>테이블 생성과 변경</vt:lpstr>
      <vt:lpstr>테이블 복사</vt:lpstr>
      <vt:lpstr>테이블 만들기</vt:lpstr>
      <vt:lpstr>조건을 부여한 테이블 복사</vt:lpstr>
      <vt:lpstr>데이터 입력하기</vt:lpstr>
      <vt:lpstr>간단한 레코드 입력</vt:lpstr>
      <vt:lpstr>Null 허용</vt:lpstr>
      <vt:lpstr>mssql : identity mysql : auto_increment</vt:lpstr>
      <vt:lpstr>identity 예제</vt:lpstr>
      <vt:lpstr>insert -select</vt:lpstr>
      <vt:lpstr>insert -select</vt:lpstr>
      <vt:lpstr>테이블 수정하기</vt:lpstr>
      <vt:lpstr>테이블 수정하기</vt:lpstr>
      <vt:lpstr>테이블 수정하기</vt:lpstr>
      <vt:lpstr>테이블 삭제하기</vt:lpstr>
      <vt:lpstr>7장. 무결성 제약조건</vt:lpstr>
      <vt:lpstr>데이터의 무결성</vt:lpstr>
      <vt:lpstr>제약조건</vt:lpstr>
      <vt:lpstr>unique제약</vt:lpstr>
      <vt:lpstr>unique제약</vt:lpstr>
      <vt:lpstr>기본키(primary key)</vt:lpstr>
      <vt:lpstr>기본키(primary key)</vt:lpstr>
      <vt:lpstr>기본키(primary key)</vt:lpstr>
      <vt:lpstr>DEFAULT</vt:lpstr>
      <vt:lpstr>문법</vt:lpstr>
      <vt:lpstr>DEFAULT</vt:lpstr>
      <vt:lpstr>CHECK제약</vt:lpstr>
      <vt:lpstr>참조키(foreign key)</vt:lpstr>
      <vt:lpstr>참조키(foreign key)</vt:lpstr>
      <vt:lpstr>참조키(foreign key)</vt:lpstr>
      <vt:lpstr>참조키(foreign key)</vt:lpstr>
      <vt:lpstr>cascade 옵션</vt:lpstr>
      <vt:lpstr>참조키(foreign key)</vt:lpstr>
      <vt:lpstr>제약조건 변경하기</vt:lpstr>
      <vt:lpstr>제약조건 삭제하기</vt:lpstr>
    </vt:vector>
  </TitlesOfParts>
  <Company>배화여대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hjh</dc:creator>
  <cp:lastModifiedBy>이소연</cp:lastModifiedBy>
  <cp:revision>517</cp:revision>
  <dcterms:created xsi:type="dcterms:W3CDTF">2008-03-04T06:01:10Z</dcterms:created>
  <dcterms:modified xsi:type="dcterms:W3CDTF">2021-11-09T03:54:52Z</dcterms:modified>
</cp:coreProperties>
</file>