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0" r:id="rId3"/>
    <p:sldMasterId id="2147483675" r:id="rId4"/>
  </p:sldMasterIdLst>
  <p:notesMasterIdLst>
    <p:notesMasterId r:id="rId24"/>
  </p:notesMasterIdLst>
  <p:sldIdLst>
    <p:sldId id="288" r:id="rId5"/>
    <p:sldId id="268" r:id="rId6"/>
    <p:sldId id="281" r:id="rId7"/>
    <p:sldId id="289" r:id="rId8"/>
    <p:sldId id="290" r:id="rId9"/>
    <p:sldId id="273" r:id="rId10"/>
    <p:sldId id="275" r:id="rId11"/>
    <p:sldId id="278" r:id="rId12"/>
    <p:sldId id="279" r:id="rId13"/>
    <p:sldId id="284" r:id="rId14"/>
    <p:sldId id="285" r:id="rId15"/>
    <p:sldId id="291" r:id="rId16"/>
    <p:sldId id="301" r:id="rId17"/>
    <p:sldId id="305" r:id="rId18"/>
    <p:sldId id="293" r:id="rId19"/>
    <p:sldId id="307" r:id="rId20"/>
    <p:sldId id="295" r:id="rId21"/>
    <p:sldId id="297" r:id="rId22"/>
    <p:sldId id="298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34"/>
    <a:srgbClr val="F5004C"/>
    <a:srgbClr val="FF6D9A"/>
    <a:srgbClr val="F6004C"/>
    <a:srgbClr val="EA7AA5"/>
    <a:srgbClr val="5A0E2B"/>
    <a:srgbClr val="951747"/>
    <a:srgbClr val="741237"/>
    <a:srgbClr val="E0387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2371" autoAdjust="0"/>
  </p:normalViewPr>
  <p:slideViewPr>
    <p:cSldViewPr>
      <p:cViewPr varScale="1">
        <p:scale>
          <a:sx n="69" d="100"/>
          <a:sy n="69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E03A0-E47E-4A82-97B8-1325CFB4AFF1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A44D-A623-478E-A2A1-D15B83B09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75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31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31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rgbClr val="CC0066"/>
              </a:buClr>
              <a:buFont typeface="나눔고딕" panose="020D0604000000000000" pitchFamily="50" charset="-127"/>
              <a:buChar char="■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BA44D-A623-478E-A2A1-D15B83B09C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31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http://www.pocket-lint.com/news/130896-the-apple-watch-looks-far-better-with-a-round-face-it-suits-the-ui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31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631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744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74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2664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45DC67-E5DF-4DC5-AFDC-542A777C0193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513FB8-D76A-41B2-B13F-31220EDD9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6080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92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312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45DC67-E5DF-4DC5-AFDC-542A777C0193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513FB8-D76A-41B2-B13F-31220EDD9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6080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92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45DC67-E5DF-4DC5-AFDC-542A777C0193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513FB8-D76A-41B2-B13F-31220EDD9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2664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체_v0.1 Light" pitchFamily="50" charset="-127"/>
                <a:ea typeface="LG체_v0.1 Light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체_v0.1 Light" pitchFamily="50" charset="-127"/>
                <a:ea typeface="LG체_v0.1 Light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LG체_v0.1 Light" pitchFamily="50" charset="-127"/>
                <a:ea typeface="LG체_v0.1 Light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LG체_v0.1 Light" pitchFamily="50" charset="-127"/>
                <a:ea typeface="LG체_v0.1 Light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312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DE2A2-22B1-4331-AFE7-B3404F4635A6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6059-4CEF-4E2F-BF94-3DF8937203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6" y="650345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81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7" y="650345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2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6" y="650345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81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7" y="650345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2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h.hong@lge.com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ser-experience-design-1/alcatel-watch-ux-f721a88bff3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rafts.csswg.org/css-round-display/" TargetMode="External"/><Relationship Id="rId5" Type="http://schemas.openxmlformats.org/officeDocument/2006/relationships/hyperlink" Target="http://anawhj.github.io/jRound/demo/" TargetMode="External"/><Relationship Id="rId4" Type="http://schemas.openxmlformats.org/officeDocument/2006/relationships/hyperlink" Target="http://www.appdesignserved.co/search?search=android+w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LG체_v0.1 SemiBold" pitchFamily="50" charset="-127"/>
                <a:ea typeface="LG체_v0.1 SemiBold" pitchFamily="50" charset="-127"/>
              </a:rPr>
              <a:t>CSS Extension for Round Displays</a:t>
            </a:r>
            <a:r>
              <a:rPr lang="en-US" altLang="ko-KR" sz="3200" dirty="0" smtClean="0">
                <a:latin typeface="LG체_v0.1 SemiBold" pitchFamily="50" charset="-127"/>
                <a:ea typeface="LG체_v0.1 SemiBold" pitchFamily="50" charset="-127"/>
              </a:rPr>
              <a:t/>
            </a:r>
            <a:br>
              <a:rPr lang="en-US" altLang="ko-KR" sz="3200" dirty="0" smtClean="0">
                <a:latin typeface="LG체_v0.1 SemiBold" pitchFamily="50" charset="-127"/>
                <a:ea typeface="LG체_v0.1 SemiBold" pitchFamily="50" charset="-127"/>
              </a:rPr>
            </a:br>
            <a:r>
              <a:rPr lang="en-US" altLang="ko-KR" sz="2400" b="0" dirty="0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@ Web Developers </a:t>
            </a:r>
            <a:r>
              <a:rPr lang="en-US" altLang="ko-KR" sz="2400" b="0" dirty="0" err="1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Meetup</a:t>
            </a:r>
            <a:r>
              <a:rPr lang="en-US" altLang="ko-KR" sz="2400" b="0" dirty="0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 in Google Sydney</a:t>
            </a:r>
            <a:endParaRPr lang="ko-KR" altLang="en-US" sz="3200" b="0" dirty="0">
              <a:solidFill>
                <a:schemeClr val="bg2">
                  <a:lumMod val="50000"/>
                </a:schemeClr>
              </a:solidFill>
              <a:latin typeface="LG체_v0.1 SemiBold" pitchFamily="50" charset="-127"/>
              <a:ea typeface="LG체_v0.1 Semi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Jihye Hong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hlinkClick r:id="rId2"/>
              </a:rPr>
              <a:t>jh.hong@lge.com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Software Platform Lab., LG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An image of four elements with different anchor points positioned in a containing b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8960"/>
            <a:ext cx="1872208" cy="1872208"/>
          </a:xfrm>
          <a:prstGeom prst="rect">
            <a:avLst/>
          </a:prstGeom>
          <a:noFill/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3024336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polar-origin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  <a:p>
            <a:pPr lvl="2"/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Origin of polar coordinates</a:t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  <a:p>
            <a:pPr lvl="1"/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polar-anchor</a:t>
            </a:r>
          </a:p>
          <a:p>
            <a:pPr lvl="2"/>
            <a:r>
              <a:rPr lang="en-US" altLang="ko-KR" dirty="0" smtClean="0"/>
              <a:t>A representative point of the element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036983"/>
            <a:ext cx="88505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“container”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=“position: absolute”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“item1”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45deg; polar-distance: 100%; polar-anchor: right top;”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“item2”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: 135deg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polar-anchor: right bottom;”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“item3”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225deg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polar-anchor: left bottom;”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“item3”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315deg; polar-distance: 100% polar-anchor: left top;”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/body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  <a:endParaRPr lang="ko-KR" altLang="en-US" sz="12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Origin Point and Anchor Point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Rotating elements inward / outward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95936" y="3156357"/>
            <a:ext cx="3456384" cy="5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51747"/>
                </a:solidFill>
                <a:effectLst/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transform: rotate(polar-angle);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2924944"/>
            <a:ext cx="288032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67944" y="4611905"/>
            <a:ext cx="4104454" cy="5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51747"/>
                </a:solidFill>
                <a:effectLst/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transform: rotate(polar-angle-reverse);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437112"/>
            <a:ext cx="2952328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 smtClean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rPr>
              <a:t>rotate()</a:t>
            </a:r>
            <a:r>
              <a:rPr lang="en-US" altLang="ko-KR" sz="2400" b="1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function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Extends 2d rotation transform function</a:t>
            </a: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rotate() = rotate( &lt;angle&gt; |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polar-angle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|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polar-angle-reverse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)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  <p:pic>
        <p:nvPicPr>
          <p:cNvPr id="44034" name="Picture 2" descr="An image of extended 2d rotate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996952"/>
            <a:ext cx="2492896" cy="2492896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 bwMode="auto">
          <a:xfrm>
            <a:off x="2592000" y="3501008"/>
            <a:ext cx="0" cy="6480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2771800" y="3861048"/>
            <a:ext cx="432048" cy="24688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907704" y="3861048"/>
            <a:ext cx="504056" cy="28803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2592000" y="5373216"/>
            <a:ext cx="0" cy="4320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1187624" y="4797152"/>
            <a:ext cx="432048" cy="24688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3563888" y="4797152"/>
            <a:ext cx="504056" cy="28803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Several Issues of Polar Positioning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General uses of polar-origin and polar-anchor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polar-anchor  </a:t>
            </a:r>
            <a:r>
              <a:rPr lang="en-US" altLang="ko-KR" b="1" dirty="0" err="1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vs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 margin-left &amp; margin-top</a:t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r>
              <a:rPr lang="en-US" altLang="ko-KR" dirty="0" err="1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pic</a:t>
            </a:r>
            <a:endParaRPr lang="en-US" altLang="ko-KR" dirty="0" smtClean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Margin for polar-anchor: center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7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Scrolling in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Typical interaction on displays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list item, long texts</a:t>
            </a: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546100" lvl="1" indent="-45720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rawbacks</a:t>
            </a:r>
            <a:endParaRPr lang="en-US" altLang="ko-KR" sz="16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Overflowing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/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Wasting spaces</a:t>
            </a: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131840" y="3284984"/>
            <a:ext cx="2736304" cy="1080120"/>
            <a:chOff x="4932040" y="3429000"/>
            <a:chExt cx="2736304" cy="1080120"/>
          </a:xfrm>
        </p:grpSpPr>
        <p:sp>
          <p:nvSpPr>
            <p:cNvPr id="12" name="타원 11"/>
            <p:cNvSpPr/>
            <p:nvPr/>
          </p:nvSpPr>
          <p:spPr bwMode="auto">
            <a:xfrm>
              <a:off x="4932040" y="3429000"/>
              <a:ext cx="1080000" cy="10800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6588224" y="3429000"/>
              <a:ext cx="1080120" cy="108012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3429000"/>
              <a:ext cx="10801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for I want to show you while scrolling .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2040" y="3429000"/>
              <a:ext cx="10801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for I want to show you while scrolling .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31840" y="4941168"/>
            <a:ext cx="1080000" cy="1080000"/>
            <a:chOff x="4499992" y="4221088"/>
            <a:chExt cx="1080000" cy="1080000"/>
          </a:xfrm>
        </p:grpSpPr>
        <p:sp>
          <p:nvSpPr>
            <p:cNvPr id="22" name="타원 21"/>
            <p:cNvSpPr/>
            <p:nvPr/>
          </p:nvSpPr>
          <p:spPr bwMode="auto">
            <a:xfrm>
              <a:off x="4499992" y="4221088"/>
              <a:ext cx="1080000" cy="10800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4008" y="4437113"/>
              <a:ext cx="792088" cy="646331"/>
            </a:xfrm>
            <a:prstGeom prst="rect">
              <a:avLst/>
            </a:prstGeom>
            <a:noFill/>
            <a:ln>
              <a:solidFill>
                <a:srgbClr val="A50034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for I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52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Specify the focused area with pseudo-class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hyojin22.song\Desktop\ab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4274" y="3813042"/>
            <a:ext cx="2238206" cy="24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Dynamic scaling and aligning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LG G Watch Urbane, Samsung Gear S2, …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How CSS can do?</a:t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Regional pseudo-class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:region( [ center || left || top || right || bottom ]?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)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elements in specific area</a:t>
            </a:r>
          </a:p>
          <a:p>
            <a:pPr marL="1257300" lvl="3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Center</a:t>
            </a:r>
          </a:p>
          <a:p>
            <a:pPr marL="1714500" lvl="4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: focusing- scaling, center-aligning</a:t>
            </a:r>
          </a:p>
          <a:p>
            <a:pPr marL="1257300" lvl="3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Top, Bottom: fade-out, fade-in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8" name="Picture 3" descr="C:\Users\hyojin22.song\Desktop\proble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23012"/>
            <a:ext cx="1584176" cy="1593076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90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image2015-4-3 19-17-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0249" y="2780928"/>
            <a:ext cx="28135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More Requirement for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 descr="C:\Users\admin\Desktop\image2015-4-3 18-44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0249" y="2780928"/>
            <a:ext cx="276957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\Desktop\asd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2909" y="2673822"/>
            <a:ext cx="1621404" cy="17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1_pMyO0FgYMRTB1zYems3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0757" y="4541970"/>
            <a:ext cx="1631401" cy="17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\Desktop\w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0640" y="908720"/>
            <a:ext cx="1637987" cy="16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\Desktop\weg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6487"/>
          <a:stretch/>
        </p:blipFill>
        <p:spPr bwMode="auto">
          <a:xfrm>
            <a:off x="450927" y="2787886"/>
            <a:ext cx="3133942" cy="30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/>
          <p:cNvSpPr txBox="1">
            <a:spLocks/>
          </p:cNvSpPr>
          <p:nvPr/>
        </p:nvSpPr>
        <p:spPr>
          <a:xfrm>
            <a:off x="17804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Drawing Arc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How can we draw the arc using CSS?</a:t>
            </a: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Animation, Smoothing the end of an arc, …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6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More Requirement for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3"/>
          <p:cNvGrpSpPr/>
          <p:nvPr/>
        </p:nvGrpSpPr>
        <p:grpSpPr>
          <a:xfrm>
            <a:off x="4427984" y="3284984"/>
            <a:ext cx="2544630" cy="2069444"/>
            <a:chOff x="6516216" y="1484784"/>
            <a:chExt cx="1872208" cy="1522590"/>
          </a:xfrm>
        </p:grpSpPr>
        <p:pic>
          <p:nvPicPr>
            <p:cNvPr id="16" name="Picture 11" descr="http://images.techhive.com/images/article/2015/08/samsung_gear_s2-100609005-larg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216" y="1484784"/>
              <a:ext cx="1872208" cy="1248139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781115" y="2780928"/>
              <a:ext cx="1325278" cy="22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LG체_v0.1 Regular" pitchFamily="50" charset="-127"/>
                  <a:ea typeface="LG체_v0.1 Regular" pitchFamily="50" charset="-127"/>
                </a:rPr>
                <a:t>[ Samsung Gear S2]</a:t>
              </a:r>
              <a:endParaRPr lang="en-US" altLang="ko-KR" sz="1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</p:grpSp>
      <p:sp>
        <p:nvSpPr>
          <p:cNvPr id="10" name="내용 개체 틀 1"/>
          <p:cNvSpPr txBox="1">
            <a:spLocks/>
          </p:cNvSpPr>
          <p:nvPr/>
        </p:nvSpPr>
        <p:spPr>
          <a:xfrm>
            <a:off x="17804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err="1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rPr>
              <a:t>Flexbox</a:t>
            </a:r>
            <a:r>
              <a:rPr lang="en-US" altLang="ko-KR" sz="2400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rPr>
              <a:t> Extension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Solution for elements overlapping and overflowing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  <p:pic>
        <p:nvPicPr>
          <p:cNvPr id="12290" name="Picture 2" descr="http://cdn.pocket-lint.com/r/s/970x/assets/images/phph7f1mg.jpg"/>
          <p:cNvPicPr>
            <a:picLocks noChangeAspect="1" noChangeArrowheads="1"/>
          </p:cNvPicPr>
          <p:nvPr/>
        </p:nvPicPr>
        <p:blipFill>
          <a:blip r:embed="rId4" cstate="print"/>
          <a:srcRect l="17926" t="15720" r="23622" b="9258"/>
          <a:stretch>
            <a:fillRect/>
          </a:stretch>
        </p:blipFill>
        <p:spPr bwMode="auto">
          <a:xfrm>
            <a:off x="1259632" y="3068960"/>
            <a:ext cx="1994067" cy="17281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63688" y="22048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spiral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Collaboration with Intel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0927" y="893535"/>
            <a:ext cx="6478785" cy="1921947"/>
            <a:chOff x="488504" y="893534"/>
            <a:chExt cx="7018684" cy="1921947"/>
          </a:xfrm>
        </p:grpSpPr>
        <p:grpSp>
          <p:nvGrpSpPr>
            <p:cNvPr id="4" name="그룹 11"/>
            <p:cNvGrpSpPr/>
            <p:nvPr/>
          </p:nvGrpSpPr>
          <p:grpSpPr>
            <a:xfrm>
              <a:off x="488504" y="893534"/>
              <a:ext cx="4152460" cy="646331"/>
              <a:chOff x="416496" y="1312967"/>
              <a:chExt cx="13090900" cy="64633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15884" y="1312967"/>
                <a:ext cx="12991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400" b="1" dirty="0" smtClean="0">
                    <a:latin typeface="LG체_v0.1 Regular" pitchFamily="50" charset="-127"/>
                    <a:ea typeface="LG체_v0.1 Regular" pitchFamily="50" charset="-127"/>
                  </a:rPr>
                  <a:t> Crosswalk Project</a:t>
                </a:r>
                <a:endParaRPr lang="en-US" altLang="ko-KR" sz="2400" b="1" dirty="0"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16496" y="1518968"/>
                <a:ext cx="0" cy="288000"/>
              </a:xfrm>
              <a:prstGeom prst="line">
                <a:avLst/>
              </a:prstGeom>
              <a:ln w="95250">
                <a:solidFill>
                  <a:srgbClr val="D600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666427" y="1476653"/>
              <a:ext cx="6840761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Hybrid application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Incl. web runtime (blink)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Wearable as a target device</a:t>
              </a:r>
            </a:p>
          </p:txBody>
        </p:sp>
      </p:grpSp>
      <p:pic>
        <p:nvPicPr>
          <p:cNvPr id="7171" name="Picture 3" descr="C:\Users\hyojin22.song\Desktop\crosswal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740" b="54822"/>
          <a:stretch/>
        </p:blipFill>
        <p:spPr bwMode="auto">
          <a:xfrm>
            <a:off x="4419460" y="1085800"/>
            <a:ext cx="4298510" cy="14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15"/>
          <p:cNvGrpSpPr/>
          <p:nvPr/>
        </p:nvGrpSpPr>
        <p:grpSpPr>
          <a:xfrm>
            <a:off x="450927" y="5157192"/>
            <a:ext cx="4719294" cy="646331"/>
            <a:chOff x="416496" y="1312967"/>
            <a:chExt cx="11660243" cy="646331"/>
          </a:xfrm>
        </p:grpSpPr>
        <p:sp>
          <p:nvSpPr>
            <p:cNvPr id="17" name="직사각형 16"/>
            <p:cNvSpPr/>
            <p:nvPr/>
          </p:nvSpPr>
          <p:spPr>
            <a:xfrm>
              <a:off x="515887" y="1312967"/>
              <a:ext cx="115608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400" b="1" dirty="0" smtClean="0">
                  <a:latin typeface="LG체_v0.1 Regular" pitchFamily="50" charset="-127"/>
                  <a:ea typeface="LG체_v0.1 Regular" pitchFamily="50" charset="-127"/>
                </a:rPr>
                <a:t> Joint demo in CSS WG Meeting</a:t>
              </a:r>
              <a:endParaRPr lang="en-US" altLang="ko-KR" sz="2400" b="1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3"/>
          <p:cNvGrpSpPr/>
          <p:nvPr/>
        </p:nvGrpSpPr>
        <p:grpSpPr>
          <a:xfrm>
            <a:off x="450927" y="3295842"/>
            <a:ext cx="6478785" cy="1523494"/>
            <a:chOff x="488504" y="2996952"/>
            <a:chExt cx="7018684" cy="1523494"/>
          </a:xfrm>
        </p:grpSpPr>
        <p:grpSp>
          <p:nvGrpSpPr>
            <p:cNvPr id="7" name="그룹 9"/>
            <p:cNvGrpSpPr/>
            <p:nvPr/>
          </p:nvGrpSpPr>
          <p:grpSpPr>
            <a:xfrm>
              <a:off x="488504" y="2996952"/>
              <a:ext cx="3598303" cy="646331"/>
              <a:chOff x="416496" y="1312967"/>
              <a:chExt cx="8206657" cy="64633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15890" y="1312967"/>
                <a:ext cx="81072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400" b="1" dirty="0" smtClean="0">
                    <a:latin typeface="LG체_v0.1 Regular" pitchFamily="50" charset="-127"/>
                    <a:ea typeface="LG체_v0.1 Regular" pitchFamily="50" charset="-127"/>
                  </a:rPr>
                  <a:t> Blink Implementation</a:t>
                </a:r>
                <a:endParaRPr lang="en-US" altLang="ko-KR" sz="2400" b="1" dirty="0"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flipV="1">
                <a:off x="416496" y="1518968"/>
                <a:ext cx="0" cy="288000"/>
              </a:xfrm>
              <a:prstGeom prst="line">
                <a:avLst/>
              </a:prstGeom>
              <a:ln w="95250">
                <a:solidFill>
                  <a:srgbClr val="D600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66427" y="3597116"/>
              <a:ext cx="6840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Device-radius, border-boundary, polar positioning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BlinkOn5 presentation by Intel (Nov. 11, 2015)</a:t>
              </a:r>
            </a:p>
          </p:txBody>
        </p:sp>
      </p:grpSp>
      <p:grpSp>
        <p:nvGrpSpPr>
          <p:cNvPr id="9" name="그룹 4"/>
          <p:cNvGrpSpPr/>
          <p:nvPr/>
        </p:nvGrpSpPr>
        <p:grpSpPr>
          <a:xfrm>
            <a:off x="4945044" y="2814416"/>
            <a:ext cx="3772926" cy="2943383"/>
            <a:chOff x="5357130" y="2814415"/>
            <a:chExt cx="4087337" cy="2943383"/>
          </a:xfrm>
        </p:grpSpPr>
        <p:pic>
          <p:nvPicPr>
            <p:cNvPr id="7172" name="Picture 4" descr="C:\Users\hyojin22.song\Desktop\fwef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6635"/>
            <a:stretch/>
          </p:blipFill>
          <p:spPr bwMode="auto">
            <a:xfrm>
              <a:off x="6875396" y="2814415"/>
              <a:ext cx="2569071" cy="2943383"/>
            </a:xfrm>
            <a:prstGeom prst="rect">
              <a:avLst/>
            </a:prstGeom>
            <a:noFill/>
            <a:ln w="3175">
              <a:solidFill>
                <a:schemeClr val="bg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hyojin22.song\Desktop\intel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359" r="50000" b="13028"/>
            <a:stretch/>
          </p:blipFill>
          <p:spPr bwMode="auto">
            <a:xfrm>
              <a:off x="5357130" y="2814415"/>
              <a:ext cx="1492733" cy="115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2580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Conclusion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265" y="5570656"/>
            <a:ext cx="8640960" cy="738664"/>
            <a:chOff x="416496" y="1253659"/>
            <a:chExt cx="9361040" cy="738664"/>
          </a:xfrm>
        </p:grpSpPr>
        <p:sp>
          <p:nvSpPr>
            <p:cNvPr id="6" name="직사각형 5"/>
            <p:cNvSpPr/>
            <p:nvPr/>
          </p:nvSpPr>
          <p:spPr>
            <a:xfrm>
              <a:off x="515887" y="1253659"/>
              <a:ext cx="92616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CSS Round Display is open to all web developers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0"/>
          <p:cNvGrpSpPr/>
          <p:nvPr/>
        </p:nvGrpSpPr>
        <p:grpSpPr>
          <a:xfrm>
            <a:off x="344265" y="1051610"/>
            <a:ext cx="8640960" cy="738664"/>
            <a:chOff x="416496" y="2706434"/>
            <a:chExt cx="9361040" cy="738664"/>
          </a:xfrm>
        </p:grpSpPr>
        <p:sp>
          <p:nvSpPr>
            <p:cNvPr id="5" name="직사각형 4"/>
            <p:cNvSpPr/>
            <p:nvPr/>
          </p:nvSpPr>
          <p:spPr>
            <a:xfrm>
              <a:off x="515887" y="2706434"/>
              <a:ext cx="92616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New display shape</a:t>
              </a:r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(non-rectangular)</a:t>
              </a: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 will ever emerge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16496" y="2967706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1"/>
          <p:cNvGrpSpPr/>
          <p:nvPr/>
        </p:nvGrpSpPr>
        <p:grpSpPr>
          <a:xfrm>
            <a:off x="344266" y="1988840"/>
            <a:ext cx="8640959" cy="1569660"/>
            <a:chOff x="416496" y="4205902"/>
            <a:chExt cx="9361039" cy="1569660"/>
          </a:xfrm>
        </p:grpSpPr>
        <p:sp>
          <p:nvSpPr>
            <p:cNvPr id="7" name="직사각형 6"/>
            <p:cNvSpPr/>
            <p:nvPr/>
          </p:nvSpPr>
          <p:spPr>
            <a:xfrm>
              <a:off x="515886" y="4205902"/>
              <a:ext cx="926164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CSS Round Display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device-radius  /  shape-inside: display  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border-boundary: display  /  polar positioning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16496" y="4474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2"/>
          <p:cNvGrpSpPr/>
          <p:nvPr/>
        </p:nvGrpSpPr>
        <p:grpSpPr>
          <a:xfrm>
            <a:off x="344265" y="4634552"/>
            <a:ext cx="8640961" cy="668453"/>
            <a:chOff x="416496" y="1253659"/>
            <a:chExt cx="9361041" cy="668453"/>
          </a:xfrm>
        </p:grpSpPr>
        <p:sp>
          <p:nvSpPr>
            <p:cNvPr id="14" name="직사각형 13"/>
            <p:cNvSpPr/>
            <p:nvPr/>
          </p:nvSpPr>
          <p:spPr>
            <a:xfrm>
              <a:off x="515887" y="1253659"/>
              <a:ext cx="9261650" cy="66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More requirements: arc, </a:t>
              </a:r>
              <a:r>
                <a:rPr lang="en-US" altLang="ko-KR" sz="2800" dirty="0" err="1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flexbox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 extension</a:t>
              </a:r>
              <a:endParaRPr lang="en-US" altLang="ko-KR" sz="24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2"/>
          <p:cNvGrpSpPr/>
          <p:nvPr/>
        </p:nvGrpSpPr>
        <p:grpSpPr>
          <a:xfrm>
            <a:off x="360000" y="3717032"/>
            <a:ext cx="8640961" cy="738664"/>
            <a:chOff x="416496" y="1253659"/>
            <a:chExt cx="9361041" cy="738664"/>
          </a:xfrm>
        </p:grpSpPr>
        <p:sp>
          <p:nvSpPr>
            <p:cNvPr id="17" name="직사각형 16"/>
            <p:cNvSpPr/>
            <p:nvPr/>
          </p:nvSpPr>
          <p:spPr>
            <a:xfrm>
              <a:off x="515887" y="1253659"/>
              <a:ext cx="926165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Scrolling in Round Displays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2497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Reference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265" y="2294336"/>
            <a:ext cx="8640961" cy="668453"/>
            <a:chOff x="416496" y="1253659"/>
            <a:chExt cx="9361041" cy="668453"/>
          </a:xfrm>
        </p:grpSpPr>
        <p:sp>
          <p:nvSpPr>
            <p:cNvPr id="6" name="직사각형 5"/>
            <p:cNvSpPr/>
            <p:nvPr/>
          </p:nvSpPr>
          <p:spPr>
            <a:xfrm>
              <a:off x="515888" y="1253659"/>
              <a:ext cx="9261649" cy="66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CSS Round Display Demo (polyfill)</a:t>
              </a:r>
              <a:endParaRPr lang="en-US" altLang="ko-KR" sz="24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44265" y="3628234"/>
            <a:ext cx="8640961" cy="668453"/>
            <a:chOff x="416496" y="2693734"/>
            <a:chExt cx="9361041" cy="668453"/>
          </a:xfrm>
        </p:grpSpPr>
        <p:sp>
          <p:nvSpPr>
            <p:cNvPr id="5" name="직사각형 4"/>
            <p:cNvSpPr/>
            <p:nvPr/>
          </p:nvSpPr>
          <p:spPr>
            <a:xfrm>
              <a:off x="515887" y="2693734"/>
              <a:ext cx="9261650" cy="66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Alcatel Watch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UX</a:t>
              </a:r>
              <a:endParaRPr lang="en-US" altLang="ko-KR" sz="28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16496" y="2967706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4266" y="4886726"/>
            <a:ext cx="8640959" cy="668453"/>
            <a:chOff x="416496" y="4205902"/>
            <a:chExt cx="9361039" cy="668453"/>
          </a:xfrm>
        </p:grpSpPr>
        <p:sp>
          <p:nvSpPr>
            <p:cNvPr id="7" name="직사각형 6"/>
            <p:cNvSpPr/>
            <p:nvPr/>
          </p:nvSpPr>
          <p:spPr>
            <a:xfrm>
              <a:off x="515886" y="4205902"/>
              <a:ext cx="9261649" cy="66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App </a:t>
              </a:r>
              <a:r>
                <a:rPr lang="en-US" altLang="ko-KR" sz="2800" dirty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Design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LG체_v0.1 Regular" pitchFamily="50" charset="-127"/>
                  <a:ea typeface="LG체_v0.1 Regular" pitchFamily="50" charset="-127"/>
                </a:rPr>
                <a:t>Served</a:t>
              </a:r>
              <a:endParaRPr lang="en-US" altLang="ko-KR" sz="28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16496" y="4474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44265" y="1035844"/>
            <a:ext cx="8640961" cy="738664"/>
            <a:chOff x="416496" y="1253659"/>
            <a:chExt cx="9361041" cy="738664"/>
          </a:xfrm>
        </p:grpSpPr>
        <p:sp>
          <p:nvSpPr>
            <p:cNvPr id="14" name="직사각형 13"/>
            <p:cNvSpPr/>
            <p:nvPr/>
          </p:nvSpPr>
          <p:spPr>
            <a:xfrm>
              <a:off x="515888" y="1253659"/>
              <a:ext cx="92616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CSS Round Display Spec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74373" y="4288120"/>
            <a:ext cx="85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hlinkClick r:id="rId3"/>
              </a:rPr>
              <a:t>https://medium.com/user-experience-design-1/alcatel-watch-ux-f721a88bff33#.r7vimmr5s</a:t>
            </a:r>
            <a:endParaRPr lang="ko-KR" altLang="en-US" sz="1600" dirty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73" y="5587290"/>
            <a:ext cx="5793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hlinkClick r:id="rId4"/>
              </a:rPr>
              <a:t>http://</a:t>
            </a:r>
            <a:r>
              <a:rPr lang="en-US" altLang="ko-KR" sz="1600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hlinkClick r:id="rId4"/>
              </a:rPr>
              <a:t>www.appdesignserved.co/search?search=android+wear</a:t>
            </a:r>
            <a:endParaRPr lang="ko-KR" altLang="en-US" sz="1600" dirty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373" y="2908052"/>
            <a:ext cx="3600666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hlinkClick r:id="rId5"/>
              </a:rPr>
              <a:t>http://anawhj.github.io/jRound/demo/</a:t>
            </a:r>
            <a:endParaRPr lang="en-US" altLang="ko-KR" sz="1600" dirty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73" y="1697331"/>
            <a:ext cx="424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체_v0.1 Regular" pitchFamily="50" charset="-127"/>
                <a:ea typeface="LG체_v0.1 Regular" pitchFamily="50" charset="-127"/>
                <a:hlinkClick r:id="rId6"/>
              </a:rPr>
              <a:t>https://drafts.csswg.org/css-round-display/</a:t>
            </a:r>
            <a:endParaRPr lang="ko-KR" altLang="en-US" sz="1600" dirty="0">
              <a:latin typeface="LG체_v0.1 Regular" pitchFamily="50" charset="-127"/>
              <a:ea typeface="LG체_v0.1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48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-108000">
              <a:buClr>
                <a:srgbClr val="A50034"/>
              </a:buClr>
              <a:buFont typeface="Arial" pitchFamily="34" charset="0"/>
              <a:buChar char="•"/>
            </a:pPr>
            <a:r>
              <a:rPr lang="ko-KR" altLang="en-US" sz="280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Common web pages are in the rectangular screens</a:t>
            </a:r>
            <a:endParaRPr lang="en-US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Clr>
                <a:srgbClr val="A50034"/>
              </a:buClr>
              <a:buFont typeface="Arial" pitchFamily="34" charset="0"/>
              <a:buChar char="•"/>
            </a:pP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 Web </a:t>
            </a:r>
            <a:r>
              <a:rPr lang="en-US" altLang="ko-KR" sz="2800" dirty="0">
                <a:latin typeface="LG체_v0.1 Regular" pitchFamily="50" charset="-127"/>
                <a:ea typeface="LG체_v0.1 Regular" pitchFamily="50" charset="-127"/>
              </a:rPr>
              <a:t>Platforms </a:t>
            </a:r>
            <a:r>
              <a:rPr lang="en-US" altLang="ko-KR" sz="2800" dirty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rPr>
              <a:t>in</a:t>
            </a:r>
            <a:r>
              <a:rPr lang="en-US" altLang="ko-KR" sz="2800" dirty="0">
                <a:latin typeface="LG체_v0.1 Regular" pitchFamily="50" charset="-127"/>
                <a:ea typeface="LG체_v0.1 Regular" pitchFamily="50" charset="-127"/>
              </a:rPr>
              <a:t> various shapes of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display</a:t>
            </a:r>
            <a:endParaRPr lang="en-US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450900" lvl="1" indent="-108000">
              <a:buClrTx/>
            </a:pP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Wearable</a:t>
            </a:r>
            <a:r>
              <a:rPr lang="en-US" altLang="ko-KR" sz="1800" dirty="0">
                <a:latin typeface="LG체_v0.1 Regular" pitchFamily="50" charset="-127"/>
                <a:ea typeface="LG체_v0.1 Regular" pitchFamily="50" charset="-127"/>
              </a:rPr>
              <a:t>, Flexible, </a:t>
            </a: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Bended</a:t>
            </a:r>
            <a:r>
              <a:rPr lang="en-US" altLang="ko-KR" sz="1800" dirty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…</a:t>
            </a:r>
            <a:endParaRPr lang="ko-KR" altLang="en-US" sz="14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Font typeface="Arial" pitchFamily="34" charset="0"/>
              <a:buChar char="•"/>
            </a:pPr>
            <a:endParaRPr lang="ko-KR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Background</a:t>
            </a:r>
            <a:endParaRPr lang="ko-KR" altLang="en-US" dirty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8915" name="Picture 3" descr="http://colorlabs.lemuel.netdna-cdn.com/wp-content/uploads/2013/03/64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2952328" cy="1772167"/>
          </a:xfrm>
          <a:prstGeom prst="rect">
            <a:avLst/>
          </a:prstGeom>
          <a:noFill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564904"/>
            <a:ext cx="2906922" cy="17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509120"/>
            <a:ext cx="16954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줄무늬가 있는 오른쪽 화살표 10"/>
          <p:cNvSpPr/>
          <p:nvPr/>
        </p:nvSpPr>
        <p:spPr bwMode="auto">
          <a:xfrm>
            <a:off x="3779912" y="3501008"/>
            <a:ext cx="546360" cy="484632"/>
          </a:xfrm>
          <a:prstGeom prst="stripedRightArrow">
            <a:avLst/>
          </a:prstGeom>
          <a:solidFill>
            <a:srgbClr val="A500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rgbClr val="A50034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0724" name="Picture 4" descr="http://consettmagazine.com/wp-content/uploads/2012/11/Philips_fiud3-389x2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81128"/>
            <a:ext cx="2625105" cy="1498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6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708920"/>
            <a:ext cx="1152128" cy="173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636912"/>
            <a:ext cx="1368152" cy="192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652573"/>
            <a:ext cx="2017375" cy="20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5" descr="http://ep.yimg.com/ay/yhst-38148694942392/motorola-moto-360-screen-protector-6-pack-4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408" y="2564904"/>
            <a:ext cx="1655784" cy="1655784"/>
          </a:xfrm>
          <a:prstGeom prst="rect">
            <a:avLst/>
          </a:prstGeom>
          <a:noFill/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Background</a:t>
            </a:r>
            <a:endParaRPr kumimoji="1" lang="ko-KR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99792" y="2564904"/>
            <a:ext cx="3960440" cy="2376264"/>
            <a:chOff x="2483768" y="1772816"/>
            <a:chExt cx="3960440" cy="2376264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2483768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4427984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6444208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직사각형 15"/>
          <p:cNvSpPr/>
          <p:nvPr/>
        </p:nvSpPr>
        <p:spPr>
          <a:xfrm>
            <a:off x="5076056" y="4581128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</a:rPr>
              <a:t>Moto 360</a:t>
            </a:r>
            <a:endParaRPr lang="ko-KR" altLang="en-US" sz="16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57341" y="4581128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</a:rPr>
              <a:t>Pebble Time Round</a:t>
            </a:r>
            <a:endParaRPr lang="ko-KR" altLang="en-US" sz="16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4713" y="4602614"/>
            <a:ext cx="1797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</a:rPr>
              <a:t>Samsung Gear S2</a:t>
            </a:r>
            <a:endParaRPr lang="ko-KR" altLang="en-US" sz="16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69" y="4602614"/>
            <a:ext cx="2190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</a:rPr>
              <a:t>LG Watch Urbane LTE</a:t>
            </a:r>
            <a:endParaRPr lang="ko-KR" altLang="en-US" sz="1600" dirty="0"/>
          </a:p>
        </p:txBody>
      </p:sp>
      <p:sp>
        <p:nvSpPr>
          <p:cNvPr id="21" name="내용 개체 틀 1"/>
          <p:cNvSpPr txBox="1">
            <a:spLocks/>
          </p:cNvSpPr>
          <p:nvPr/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 </a:t>
            </a:r>
            <a:r>
              <a:rPr kumimoji="1" lang="en-US" altLang="ko-K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Round display is natural</a:t>
            </a:r>
            <a:r>
              <a:rPr kumimoji="1" lang="en-US" altLang="ko-KR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 for Smart watches</a:t>
            </a: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2800" kern="0" baseline="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kumimoji="1" lang="en-US" altLang="ko-KR" sz="2800" kern="0" baseline="0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</a:rPr>
              <a:t>How</a:t>
            </a:r>
            <a:r>
              <a:rPr kumimoji="1" lang="en-US" altLang="ko-KR" sz="2800" kern="0" baseline="0" dirty="0" smtClean="0">
                <a:latin typeface="LG체_v0.1 Regular" pitchFamily="50" charset="-127"/>
                <a:ea typeface="LG체_v0.1 Regular" pitchFamily="50" charset="-127"/>
              </a:rPr>
              <a:t> can CSS</a:t>
            </a:r>
            <a:r>
              <a:rPr kumimoji="1" lang="en-US" altLang="ko-KR" sz="2800" kern="0" dirty="0" smtClean="0">
                <a:latin typeface="LG체_v0.1 Regular" pitchFamily="50" charset="-127"/>
                <a:ea typeface="LG체_v0.1 Regular" pitchFamily="50" charset="-127"/>
              </a:rPr>
              <a:t> do for the Round display?</a:t>
            </a:r>
            <a:endParaRPr kumimoji="1" lang="ko-KR" altLang="ko-KR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5301208"/>
            <a:ext cx="618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Tizen</a:t>
            </a:r>
            <a:r>
              <a:rPr lang="en-US" altLang="ko-KR" dirty="0" smtClean="0"/>
              <a:t>                  Android                  ??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60932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 signature: </a:t>
            </a:r>
            <a:r>
              <a:rPr lang="ko-KR" altLang="en-US" dirty="0" smtClean="0"/>
              <a:t>세탁기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원형 디스플레이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1426" y="4221088"/>
            <a:ext cx="3242574" cy="200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34330" y="974973"/>
            <a:ext cx="3735987" cy="484632"/>
            <a:chOff x="334330" y="974973"/>
            <a:chExt cx="3735987" cy="484632"/>
          </a:xfrm>
        </p:grpSpPr>
        <p:sp>
          <p:nvSpPr>
            <p:cNvPr id="8" name="직사각형 7"/>
            <p:cNvSpPr/>
            <p:nvPr/>
          </p:nvSpPr>
          <p:spPr>
            <a:xfrm>
              <a:off x="1782511" y="1046981"/>
              <a:ext cx="22878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IFA 2014 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Berlin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4330" y="974973"/>
              <a:ext cx="1378953" cy="484632"/>
              <a:chOff x="1409435" y="2492896"/>
              <a:chExt cx="1434371" cy="484632"/>
            </a:xfrm>
          </p:grpSpPr>
          <p:sp>
            <p:nvSpPr>
              <p:cNvPr id="9" name="오각형 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7097" y="2555612"/>
                <a:ext cx="12542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Sept, 2014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23528" y="2199109"/>
            <a:ext cx="6655665" cy="484632"/>
            <a:chOff x="528750" y="2060848"/>
            <a:chExt cx="6655665" cy="484632"/>
          </a:xfrm>
        </p:grpSpPr>
        <p:sp>
          <p:nvSpPr>
            <p:cNvPr id="14" name="직사각형 13"/>
            <p:cNvSpPr/>
            <p:nvPr/>
          </p:nvSpPr>
          <p:spPr>
            <a:xfrm>
              <a:off x="1935862" y="2132856"/>
              <a:ext cx="5248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TPAC 2014 Breakout Session</a:t>
              </a:r>
              <a:r>
                <a:rPr lang="de-DE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 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Santa Clara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19" name="오각형 1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5044" y="2570659"/>
                <a:ext cx="115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Oct, 2014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4330" y="3586685"/>
            <a:ext cx="4366577" cy="484632"/>
            <a:chOff x="528750" y="2060848"/>
            <a:chExt cx="4366577" cy="484632"/>
          </a:xfrm>
        </p:grpSpPr>
        <p:sp>
          <p:nvSpPr>
            <p:cNvPr id="23" name="직사각형 22"/>
            <p:cNvSpPr/>
            <p:nvPr/>
          </p:nvSpPr>
          <p:spPr>
            <a:xfrm>
              <a:off x="1935862" y="2132856"/>
              <a:ext cx="2959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MWC 2015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Barcelona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24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25" name="오각형 24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5452" y="2551235"/>
                <a:ext cx="12058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Feb,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3200" b="0" dirty="0" smtClean="0">
                <a:latin typeface="나눔고딕 ExtraBold" pitchFamily="50" charset="-127"/>
                <a:ea typeface="나눔고딕 ExtraBold" pitchFamily="50" charset="-127"/>
              </a:rPr>
              <a:t>History</a:t>
            </a:r>
            <a:endParaRPr lang="ko-KR" altLang="en-US" sz="32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866" y="902966"/>
            <a:ext cx="13237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090" y="2199109"/>
            <a:ext cx="1008112" cy="10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3082" y="3567261"/>
            <a:ext cx="12022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30"/>
          <p:cNvGrpSpPr/>
          <p:nvPr/>
        </p:nvGrpSpPr>
        <p:grpSpPr>
          <a:xfrm>
            <a:off x="323528" y="4935413"/>
            <a:ext cx="5187314" cy="484632"/>
            <a:chOff x="528750" y="2060848"/>
            <a:chExt cx="5187314" cy="484632"/>
          </a:xfrm>
        </p:grpSpPr>
        <p:sp>
          <p:nvSpPr>
            <p:cNvPr id="32" name="직사각형 31"/>
            <p:cNvSpPr/>
            <p:nvPr/>
          </p:nvSpPr>
          <p:spPr>
            <a:xfrm>
              <a:off x="1935862" y="2132856"/>
              <a:ext cx="3780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CSS WG F2F Meeting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Sydney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33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34" name="오각형 33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70042" y="2570659"/>
                <a:ext cx="1162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Feb,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042" y="5013176"/>
            <a:ext cx="20152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769376" y="148478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LG G Watch R at IFA 2014</a:t>
            </a:r>
            <a:endParaRPr lang="ko-KR" altLang="en-US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1680" y="2708920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Introducing CSS Extensions for a Round Display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91680" y="407707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LG Watch Urbane LTE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91680" y="544522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Editor’s Draft of CSS Round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23528" y="974973"/>
            <a:ext cx="4963384" cy="484632"/>
            <a:chOff x="349261" y="974973"/>
            <a:chExt cx="4963384" cy="484632"/>
          </a:xfrm>
        </p:grpSpPr>
        <p:sp>
          <p:nvSpPr>
            <p:cNvPr id="8" name="직사각형 7"/>
            <p:cNvSpPr/>
            <p:nvPr/>
          </p:nvSpPr>
          <p:spPr>
            <a:xfrm>
              <a:off x="1782511" y="1046981"/>
              <a:ext cx="35301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CSS WG F2F Meeting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Paris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2" name="그룹 10"/>
            <p:cNvGrpSpPr/>
            <p:nvPr/>
          </p:nvGrpSpPr>
          <p:grpSpPr>
            <a:xfrm>
              <a:off x="349261" y="974973"/>
              <a:ext cx="1378954" cy="484632"/>
              <a:chOff x="1409435" y="2492896"/>
              <a:chExt cx="1434371" cy="484632"/>
            </a:xfrm>
          </p:grpSpPr>
          <p:sp>
            <p:nvSpPr>
              <p:cNvPr id="9" name="오각형 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35026" y="2570659"/>
                <a:ext cx="1197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Aug,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3" name="그룹 20"/>
          <p:cNvGrpSpPr/>
          <p:nvPr/>
        </p:nvGrpSpPr>
        <p:grpSpPr>
          <a:xfrm>
            <a:off x="323528" y="2420888"/>
            <a:ext cx="6498570" cy="484632"/>
            <a:chOff x="528750" y="2060848"/>
            <a:chExt cx="6498570" cy="484632"/>
          </a:xfrm>
        </p:grpSpPr>
        <p:sp>
          <p:nvSpPr>
            <p:cNvPr id="14" name="직사각형 13"/>
            <p:cNvSpPr/>
            <p:nvPr/>
          </p:nvSpPr>
          <p:spPr>
            <a:xfrm>
              <a:off x="1935862" y="2132856"/>
              <a:ext cx="5091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TPAC 2015 W3C Developer </a:t>
              </a:r>
              <a:r>
                <a:rPr lang="en-US" altLang="ko-KR" dirty="0" err="1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Meetup</a:t>
              </a:r>
              <a:r>
                <a:rPr lang="de-DE" altLang="ko-KR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 </a:t>
              </a:r>
              <a:r>
                <a:rPr lang="ko-KR" altLang="de-DE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dirty="0" smtClean="0">
                  <a:latin typeface="LG체_v0.1 Regular" pitchFamily="50" charset="-127"/>
                  <a:ea typeface="LG체_v0.1 Regular" pitchFamily="50" charset="-127"/>
                </a:rPr>
                <a:t>Sapporo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4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19" name="오각형 1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5044" y="2555612"/>
                <a:ext cx="115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Oct,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3200" b="0" dirty="0" smtClean="0">
                <a:latin typeface="나눔고딕 ExtraBold" pitchFamily="50" charset="-127"/>
                <a:ea typeface="나눔고딕 ExtraBold" pitchFamily="50" charset="-127"/>
              </a:rPr>
              <a:t>History</a:t>
            </a:r>
            <a:endParaRPr lang="ko-KR" altLang="en-US" sz="32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3555646"/>
            <a:ext cx="3384377" cy="23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61048"/>
            <a:ext cx="783721" cy="128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293096"/>
            <a:ext cx="2017068" cy="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691680" y="1484784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First Public Working Draft of CSS Round Display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3688" y="2963836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Introducing the last version of CSS Round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>
                <a:latin typeface="LG체_v0.1 Regular" pitchFamily="50" charset="-127"/>
                <a:ea typeface="LG체_v0.1 Regular" pitchFamily="50" charset="-127"/>
              </a:rPr>
              <a:t>Media Queries enables authors to apply different styles.</a:t>
            </a: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Add a new media feature </a:t>
            </a:r>
            <a:r>
              <a:rPr lang="en-US" altLang="ko-KR" sz="20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device-radius 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(Inspired by </a:t>
            </a:r>
            <a:r>
              <a:rPr lang="en-US" altLang="ko-KR" sz="2000" b="1" dirty="0" smtClean="0">
                <a:latin typeface="LG체_v0.1 Regular" pitchFamily="50" charset="-127"/>
                <a:ea typeface="LG체_v0.1 Regular" pitchFamily="50" charset="-127"/>
              </a:rPr>
              <a:t>border-radius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)</a:t>
            </a:r>
            <a:r>
              <a:rPr lang="ko-KR" altLang="en-US" sz="200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Coverage: Rectangle with rounded corners, Circle, Ellipse, Diamond, ...</a:t>
            </a:r>
            <a:endParaRPr lang="ko-KR" altLang="en-US" sz="20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 Detecting a round screen (Media Query)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272" y="313857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LG체_v0.1 Regular" pitchFamily="50" charset="-127"/>
                <a:ea typeface="LG체_v0.1 Regular" pitchFamily="50" charset="-127"/>
              </a:rPr>
              <a:t>[1]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17979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LG체_v0.1 Regular" pitchFamily="50" charset="-127"/>
                <a:ea typeface="LG체_v0.1 Regular" pitchFamily="50" charset="-127"/>
              </a:rPr>
              <a:t>[2]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986" y="3056598"/>
            <a:ext cx="8383768" cy="325272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395536" y="5658012"/>
            <a:ext cx="8316700" cy="55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rgbClr val="C0000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[1]: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&lt;link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media="screen and (device-radius: 0%)"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rel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stylesheet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href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rectangle.css”/&gt;</a:t>
            </a:r>
            <a:endParaRPr lang="en-US" altLang="ko-KR" sz="1300" b="1" dirty="0" smtClean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rgbClr val="C0000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[2]: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&lt;link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media="screen and (device-radius: 50%)"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rel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stylesheet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href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round.css”/&gt;</a:t>
            </a:r>
            <a:endParaRPr lang="ko-KR" altLang="en-US" sz="13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28999"/>
            <a:ext cx="1800200" cy="179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356991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5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Extend </a:t>
            </a:r>
            <a:r>
              <a:rPr lang="en-US" altLang="ko-KR" sz="24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shape-inside</a:t>
            </a:r>
            <a:r>
              <a:rPr lang="en-US" altLang="ko-KR" dirty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LG체_v0.1 Regular" pitchFamily="50" charset="-127"/>
                <a:ea typeface="LG체_v0.1 Regular" pitchFamily="50" charset="-127"/>
              </a:rPr>
              <a:t>p</a:t>
            </a: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roperty</a:t>
            </a: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 Add </a:t>
            </a:r>
            <a:r>
              <a:rPr lang="en-US" altLang="ko-KR" sz="20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display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 as a new value</a:t>
            </a:r>
            <a:endParaRPr lang="ko-KR" altLang="en-US" sz="24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Aligning content in the shape of device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43608" y="2132856"/>
            <a:ext cx="6880303" cy="4108945"/>
            <a:chOff x="1076073" y="1768327"/>
            <a:chExt cx="6880303" cy="4108945"/>
          </a:xfrm>
        </p:grpSpPr>
        <p:sp>
          <p:nvSpPr>
            <p:cNvPr id="17" name="타원 16"/>
            <p:cNvSpPr/>
            <p:nvPr/>
          </p:nvSpPr>
          <p:spPr>
            <a:xfrm>
              <a:off x="6300192" y="1881008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ABCD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EFGHIJK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LMNOPQ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lang="en-US" altLang="ko-KR" sz="29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RSTUV</a:t>
              </a:r>
              <a:endParaRPr kumimoji="0" lang="en-US" altLang="ko-KR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17"/>
            <p:cNvCxnSpPr>
              <a:stCxn id="32" idx="6"/>
              <a:endCxn id="17" idx="2"/>
            </p:cNvCxnSpPr>
            <p:nvPr/>
          </p:nvCxnSpPr>
          <p:spPr>
            <a:xfrm>
              <a:off x="2797697" y="2678958"/>
              <a:ext cx="3502495" cy="120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grpSp>
          <p:nvGrpSpPr>
            <p:cNvPr id="19" name="그룹 13"/>
            <p:cNvGrpSpPr/>
            <p:nvPr/>
          </p:nvGrpSpPr>
          <p:grpSpPr>
            <a:xfrm>
              <a:off x="1084807" y="1768327"/>
              <a:ext cx="1728192" cy="1876697"/>
              <a:chOff x="8063296" y="5024538"/>
              <a:chExt cx="1080120" cy="108271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8121352" y="5082594"/>
                <a:ext cx="1012500" cy="934616"/>
              </a:xfrm>
              <a:prstGeom prst="ellipse">
                <a:avLst/>
              </a:prstGeom>
              <a:solidFill>
                <a:srgbClr val="F2F2F2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063296" y="5024538"/>
                <a:ext cx="1080120" cy="108271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ABCDEF</a:t>
                </a:r>
                <a:endParaRPr lang="en-US" altLang="ko-KR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GHIJKLM</a:t>
                </a:r>
                <a:endParaRPr lang="en-US" altLang="ko-KR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NOPQRS</a:t>
                </a:r>
                <a:b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</a:b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TUVWXY</a:t>
                </a:r>
                <a:endParaRPr lang="ko-KR" altLang="en-US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170940" y="1852306"/>
              <a:ext cx="1620000" cy="1620000"/>
            </a:xfrm>
            <a:prstGeom prst="rect">
              <a:avLst/>
            </a:prstGeom>
            <a:noFill/>
            <a:ln w="6350" cap="flat" cmpd="sng" algn="ctr">
              <a:solidFill>
                <a:srgbClr val="EEECE1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291458" y="4077072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2" name="직선 화살표 연결선 21"/>
            <p:cNvCxnSpPr>
              <a:stCxn id="25" idx="6"/>
              <a:endCxn id="21" idx="2"/>
            </p:cNvCxnSpPr>
            <p:nvPr/>
          </p:nvCxnSpPr>
          <p:spPr>
            <a:xfrm flipV="1">
              <a:off x="2788962" y="4887072"/>
              <a:ext cx="3502496" cy="241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1076073" y="4000575"/>
              <a:ext cx="1728192" cy="1876697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latinLnBrk="0">
                <a:lnSpc>
                  <a:spcPct val="80000"/>
                </a:lnSpc>
              </a:pPr>
              <a:endParaRPr lang="ko-KR" altLang="en-US" sz="29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62204" y="4084554"/>
              <a:ext cx="1620000" cy="1648702"/>
            </a:xfrm>
            <a:prstGeom prst="rect">
              <a:avLst/>
            </a:prstGeom>
            <a:noFill/>
            <a:ln w="6350" cap="flat" cmpd="sng" algn="ctr">
              <a:solidFill>
                <a:srgbClr val="EEECE1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68962" y="4101204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00192" y="5182260"/>
              <a:ext cx="1656184" cy="550996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ABCDEFG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HIJ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1800" y="5191898"/>
              <a:ext cx="1620000" cy="54135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ABCDEFGHIJ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5796" y="2060848"/>
              <a:ext cx="3151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shape-inside: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    circle (50% at 50%, 50%);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66507" y="4931875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shape-inside: display</a:t>
              </a:r>
              <a:r>
                <a:rPr lang="en-US" altLang="ko-KR" dirty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;</a:t>
              </a:r>
              <a:endParaRPr lang="ko-KR" altLang="en-US" dirty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66507" y="2708919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shape-inside: display</a:t>
              </a:r>
              <a:r>
                <a:rPr lang="en-US" altLang="ko-KR" dirty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;</a:t>
              </a:r>
              <a:endParaRPr lang="ko-KR" altLang="en-US" dirty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0050" y="4535724"/>
              <a:ext cx="288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?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82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border-boundary</a:t>
            </a:r>
            <a:endParaRPr lang="en-US" altLang="ko-KR" sz="2400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Value:</a:t>
            </a:r>
            <a:r>
              <a:rPr lang="ko-KR" altLang="en-US" sz="200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none(default) | parent | display</a:t>
            </a:r>
            <a:endParaRPr lang="ko-KR" altLang="en-US" sz="20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Drawing borders along the display edge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2137" y="514095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border-boundary: </a:t>
            </a:r>
            <a:r>
              <a:rPr lang="en-US" altLang="ko-KR" b="1" dirty="0" smtClean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display</a:t>
            </a:r>
            <a:r>
              <a:rPr lang="en-US" altLang="ko-KR" dirty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;</a:t>
            </a:r>
            <a:endParaRPr lang="ko-KR" altLang="en-US" dirty="0">
              <a:solidFill>
                <a:srgbClr val="C00000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514790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체_v0.1 Regular" pitchFamily="50" charset="-127"/>
                <a:ea typeface="LG체_v0.1 Regular" pitchFamily="50" charset="-127"/>
              </a:rPr>
              <a:t>border-boundary: </a:t>
            </a:r>
            <a:r>
              <a:rPr lang="en-US" altLang="ko-KR" b="1" dirty="0" smtClean="0">
                <a:latin typeface="LG체_v0.1 Regular" pitchFamily="50" charset="-127"/>
                <a:ea typeface="LG체_v0.1 Regular" pitchFamily="50" charset="-127"/>
              </a:rPr>
              <a:t>none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;</a:t>
            </a:r>
            <a:endParaRPr lang="ko-KR" altLang="en-US" dirty="0"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723" y="3068960"/>
            <a:ext cx="2062817" cy="198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1099" y="2996952"/>
            <a:ext cx="2088232" cy="201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605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8777" y="908721"/>
            <a:ext cx="8786446" cy="5472610"/>
          </a:xfrm>
        </p:spPr>
        <p:txBody>
          <a:bodyPr/>
          <a:lstStyle/>
          <a:p>
            <a:pPr lvl="1"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polar-distance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>
              <a:defRPr/>
            </a:pPr>
            <a:r>
              <a:rPr lang="en-US" altLang="ko-KR" dirty="0" smtClean="0"/>
              <a:t>non-auto value activates polar positioning</a:t>
            </a:r>
          </a:p>
          <a:p>
            <a:pPr lvl="2">
              <a:defRPr/>
            </a:pPr>
            <a:r>
              <a:rPr lang="en-US" altLang="ko-KR" dirty="0" smtClean="0"/>
              <a:t>distance between the origin of polar coordinates and the anchor point of the element</a:t>
            </a:r>
          </a:p>
          <a:p>
            <a:pPr lvl="2">
              <a:defRPr/>
            </a:pPr>
            <a:r>
              <a:rPr lang="en-US" altLang="ko-KR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contain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: </a:t>
            </a:r>
            <a:r>
              <a:rPr lang="en-US" altLang="ko-KR" dirty="0" smtClean="0"/>
              <a:t>avoiding overflow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polar-angle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>
              <a:defRPr/>
            </a:pPr>
            <a:r>
              <a:rPr lang="en-US" altLang="ko-KR" dirty="0" smtClean="0"/>
              <a:t>angle from the Y-axis</a:t>
            </a:r>
          </a:p>
          <a:p>
            <a:pPr lvl="3"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3">
              <a:defRPr/>
            </a:pPr>
            <a:endParaRPr lang="ko-KR" altLang="en-US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/>
            <a:endParaRPr lang="ko-KR" altLang="en-US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98" y="5360729"/>
            <a:ext cx="8765541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“container”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“red”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polar-angle: 0deg; polar-distance: 50%”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“green”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polar-angle: 90deg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“blue”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225deg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contain”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/body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  <a:endParaRPr lang="ko-KR" altLang="en-US" sz="12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16697" t="6490" b="22117"/>
          <a:stretch>
            <a:fillRect/>
          </a:stretch>
        </p:blipFill>
        <p:spPr bwMode="auto">
          <a:xfrm>
            <a:off x="7380312" y="3573016"/>
            <a:ext cx="1477140" cy="162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3347864" y="3573016"/>
            <a:ext cx="1710910" cy="1584176"/>
            <a:chOff x="3635896" y="3429000"/>
            <a:chExt cx="1944216" cy="1800200"/>
          </a:xfrm>
        </p:grpSpPr>
        <p:sp>
          <p:nvSpPr>
            <p:cNvPr id="7" name="타원 6"/>
            <p:cNvSpPr/>
            <p:nvPr/>
          </p:nvSpPr>
          <p:spPr bwMode="auto">
            <a:xfrm>
              <a:off x="3635896" y="3429000"/>
              <a:ext cx="1800200" cy="1800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355976" y="3717032"/>
              <a:ext cx="360040" cy="360040"/>
            </a:xfrm>
            <a:prstGeom prst="ellipse">
              <a:avLst/>
            </a:prstGeom>
            <a:solidFill>
              <a:srgbClr val="F500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5220072" y="4149080"/>
              <a:ext cx="360040" cy="36004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3851920" y="4653136"/>
              <a:ext cx="360040" cy="36004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Polar Coordinates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>
            <a:stCxn id="7" idx="0"/>
            <a:endCxn id="7" idx="4"/>
          </p:cNvCxnSpPr>
          <p:nvPr/>
        </p:nvCxnSpPr>
        <p:spPr bwMode="auto">
          <a:xfrm>
            <a:off x="4139952" y="3573016"/>
            <a:ext cx="0" cy="1584176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983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gee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GE_jihye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lgee</Template>
  <TotalTime>2206</TotalTime>
  <Words>843</Words>
  <Application>Microsoft Office PowerPoint</Application>
  <PresentationFormat>화면 슬라이드 쇼(4:3)</PresentationFormat>
  <Paragraphs>179</Paragraphs>
  <Slides>19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lgee</vt:lpstr>
      <vt:lpstr>2_디자인 사용자 지정</vt:lpstr>
      <vt:lpstr>LGE_jihye</vt:lpstr>
      <vt:lpstr>3_디자인 사용자 지정</vt:lpstr>
      <vt:lpstr>CSS Extension for Round Displays @ Web Developers Meetup in Google Sydney</vt:lpstr>
      <vt:lpstr>Background</vt:lpstr>
      <vt:lpstr>슬라이드 3</vt:lpstr>
      <vt:lpstr>History</vt:lpstr>
      <vt:lpstr>History</vt:lpstr>
      <vt:lpstr> Detecting a round screen (Media Query)</vt:lpstr>
      <vt:lpstr> Aligning content in the shape of device </vt:lpstr>
      <vt:lpstr> Drawing borders along the display edge</vt:lpstr>
      <vt:lpstr>Polar Coordinates</vt:lpstr>
      <vt:lpstr>Origin Point and Anchor Point</vt:lpstr>
      <vt:lpstr>Rotating elements inward / outward </vt:lpstr>
      <vt:lpstr>Several Issues of Polar Positioning</vt:lpstr>
      <vt:lpstr>Scrolling in Round Displays</vt:lpstr>
      <vt:lpstr>Specify the focused area with pseudo-class</vt:lpstr>
      <vt:lpstr>More Requirement for Round Displays</vt:lpstr>
      <vt:lpstr>More Requirement for Round Displays</vt:lpstr>
      <vt:lpstr>Collaboration with Intel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Jihye Hong</dc:creator>
  <cp:lastModifiedBy>Jihye Hong</cp:lastModifiedBy>
  <cp:revision>352</cp:revision>
  <dcterms:created xsi:type="dcterms:W3CDTF">2015-11-20T06:38:47Z</dcterms:created>
  <dcterms:modified xsi:type="dcterms:W3CDTF">2016-01-26T04:40:21Z</dcterms:modified>
</cp:coreProperties>
</file>