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0" r:id="rId3"/>
    <p:sldMasterId id="2147483675" r:id="rId4"/>
  </p:sldMasterIdLst>
  <p:notesMasterIdLst>
    <p:notesMasterId r:id="rId24"/>
  </p:notesMasterIdLst>
  <p:sldIdLst>
    <p:sldId id="288" r:id="rId5"/>
    <p:sldId id="268" r:id="rId6"/>
    <p:sldId id="281" r:id="rId7"/>
    <p:sldId id="289" r:id="rId8"/>
    <p:sldId id="290" r:id="rId9"/>
    <p:sldId id="273" r:id="rId10"/>
    <p:sldId id="275" r:id="rId11"/>
    <p:sldId id="278" r:id="rId12"/>
    <p:sldId id="279" r:id="rId13"/>
    <p:sldId id="284" r:id="rId14"/>
    <p:sldId id="285" r:id="rId15"/>
    <p:sldId id="291" r:id="rId16"/>
    <p:sldId id="301" r:id="rId17"/>
    <p:sldId id="305" r:id="rId18"/>
    <p:sldId id="293" r:id="rId19"/>
    <p:sldId id="307" r:id="rId20"/>
    <p:sldId id="295" r:id="rId21"/>
    <p:sldId id="297" r:id="rId22"/>
    <p:sldId id="298" r:id="rId2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50034"/>
    <a:srgbClr val="FF6D9A"/>
    <a:srgbClr val="CC3399"/>
    <a:srgbClr val="F5004C"/>
    <a:srgbClr val="F6004C"/>
    <a:srgbClr val="EA7AA5"/>
    <a:srgbClr val="5A0E2B"/>
    <a:srgbClr val="951747"/>
    <a:srgbClr val="741237"/>
    <a:srgbClr val="E0387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82371" autoAdjust="0"/>
  </p:normalViewPr>
  <p:slideViewPr>
    <p:cSldViewPr>
      <p:cViewPr varScale="1">
        <p:scale>
          <a:sx n="69" d="100"/>
          <a:sy n="69" d="100"/>
        </p:scale>
        <p:origin x="-9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E03A0-E47E-4A82-97B8-1325CFB4AFF1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BA44D-A623-478E-A2A1-D15B83B09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752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Media Queries enables authors to apply different styles.</a:t>
            </a:r>
            <a:endParaRPr lang="en-US" altLang="ko-KR" sz="2400" dirty="0" smtClean="0">
              <a:latin typeface="LG체_v0.1 Regular" pitchFamily="50" charset="-127"/>
              <a:ea typeface="LG체_v0.1 Regular" pitchFamily="50" charset="-127"/>
            </a:endParaRPr>
          </a:p>
          <a:p>
            <a:r>
              <a:rPr lang="en-US" altLang="ko-KR" dirty="0" smtClean="0"/>
              <a:t>- Add a new media</a:t>
            </a:r>
            <a:r>
              <a:rPr lang="en-US" altLang="ko-KR" baseline="0" dirty="0" smtClean="0"/>
              <a:t> feature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BA44D-A623-478E-A2A1-D15B83B09C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631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Typical interaction on displays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list item, long texts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Type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type screen is well suited for a list of text-focused information. Each item in the list usually comes with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subscreens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list type screen can provide a good overview of the items on a page, and is suitable when quick navigation is required for multiple items. This type of navigation design is presented with a circular scroll bar to indicate which part of the content is currently viewed.</a:t>
            </a:r>
          </a:p>
          <a:p>
            <a:endParaRPr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 Type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card type screen is ideal for providing information that can be presented on a single card. The card type screen does not allow continuous scrolling of the contents, but users can tap on the card to view the detailed information on a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subscreen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you navigate up or down the screen, the next card or the previous card snaps into the screen.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63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Clr>
                <a:srgbClr val="CC0066"/>
              </a:buClr>
              <a:buFont typeface="나눔고딕" panose="020D0604000000000000" pitchFamily="50" charset="-127"/>
              <a:buChar char="■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BA44D-A623-478E-A2A1-D15B83B09C5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631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http://www.pocket-lint.com/news/130896-the-apple-watch-looks-far-better-with-a-round-face-it-suits-the-ui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631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6BF3-9402-47AF-ABE7-F0354937430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631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474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4744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2664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080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 kumimoji="1" lang="ko-KR" altLang="en-US" sz="3200" b="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marL="342900" indent="-254000" algn="l" rtl="0" fontAlgn="base" latinLnBrk="1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 kumimoji="1" lang="ko-KR" altLang="en-US" sz="240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120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3pPr>
            <a:lvl4pPr marL="720000" indent="-228600">
              <a:buFont typeface="Wingdings" pitchFamily="2" charset="2"/>
              <a:buChar char="ü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4pPr>
            <a:lvl5pPr>
              <a:defRPr sz="120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178777" y="71315"/>
            <a:ext cx="8780172" cy="621382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892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 kumimoji="1" lang="ko-KR" altLang="en-US" sz="3200" b="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marL="342900" indent="-254000" algn="l" rtl="0" fontAlgn="base" latinLnBrk="1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 kumimoji="1" lang="ko-KR" altLang="en-US" sz="240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120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3pPr>
            <a:lvl4pPr marL="720000" indent="-228600">
              <a:buFont typeface="Wingdings" pitchFamily="2" charset="2"/>
              <a:buChar char="ü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4pPr>
            <a:lvl5pPr>
              <a:defRPr sz="120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178777" y="71315"/>
            <a:ext cx="8780172" cy="621382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312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45DC67-E5DF-4DC5-AFDC-542A777C0193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513FB8-D76A-41B2-B13F-31220EDD9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080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 kumimoji="1" lang="ko-KR" altLang="en-US" sz="3200" b="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  <a:lvl2pPr marL="342900" indent="-254000" algn="l" rtl="0" fontAlgn="base" latinLnBrk="1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 kumimoji="1" lang="ko-KR" altLang="en-US" sz="240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120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3pPr>
            <a:lvl4pPr marL="720000" indent="-228600">
              <a:buFont typeface="Wingdings" pitchFamily="2" charset="2"/>
              <a:buChar char="ü"/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defRPr>
            </a:lvl4pPr>
            <a:lvl5pPr>
              <a:defRPr sz="120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178777" y="71315"/>
            <a:ext cx="8780172" cy="621382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892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2664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 kumimoji="1" lang="ko-KR" altLang="en-US" sz="3200" b="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체_v0.1 Light" pitchFamily="50" charset="-127"/>
                <a:ea typeface="LG체_v0.1 Light" pitchFamily="50" charset="-127"/>
                <a:cs typeface="Arial" panose="020B0604020202020204" pitchFamily="34" charset="0"/>
              </a:defRPr>
            </a:lvl1pPr>
            <a:lvl2pPr marL="342900" indent="-254000" algn="l" rtl="0" fontAlgn="base" latinLnBrk="1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 kumimoji="1" lang="ko-KR" altLang="en-US" sz="2400" kern="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체_v0.1 Light" pitchFamily="50" charset="-127"/>
                <a:ea typeface="LG체_v0.1 Light" pitchFamily="50" charset="-127"/>
                <a:cs typeface="+mn-cs"/>
              </a:defRPr>
            </a:lvl2pPr>
            <a:lvl3pPr marL="6120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>
                <a:latin typeface="LG체_v0.1 Light" pitchFamily="50" charset="-127"/>
                <a:ea typeface="LG체_v0.1 Light" pitchFamily="50" charset="-127"/>
                <a:cs typeface="Times New Roman" panose="02020603050405020304" pitchFamily="18" charset="0"/>
              </a:defRPr>
            </a:lvl3pPr>
            <a:lvl4pPr marL="720000" indent="-228600">
              <a:buFont typeface="Wingdings" pitchFamily="2" charset="2"/>
              <a:buChar char="ü"/>
              <a:defRPr sz="1800">
                <a:latin typeface="LG체_v0.1 Light" pitchFamily="50" charset="-127"/>
                <a:ea typeface="LG체_v0.1 Light" pitchFamily="50" charset="-127"/>
                <a:cs typeface="Times New Roman" panose="02020603050405020304" pitchFamily="18" charset="0"/>
              </a:defRPr>
            </a:lvl4pPr>
            <a:lvl5pPr>
              <a:defRPr sz="120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178777" y="71315"/>
            <a:ext cx="8780172" cy="621382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312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DE2A2-22B1-4331-AFE7-B3404F4635A6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6059-4CEF-4E2F-BF94-3DF8937203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45DC67-E5DF-4DC5-AFDC-542A777C0193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513FB8-D76A-41B2-B13F-31220EDD9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" y="6449658"/>
            <a:ext cx="9144000" cy="408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281" y="0"/>
            <a:ext cx="9076719" cy="756000"/>
          </a:xfrm>
          <a:prstGeom prst="rect">
            <a:avLst/>
          </a:prstGeom>
          <a:gradFill>
            <a:gsLst>
              <a:gs pos="0">
                <a:srgbClr val="EAEAEA"/>
              </a:gs>
              <a:gs pos="1300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9144000" cy="75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pic>
        <p:nvPicPr>
          <p:cNvPr id="3" name="Picture 3" descr="C:\Users\dongyoung.lee\Desktop\template\LG 로고\LG-ElectronicsJPG다운로드_RGB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224" b="16945"/>
          <a:stretch/>
        </p:blipFill>
        <p:spPr bwMode="auto">
          <a:xfrm>
            <a:off x="185051" y="6530239"/>
            <a:ext cx="1595254" cy="2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7306" y="6503451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07A98ED-7B8B-4884-B288-98BAB8D262EF}" type="slidenum">
              <a:rPr kumimoji="1" lang="ko-KR" altLang="en-US" sz="1400" smtClean="0">
                <a:solidFill>
                  <a:srgbClr val="96969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400" dirty="0">
              <a:solidFill>
                <a:srgbClr val="969696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" y="0"/>
            <a:ext cx="66462" cy="756000"/>
          </a:xfrm>
          <a:prstGeom prst="rect">
            <a:avLst/>
          </a:prstGeom>
          <a:solidFill>
            <a:srgbClr val="D6006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1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7763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" y="6449658"/>
            <a:ext cx="9144000" cy="408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281" y="0"/>
            <a:ext cx="9076719" cy="756000"/>
          </a:xfrm>
          <a:prstGeom prst="rect">
            <a:avLst/>
          </a:prstGeom>
          <a:gradFill>
            <a:gsLst>
              <a:gs pos="0">
                <a:srgbClr val="EAEAEA"/>
              </a:gs>
              <a:gs pos="1300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9144000" cy="75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pic>
        <p:nvPicPr>
          <p:cNvPr id="3" name="Picture 3" descr="C:\Users\dongyoung.lee\Desktop\template\LG 로고\LG-ElectronicsJPG다운로드_RGB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224" b="16945"/>
          <a:stretch/>
        </p:blipFill>
        <p:spPr bwMode="auto">
          <a:xfrm>
            <a:off x="185051" y="6530239"/>
            <a:ext cx="1595254" cy="2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7307" y="6503453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07A98ED-7B8B-4884-B288-98BAB8D262EF}" type="slidenum">
              <a:rPr kumimoji="1" lang="ko-KR" altLang="en-US" sz="1400" smtClean="0">
                <a:solidFill>
                  <a:srgbClr val="96969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400" dirty="0">
              <a:solidFill>
                <a:srgbClr val="969696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" y="0"/>
            <a:ext cx="66462" cy="756000"/>
          </a:xfrm>
          <a:prstGeom prst="rect">
            <a:avLst/>
          </a:prstGeom>
          <a:solidFill>
            <a:srgbClr val="D6006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2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7763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" y="6449658"/>
            <a:ext cx="9144000" cy="408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281" y="0"/>
            <a:ext cx="9076719" cy="756000"/>
          </a:xfrm>
          <a:prstGeom prst="rect">
            <a:avLst/>
          </a:prstGeom>
          <a:gradFill>
            <a:gsLst>
              <a:gs pos="0">
                <a:srgbClr val="EAEAEA"/>
              </a:gs>
              <a:gs pos="1300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9144000" cy="75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pic>
        <p:nvPicPr>
          <p:cNvPr id="3" name="Picture 3" descr="C:\Users\dongyoung.lee\Desktop\template\LG 로고\LG-ElectronicsJPG다운로드_RGB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224" b="16945"/>
          <a:stretch/>
        </p:blipFill>
        <p:spPr bwMode="auto">
          <a:xfrm>
            <a:off x="185051" y="6530239"/>
            <a:ext cx="1595254" cy="2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7306" y="6503451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07A98ED-7B8B-4884-B288-98BAB8D262EF}" type="slidenum">
              <a:rPr kumimoji="1" lang="ko-KR" altLang="en-US" sz="1400" smtClean="0">
                <a:solidFill>
                  <a:srgbClr val="96969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400" dirty="0">
              <a:solidFill>
                <a:srgbClr val="969696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" y="0"/>
            <a:ext cx="66462" cy="756000"/>
          </a:xfrm>
          <a:prstGeom prst="rect">
            <a:avLst/>
          </a:prstGeom>
          <a:solidFill>
            <a:srgbClr val="D6006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1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7763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" y="6449658"/>
            <a:ext cx="9144000" cy="408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281" y="0"/>
            <a:ext cx="9076719" cy="756000"/>
          </a:xfrm>
          <a:prstGeom prst="rect">
            <a:avLst/>
          </a:prstGeom>
          <a:gradFill>
            <a:gsLst>
              <a:gs pos="0">
                <a:srgbClr val="EAEAEA"/>
              </a:gs>
              <a:gs pos="13000">
                <a:schemeClr val="bg1">
                  <a:lumMod val="95000"/>
                </a:schemeClr>
              </a:gs>
              <a:gs pos="67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9144000" cy="75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pic>
        <p:nvPicPr>
          <p:cNvPr id="3" name="Picture 3" descr="C:\Users\dongyoung.lee\Desktop\template\LG 로고\LG-ElectronicsJPG다운로드_RGB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224" b="16945"/>
          <a:stretch/>
        </p:blipFill>
        <p:spPr bwMode="auto">
          <a:xfrm>
            <a:off x="185051" y="6530239"/>
            <a:ext cx="1595254" cy="2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7307" y="6503453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07A98ED-7B8B-4884-B288-98BAB8D262EF}" type="slidenum">
              <a:rPr kumimoji="1" lang="ko-KR" altLang="en-US" sz="1400" smtClean="0">
                <a:solidFill>
                  <a:srgbClr val="96969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400" dirty="0">
              <a:solidFill>
                <a:srgbClr val="969696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" y="0"/>
            <a:ext cx="66462" cy="756000"/>
          </a:xfrm>
          <a:prstGeom prst="rect">
            <a:avLst/>
          </a:prstGeom>
          <a:solidFill>
            <a:srgbClr val="D6006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2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7763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h.hong@lge.com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user-experience-design-1/alcatel-watch-ux-f721a88bff3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afts.csswg.org/css-round-display/" TargetMode="External"/><Relationship Id="rId5" Type="http://schemas.openxmlformats.org/officeDocument/2006/relationships/hyperlink" Target="http://anawhj.github.io/jRound/demo/" TargetMode="External"/><Relationship Id="rId4" Type="http://schemas.openxmlformats.org/officeDocument/2006/relationships/hyperlink" Target="https://developer.tizen.org/design/wearable/ux-overview/navigation-views-on-circular-type-wearable-dev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LG체_v0.1 SemiBold" pitchFamily="50" charset="-127"/>
                <a:ea typeface="LG체_v0.1 SemiBold" pitchFamily="50" charset="-127"/>
              </a:rPr>
              <a:t>CSS Extension for Round Displays</a:t>
            </a:r>
            <a:r>
              <a:rPr lang="en-US" altLang="ko-KR" sz="3200" dirty="0" smtClean="0">
                <a:latin typeface="LG체_v0.1 SemiBold" pitchFamily="50" charset="-127"/>
                <a:ea typeface="LG체_v0.1 SemiBold" pitchFamily="50" charset="-127"/>
              </a:rPr>
              <a:t/>
            </a:r>
            <a:br>
              <a:rPr lang="en-US" altLang="ko-KR" sz="3200" dirty="0" smtClean="0">
                <a:latin typeface="LG체_v0.1 SemiBold" pitchFamily="50" charset="-127"/>
                <a:ea typeface="LG체_v0.1 SemiBold" pitchFamily="50" charset="-127"/>
              </a:rPr>
            </a:br>
            <a:r>
              <a:rPr lang="en-US" altLang="ko-KR" sz="2400" b="0" dirty="0" smtClean="0">
                <a:solidFill>
                  <a:schemeClr val="bg2">
                    <a:lumMod val="50000"/>
                  </a:schemeClr>
                </a:solidFill>
                <a:latin typeface="LG체_v0.1 SemiBold" pitchFamily="50" charset="-127"/>
                <a:ea typeface="LG체_v0.1 SemiBold" pitchFamily="50" charset="-127"/>
              </a:rPr>
              <a:t>@ Web Developers </a:t>
            </a:r>
            <a:r>
              <a:rPr lang="en-US" altLang="ko-KR" sz="2400" b="0" dirty="0" err="1" smtClean="0">
                <a:solidFill>
                  <a:schemeClr val="bg2">
                    <a:lumMod val="50000"/>
                  </a:schemeClr>
                </a:solidFill>
                <a:latin typeface="LG체_v0.1 SemiBold" pitchFamily="50" charset="-127"/>
                <a:ea typeface="LG체_v0.1 SemiBold" pitchFamily="50" charset="-127"/>
              </a:rPr>
              <a:t>Meetup</a:t>
            </a:r>
            <a:r>
              <a:rPr lang="en-US" altLang="ko-KR" sz="2400" b="0" dirty="0" smtClean="0">
                <a:solidFill>
                  <a:schemeClr val="bg2">
                    <a:lumMod val="50000"/>
                  </a:schemeClr>
                </a:solidFill>
                <a:latin typeface="LG체_v0.1 SemiBold" pitchFamily="50" charset="-127"/>
                <a:ea typeface="LG체_v0.1 SemiBold" pitchFamily="50" charset="-127"/>
              </a:rPr>
              <a:t> in Google Sydney</a:t>
            </a:r>
            <a:endParaRPr lang="ko-KR" altLang="en-US" sz="3200" b="0" dirty="0">
              <a:solidFill>
                <a:schemeClr val="bg2">
                  <a:lumMod val="50000"/>
                </a:schemeClr>
              </a:solidFill>
              <a:latin typeface="LG체_v0.1 SemiBold" pitchFamily="50" charset="-127"/>
              <a:ea typeface="LG체_v0.1 Semi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Jihye Hong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hlinkClick r:id="rId2"/>
              </a:rPr>
              <a:t>jh.hong@lge.com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Software Platform Lab., LG Electronics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An image of four elements with different anchor points positioned in a containing bl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24944"/>
            <a:ext cx="2016224" cy="2016224"/>
          </a:xfrm>
          <a:prstGeom prst="rect">
            <a:avLst/>
          </a:prstGeom>
          <a:noFill/>
        </p:spPr>
      </p:pic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3024336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polar-origin</a:t>
            </a:r>
            <a:endParaRPr lang="en-US" altLang="ko-KR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  <a:cs typeface="Consolas" pitchFamily="49" charset="0"/>
            </a:endParaRPr>
          </a:p>
          <a:p>
            <a:pPr lvl="2"/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Origin of polar coordinates</a:t>
            </a:r>
            <a:b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</a:b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Consolas" pitchFamily="49" charset="0"/>
            </a:endParaRPr>
          </a:p>
          <a:p>
            <a:pPr lvl="1"/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polar-anchor</a:t>
            </a:r>
          </a:p>
          <a:p>
            <a:pPr lvl="2"/>
            <a:r>
              <a:rPr lang="en-US" altLang="ko-KR" dirty="0" smtClean="0"/>
              <a:t>A representative point of the element</a:t>
            </a:r>
            <a:endParaRPr lang="en-US" altLang="ko-KR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036983"/>
            <a:ext cx="885050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“container”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=“position: absolute”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“item1”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“polar-angle: 45deg; polar-distance: 100%; polar-anchor: right top;”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“item2”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“polar-angle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: 135deg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; polar-distance: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100% polar-anchor: right bottom;”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“item3”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“polar-angle: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225deg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; polar-distance: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100% polar-anchor: left bottom;”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 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“item3”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“polar-angle: 315deg; polar-distance: 100% polar-anchor: left top;”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/body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  <a:endParaRPr lang="ko-KR" altLang="en-US" sz="1200" b="1" dirty="0">
              <a:latin typeface="Consolas" pitchFamily="49" charset="0"/>
              <a:ea typeface="LG체_v0.1 Regular" pitchFamily="50" charset="-127"/>
              <a:cs typeface="Consolas" pitchFamily="49" charset="0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Origin Point and Anchor Point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Rotating elements inward / outward 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95936" y="3156357"/>
            <a:ext cx="3456384" cy="56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51747"/>
                </a:solidFill>
                <a:effectLst/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transform: rotate(polar-angle);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2924944"/>
            <a:ext cx="288032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67944" y="4611905"/>
            <a:ext cx="4104454" cy="56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51747"/>
                </a:solidFill>
                <a:effectLst/>
                <a:latin typeface="LG체_v0.1 Regular" pitchFamily="50" charset="-127"/>
                <a:ea typeface="LG체_v0.1 Regular" pitchFamily="50" charset="-127"/>
                <a:cs typeface="Consolas" pitchFamily="49" charset="0"/>
              </a:rPr>
              <a:t>transform: rotate(polar-angle-reverse);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15616" y="4437112"/>
            <a:ext cx="2952328" cy="115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17951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Extend </a:t>
            </a:r>
            <a:r>
              <a:rPr lang="en-US" altLang="ko-KR" sz="2400" b="1" dirty="0" smtClean="0">
                <a:solidFill>
                  <a:srgbClr val="951747"/>
                </a:solidFill>
                <a:latin typeface="LG체_v0.1 Regular" pitchFamily="50" charset="-127"/>
                <a:ea typeface="LG체_v0.1 Regular" pitchFamily="50" charset="-127"/>
              </a:rPr>
              <a:t>rotate</a:t>
            </a:r>
            <a:r>
              <a:rPr lang="en-US" altLang="ko-KR" sz="2400" b="1" dirty="0" smtClean="0">
                <a:solidFill>
                  <a:srgbClr val="951747"/>
                </a:solidFill>
                <a:latin typeface="LG체_v0.1 Regular" pitchFamily="50" charset="-127"/>
                <a:ea typeface="LG체_v0.1 Regular" pitchFamily="50" charset="-127"/>
              </a:rPr>
              <a:t>()</a:t>
            </a:r>
            <a:r>
              <a:rPr lang="en-US" altLang="ko-KR" sz="2400" b="1" dirty="0" smtClean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function</a:t>
            </a:r>
            <a:endParaRPr kumimoji="1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Add </a:t>
            </a: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polar-angle, polar-angle-reverse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keyword value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s</a:t>
            </a:r>
            <a:endParaRPr lang="en-US" altLang="ko-KR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rotate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() = rotate( &lt;angle&gt; | </a:t>
            </a: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polar-angle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 | </a:t>
            </a: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polar-angle-reverse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)</a:t>
            </a:r>
          </a:p>
          <a:p>
            <a:pPr marL="7200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1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</p:txBody>
      </p:sp>
      <p:pic>
        <p:nvPicPr>
          <p:cNvPr id="44034" name="Picture 2" descr="An image of extended 2d rotate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2996952"/>
            <a:ext cx="2492896" cy="2492896"/>
          </a:xfrm>
          <a:prstGeom prst="rect">
            <a:avLst/>
          </a:prstGeom>
          <a:noFill/>
        </p:spPr>
      </p:pic>
      <p:cxnSp>
        <p:nvCxnSpPr>
          <p:cNvPr id="15" name="직선 화살표 연결선 14"/>
          <p:cNvCxnSpPr/>
          <p:nvPr/>
        </p:nvCxnSpPr>
        <p:spPr bwMode="auto">
          <a:xfrm>
            <a:off x="2592000" y="3501008"/>
            <a:ext cx="0" cy="64807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2771800" y="3861048"/>
            <a:ext cx="432048" cy="24688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1907704" y="3861048"/>
            <a:ext cx="504056" cy="28803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2592000" y="5373216"/>
            <a:ext cx="0" cy="4320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>
            <a:off x="1187624" y="4797152"/>
            <a:ext cx="432048" cy="24688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3563888" y="4797152"/>
            <a:ext cx="504056" cy="28803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Several Issues of Polar Positioning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17951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General uses of polar-origin and polar-anchor</a:t>
            </a: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polar-anchor  </a:t>
            </a:r>
            <a:r>
              <a:rPr lang="en-US" altLang="ko-KR" b="1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vs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margin-left &amp; margin-top</a:t>
            </a:r>
            <a:b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</a:b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solidFill>
                <a:srgbClr val="FF0000"/>
              </a:solidFill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solidFill>
                <a:srgbClr val="FF0000"/>
              </a:solidFill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solidFill>
                <a:srgbClr val="FF0000"/>
              </a:solidFill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Margin for polar-anchor: center</a:t>
            </a:r>
          </a:p>
          <a:p>
            <a:pPr marL="7200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1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57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Scrolling in Round Displays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7951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Typical interaction on </a:t>
            </a: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displays</a:t>
            </a:r>
            <a:endParaRPr lang="en-US" altLang="ko-KR" sz="1600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en-US" altLang="ko-KR" sz="1600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Types of Scrolling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sz="200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sz="200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sz="200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lang="en-US" altLang="ko-KR" sz="200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Issues for List Type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331640" y="4581128"/>
            <a:ext cx="1080120" cy="1080120"/>
            <a:chOff x="5796136" y="4149080"/>
            <a:chExt cx="1080120" cy="1080120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5796136" y="4149080"/>
              <a:ext cx="1080120" cy="108012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6136" y="4149080"/>
              <a:ext cx="10801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This is some text </a:t>
              </a:r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I want to show you while scrolling .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563888" y="4077072"/>
            <a:ext cx="1080120" cy="1080000"/>
            <a:chOff x="4139952" y="4149080"/>
            <a:chExt cx="1080120" cy="1080000"/>
          </a:xfrm>
        </p:grpSpPr>
        <p:sp>
          <p:nvSpPr>
            <p:cNvPr id="12" name="타원 11"/>
            <p:cNvSpPr/>
            <p:nvPr/>
          </p:nvSpPr>
          <p:spPr bwMode="auto">
            <a:xfrm>
              <a:off x="4139952" y="4149080"/>
              <a:ext cx="1080000" cy="10800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9952" y="4149080"/>
              <a:ext cx="10801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This is some text </a:t>
              </a:r>
              <a:r>
                <a:rPr lang="en-US" altLang="ko-KR" sz="1200" dirty="0" smtClean="0"/>
                <a:t> </a:t>
              </a:r>
              <a:r>
                <a:rPr lang="en-US" altLang="ko-KR" sz="1200" dirty="0" smtClean="0"/>
                <a:t>I want to show you while scrolling .</a:t>
              </a:r>
              <a:endParaRPr lang="ko-KR" altLang="en-US" sz="12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563888" y="5301208"/>
            <a:ext cx="1080000" cy="1080000"/>
            <a:chOff x="4499992" y="4221088"/>
            <a:chExt cx="1080000" cy="1080000"/>
          </a:xfrm>
        </p:grpSpPr>
        <p:sp>
          <p:nvSpPr>
            <p:cNvPr id="22" name="타원 21"/>
            <p:cNvSpPr/>
            <p:nvPr/>
          </p:nvSpPr>
          <p:spPr bwMode="auto">
            <a:xfrm>
              <a:off x="4499992" y="4221088"/>
              <a:ext cx="1080000" cy="10800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0136" y="4427848"/>
              <a:ext cx="720000" cy="720000"/>
            </a:xfrm>
            <a:prstGeom prst="rect">
              <a:avLst/>
            </a:prstGeom>
            <a:noFill/>
            <a:ln>
              <a:solidFill>
                <a:srgbClr val="A50034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This is some text </a:t>
              </a:r>
              <a:r>
                <a:rPr lang="en-US" altLang="ko-KR" sz="1200" dirty="0" smtClean="0"/>
                <a:t> I w</a:t>
              </a:r>
              <a:endParaRPr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38655" y="1681063"/>
            <a:ext cx="3265593" cy="1706706"/>
            <a:chOff x="3394639" y="2060848"/>
            <a:chExt cx="3265593" cy="1706706"/>
          </a:xfrm>
        </p:grpSpPr>
        <p:pic>
          <p:nvPicPr>
            <p:cNvPr id="14338" name="Picture 2" descr="#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94639" y="2132856"/>
              <a:ext cx="1249369" cy="1201980"/>
            </a:xfrm>
            <a:prstGeom prst="rect">
              <a:avLst/>
            </a:prstGeom>
            <a:noFill/>
          </p:spPr>
        </p:pic>
        <p:pic>
          <p:nvPicPr>
            <p:cNvPr id="14340" name="Picture 4" descr="#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0863" y="2060848"/>
              <a:ext cx="1249369" cy="1512167"/>
            </a:xfrm>
            <a:prstGeom prst="rect">
              <a:avLst/>
            </a:prstGeom>
            <a:noFill/>
          </p:spPr>
        </p:pic>
        <p:cxnSp>
          <p:nvCxnSpPr>
            <p:cNvPr id="17" name="직선 연결선 16"/>
            <p:cNvCxnSpPr/>
            <p:nvPr/>
          </p:nvCxnSpPr>
          <p:spPr bwMode="auto">
            <a:xfrm>
              <a:off x="5076056" y="2204864"/>
              <a:ext cx="0" cy="1440160"/>
            </a:xfrm>
            <a:prstGeom prst="line">
              <a:avLst/>
            </a:prstGeom>
            <a:noFill/>
            <a:ln w="12700" cap="flat" cmpd="sng" algn="ctr">
              <a:solidFill>
                <a:srgbClr val="A500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직사각형 18"/>
            <p:cNvSpPr/>
            <p:nvPr/>
          </p:nvSpPr>
          <p:spPr>
            <a:xfrm>
              <a:off x="5508104" y="3429000"/>
              <a:ext cx="11521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solidFill>
                    <a:srgbClr val="CC3399"/>
                  </a:solidFill>
                  <a:latin typeface="LG체_v0.1 Regular" pitchFamily="50" charset="-127"/>
                  <a:ea typeface="LG체_v0.1 Regular" pitchFamily="50" charset="-127"/>
                </a:rPr>
                <a:t>Card type</a:t>
              </a:r>
              <a:endParaRPr lang="ko-KR" altLang="en-US" sz="1600" dirty="0">
                <a:solidFill>
                  <a:srgbClr val="CC3399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63888" y="3409255"/>
              <a:ext cx="11521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solidFill>
                    <a:srgbClr val="CC3399"/>
                  </a:solidFill>
                  <a:latin typeface="LG체_v0.1 Regular" pitchFamily="50" charset="-127"/>
                  <a:ea typeface="LG체_v0.1 Regular" pitchFamily="50" charset="-127"/>
                </a:rPr>
                <a:t>List type</a:t>
              </a:r>
              <a:endParaRPr lang="ko-KR" altLang="en-US" sz="1600" dirty="0">
                <a:solidFill>
                  <a:srgbClr val="CC3399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013373" y="4458598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r>
              <a:rPr lang="en-US" altLang="ko-KR" sz="1600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Overflowing text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04048" y="5733256"/>
            <a:ext cx="1648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defRPr/>
            </a:pPr>
            <a:r>
              <a:rPr lang="en-US" altLang="ko-KR" sz="1600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Wasted spaces</a:t>
            </a:r>
          </a:p>
        </p:txBody>
      </p:sp>
      <p:sp>
        <p:nvSpPr>
          <p:cNvPr id="32" name="줄무늬가 있는 오른쪽 화살표 31"/>
          <p:cNvSpPr/>
          <p:nvPr/>
        </p:nvSpPr>
        <p:spPr bwMode="auto">
          <a:xfrm rot="20100000">
            <a:off x="2609749" y="4700855"/>
            <a:ext cx="546360" cy="360040"/>
          </a:xfrm>
          <a:prstGeom prst="stripedRightArrow">
            <a:avLst/>
          </a:prstGeom>
          <a:solidFill>
            <a:srgbClr val="A500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rgbClr val="A50034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4" name="줄무늬가 있는 오른쪽 화살표 33"/>
          <p:cNvSpPr/>
          <p:nvPr/>
        </p:nvSpPr>
        <p:spPr bwMode="auto">
          <a:xfrm rot="1500000" flipV="1">
            <a:off x="2606262" y="5255777"/>
            <a:ext cx="546360" cy="360040"/>
          </a:xfrm>
          <a:prstGeom prst="stripedRightArrow">
            <a:avLst/>
          </a:prstGeom>
          <a:solidFill>
            <a:srgbClr val="A500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rgbClr val="A50034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26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Specify the focused area with pseudo-class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C:\Users\hyojin22.song\Desktop\ab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94" y="4077072"/>
            <a:ext cx="1994486" cy="2160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17951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Dynamic scaling and aligning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LG G Watch Urbane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, Samsung Gear S2, …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Implemented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by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JS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Triggers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layout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of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all the elements for each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frame</a:t>
            </a:r>
          </a:p>
          <a:p>
            <a:pPr marL="1257300" lvl="3" indent="-254000" fontAlgn="base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poor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performance and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lead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to skipped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frames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/>
            </a:r>
            <a:b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</a:br>
            <a:endParaRPr lang="en-US" altLang="ko-KR" sz="240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Regional pseudo-class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defRPr/>
            </a:pPr>
            <a:r>
              <a:rPr lang="en-US" altLang="ko-KR" sz="2000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:region( [ center || left || top || right || bottom ]? )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Select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an element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in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a specific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area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center: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/>
              <a:t>overlaps the </a:t>
            </a:r>
            <a:r>
              <a:rPr lang="en-US" altLang="ko-KR" dirty="0" smtClean="0"/>
              <a:t>center point of a containing </a:t>
            </a:r>
            <a:r>
              <a:rPr lang="en-US" altLang="ko-KR" dirty="0" smtClean="0"/>
              <a:t>block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top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: touches the top edge of a containing block</a:t>
            </a: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left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touches the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left edge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of a containing block</a:t>
            </a: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bottom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touches the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bottom edge of a containing block</a:t>
            </a:r>
            <a:endParaRPr lang="en-US" altLang="ko-KR" dirty="0" smtClean="0"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800100" lvl="2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right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touches the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right edge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of a containing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block</a:t>
            </a: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</a:endParaRPr>
          </a:p>
        </p:txBody>
      </p:sp>
      <p:pic>
        <p:nvPicPr>
          <p:cNvPr id="8" name="Picture 3" descr="C:\Users\hyojin22.song\Desktop\proble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023012"/>
            <a:ext cx="1584176" cy="1593076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190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esktop\image2015-4-3 19-17-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49" y="2780928"/>
            <a:ext cx="2813538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More 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Requirements 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for Round Displays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 descr="C:\Users\admin\Desktop\image2015-4-3 18-44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49" y="2780928"/>
            <a:ext cx="2769577" cy="3009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\Desktop\asd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909" y="2673822"/>
            <a:ext cx="1621404" cy="17698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Desktop\1_pMyO0FgYMRTB1zYems3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57" y="4541970"/>
            <a:ext cx="1631401" cy="1767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\Desktop\w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640" y="908720"/>
            <a:ext cx="1637987" cy="1689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\Desktop\weg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6487"/>
          <a:stretch/>
        </p:blipFill>
        <p:spPr bwMode="auto">
          <a:xfrm>
            <a:off x="450927" y="2787886"/>
            <a:ext cx="3133942" cy="30410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1"/>
          <p:cNvSpPr txBox="1">
            <a:spLocks/>
          </p:cNvSpPr>
          <p:nvPr/>
        </p:nvSpPr>
        <p:spPr>
          <a:xfrm>
            <a:off x="17804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Drawing Arc</a:t>
            </a:r>
            <a:endParaRPr kumimoji="1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How can we draw the arc using CSS?</a:t>
            </a: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Animation, Smoothing the end of an arc, …</a:t>
            </a:r>
          </a:p>
          <a:p>
            <a:pPr marL="7200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1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26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More 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Requirements 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for Round Displays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3"/>
          <p:cNvGrpSpPr/>
          <p:nvPr/>
        </p:nvGrpSpPr>
        <p:grpSpPr>
          <a:xfrm>
            <a:off x="4427984" y="3284984"/>
            <a:ext cx="2544630" cy="2069444"/>
            <a:chOff x="6516216" y="1484784"/>
            <a:chExt cx="1872208" cy="1522590"/>
          </a:xfrm>
        </p:grpSpPr>
        <p:pic>
          <p:nvPicPr>
            <p:cNvPr id="16" name="Picture 11" descr="http://images.techhive.com/images/article/2015/08/samsung_gear_s2-100609005-larg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216" y="1484784"/>
              <a:ext cx="1872208" cy="1248139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781115" y="2780928"/>
              <a:ext cx="1325278" cy="22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LG체_v0.1 Regular" pitchFamily="50" charset="-127"/>
                  <a:ea typeface="LG체_v0.1 Regular" pitchFamily="50" charset="-127"/>
                </a:rPr>
                <a:t>[ Samsung Gear S2]</a:t>
              </a:r>
              <a:endParaRPr lang="en-US" altLang="ko-KR" sz="14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</p:grpSp>
      <p:sp>
        <p:nvSpPr>
          <p:cNvPr id="10" name="내용 개체 틀 1"/>
          <p:cNvSpPr txBox="1">
            <a:spLocks/>
          </p:cNvSpPr>
          <p:nvPr/>
        </p:nvSpPr>
        <p:spPr>
          <a:xfrm>
            <a:off x="178042" y="908720"/>
            <a:ext cx="8786446" cy="5472610"/>
          </a:xfrm>
          <a:prstGeom prst="rect">
            <a:avLst/>
          </a:prstGeom>
        </p:spPr>
        <p:txBody>
          <a:bodyPr/>
          <a:lstStyle/>
          <a:p>
            <a:pPr marL="342900" lvl="1" indent="-254000" fontAlgn="base"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 err="1" smtClean="0">
                <a:latin typeface="LG체_v0.1 Regular" pitchFamily="50" charset="-127"/>
                <a:ea typeface="LG체_v0.1 Regular" pitchFamily="50" charset="-127"/>
              </a:rPr>
              <a:t>Flexbox</a:t>
            </a:r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 Extension</a:t>
            </a:r>
            <a:endParaRPr kumimoji="1" lang="en-US" altLang="ko-KR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612000" lvl="2" indent="-22860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Avoids elements 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  <a:cs typeface="Times New Roman" panose="02020603050405020304" pitchFamily="18" charset="0"/>
              </a:rPr>
              <a:t>overlapping and overflowing</a:t>
            </a:r>
          </a:p>
          <a:p>
            <a:pPr marL="7200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ko-KR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Times New Roman" panose="02020603050405020304" pitchFamily="18" charset="0"/>
            </a:endParaRPr>
          </a:p>
          <a:p>
            <a:pPr marL="342900" marR="0" lvl="1" indent="-25400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6006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2400" b="0" i="0" u="none" strike="noStrike" kern="0" cap="none" spc="-150" normalizeH="0" baseline="0" noProof="0" dirty="0">
              <a:ln>
                <a:noFill/>
              </a:ln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26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Collaboration with Intel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0927" y="893535"/>
            <a:ext cx="6478785" cy="1921947"/>
            <a:chOff x="488504" y="893534"/>
            <a:chExt cx="7018684" cy="1921947"/>
          </a:xfrm>
        </p:grpSpPr>
        <p:grpSp>
          <p:nvGrpSpPr>
            <p:cNvPr id="4" name="그룹 11"/>
            <p:cNvGrpSpPr/>
            <p:nvPr/>
          </p:nvGrpSpPr>
          <p:grpSpPr>
            <a:xfrm>
              <a:off x="488504" y="893534"/>
              <a:ext cx="4152460" cy="646331"/>
              <a:chOff x="416496" y="1312967"/>
              <a:chExt cx="13090900" cy="64633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15884" y="1312967"/>
                <a:ext cx="129915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400" b="1" dirty="0" smtClean="0">
                    <a:latin typeface="LG체_v0.1 Regular" pitchFamily="50" charset="-127"/>
                    <a:ea typeface="LG체_v0.1 Regular" pitchFamily="50" charset="-127"/>
                  </a:rPr>
                  <a:t> Crosswalk Project</a:t>
                </a:r>
                <a:endParaRPr lang="en-US" altLang="ko-KR" sz="2400" b="1" dirty="0"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V="1">
                <a:off x="416496" y="1518968"/>
                <a:ext cx="0" cy="288000"/>
              </a:xfrm>
              <a:prstGeom prst="line">
                <a:avLst/>
              </a:prstGeom>
              <a:ln w="95250">
                <a:solidFill>
                  <a:srgbClr val="D600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666427" y="1476653"/>
              <a:ext cx="6840761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Hybrid application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Incl. web runtime (blink)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Wearable as a target device</a:t>
              </a:r>
            </a:p>
          </p:txBody>
        </p:sp>
      </p:grpSp>
      <p:pic>
        <p:nvPicPr>
          <p:cNvPr id="7171" name="Picture 3" descr="C:\Users\hyojin22.song\Desktop\crosswal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8740" b="54822"/>
          <a:stretch/>
        </p:blipFill>
        <p:spPr bwMode="auto">
          <a:xfrm>
            <a:off x="4419460" y="1085800"/>
            <a:ext cx="4298510" cy="14070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15"/>
          <p:cNvGrpSpPr/>
          <p:nvPr/>
        </p:nvGrpSpPr>
        <p:grpSpPr>
          <a:xfrm>
            <a:off x="450927" y="5157192"/>
            <a:ext cx="4719294" cy="586122"/>
            <a:chOff x="416496" y="1312967"/>
            <a:chExt cx="11660243" cy="586122"/>
          </a:xfrm>
        </p:grpSpPr>
        <p:sp>
          <p:nvSpPr>
            <p:cNvPr id="17" name="직사각형 16"/>
            <p:cNvSpPr/>
            <p:nvPr/>
          </p:nvSpPr>
          <p:spPr>
            <a:xfrm>
              <a:off x="515887" y="1312967"/>
              <a:ext cx="11560852" cy="586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400" b="1" dirty="0" smtClean="0">
                  <a:latin typeface="LG체_v0.1 Regular" pitchFamily="50" charset="-127"/>
                  <a:ea typeface="LG체_v0.1 Regular" pitchFamily="50" charset="-127"/>
                </a:rPr>
                <a:t> Joint </a:t>
              </a:r>
              <a:r>
                <a:rPr lang="en-US" altLang="ko-KR" sz="2400" b="1" dirty="0" smtClean="0">
                  <a:latin typeface="LG체_v0.1 Regular" pitchFamily="50" charset="-127"/>
                  <a:ea typeface="LG체_v0.1 Regular" pitchFamily="50" charset="-127"/>
                </a:rPr>
                <a:t>demo in CSS WG Meeting</a:t>
              </a:r>
              <a:endParaRPr lang="en-US" altLang="ko-KR" sz="2400" b="1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3"/>
          <p:cNvGrpSpPr/>
          <p:nvPr/>
        </p:nvGrpSpPr>
        <p:grpSpPr>
          <a:xfrm>
            <a:off x="450927" y="3295842"/>
            <a:ext cx="6478785" cy="1523494"/>
            <a:chOff x="488504" y="2996952"/>
            <a:chExt cx="7018684" cy="1523494"/>
          </a:xfrm>
        </p:grpSpPr>
        <p:grpSp>
          <p:nvGrpSpPr>
            <p:cNvPr id="7" name="그룹 9"/>
            <p:cNvGrpSpPr/>
            <p:nvPr/>
          </p:nvGrpSpPr>
          <p:grpSpPr>
            <a:xfrm>
              <a:off x="488504" y="2996952"/>
              <a:ext cx="3598303" cy="646331"/>
              <a:chOff x="416496" y="1312967"/>
              <a:chExt cx="8206657" cy="64633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515890" y="1312967"/>
                <a:ext cx="81072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400" b="1" dirty="0" smtClean="0">
                    <a:latin typeface="LG체_v0.1 Regular" pitchFamily="50" charset="-127"/>
                    <a:ea typeface="LG체_v0.1 Regular" pitchFamily="50" charset="-127"/>
                  </a:rPr>
                  <a:t> Blink Implementation</a:t>
                </a:r>
                <a:endParaRPr lang="en-US" altLang="ko-KR" sz="2400" b="1" dirty="0"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 flipV="1">
                <a:off x="416496" y="1518968"/>
                <a:ext cx="0" cy="288000"/>
              </a:xfrm>
              <a:prstGeom prst="line">
                <a:avLst/>
              </a:prstGeom>
              <a:ln w="95250">
                <a:solidFill>
                  <a:srgbClr val="D600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66427" y="3597116"/>
              <a:ext cx="6840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device-radius</a:t>
              </a: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, border-boundary, polar positioning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BlinkOn5 presentation by Intel (Nov. 11, 2015)</a:t>
              </a:r>
            </a:p>
          </p:txBody>
        </p:sp>
      </p:grpSp>
      <p:grpSp>
        <p:nvGrpSpPr>
          <p:cNvPr id="9" name="그룹 4"/>
          <p:cNvGrpSpPr/>
          <p:nvPr/>
        </p:nvGrpSpPr>
        <p:grpSpPr>
          <a:xfrm>
            <a:off x="4945044" y="2814416"/>
            <a:ext cx="3772926" cy="2943383"/>
            <a:chOff x="5357130" y="2814415"/>
            <a:chExt cx="4087337" cy="2943383"/>
          </a:xfrm>
        </p:grpSpPr>
        <p:pic>
          <p:nvPicPr>
            <p:cNvPr id="7172" name="Picture 4" descr="C:\Users\hyojin22.song\Desktop\fwef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56635"/>
            <a:stretch/>
          </p:blipFill>
          <p:spPr bwMode="auto">
            <a:xfrm>
              <a:off x="6875396" y="2814415"/>
              <a:ext cx="2569071" cy="2943383"/>
            </a:xfrm>
            <a:prstGeom prst="rect">
              <a:avLst/>
            </a:prstGeom>
            <a:noFill/>
            <a:ln w="3175">
              <a:solidFill>
                <a:schemeClr val="bg2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hyojin22.song\Desktop\intel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359" r="50000" b="13028"/>
            <a:stretch/>
          </p:blipFill>
          <p:spPr bwMode="auto">
            <a:xfrm>
              <a:off x="5357130" y="2814415"/>
              <a:ext cx="1492733" cy="11504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42580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Conclusion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4265" y="5570656"/>
            <a:ext cx="8640960" cy="738664"/>
            <a:chOff x="416496" y="1253659"/>
            <a:chExt cx="9361040" cy="738664"/>
          </a:xfrm>
        </p:grpSpPr>
        <p:sp>
          <p:nvSpPr>
            <p:cNvPr id="6" name="직사각형 5"/>
            <p:cNvSpPr/>
            <p:nvPr/>
          </p:nvSpPr>
          <p:spPr>
            <a:xfrm>
              <a:off x="515887" y="1253659"/>
              <a:ext cx="926164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CSS Round Display is open to all web developers</a:t>
              </a:r>
              <a:endParaRPr lang="en-US" altLang="ko-KR" sz="28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0"/>
          <p:cNvGrpSpPr/>
          <p:nvPr/>
        </p:nvGrpSpPr>
        <p:grpSpPr>
          <a:xfrm>
            <a:off x="344265" y="1051610"/>
            <a:ext cx="8640960" cy="738664"/>
            <a:chOff x="416496" y="2706434"/>
            <a:chExt cx="9361040" cy="738664"/>
          </a:xfrm>
        </p:grpSpPr>
        <p:sp>
          <p:nvSpPr>
            <p:cNvPr id="5" name="직사각형 4"/>
            <p:cNvSpPr/>
            <p:nvPr/>
          </p:nvSpPr>
          <p:spPr>
            <a:xfrm>
              <a:off x="515887" y="2706434"/>
              <a:ext cx="926164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New display shape</a:t>
              </a:r>
              <a:r>
                <a:rPr lang="en-US" altLang="ko-KR" sz="2400" dirty="0" smtClean="0">
                  <a:latin typeface="LG체_v0.1 Regular" pitchFamily="50" charset="-127"/>
                  <a:ea typeface="LG체_v0.1 Regular" pitchFamily="50" charset="-127"/>
                </a:rPr>
                <a:t>(non-rectangular)</a:t>
              </a: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 will ever emerge</a:t>
              </a:r>
              <a:endParaRPr lang="en-US" altLang="ko-KR" sz="28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416496" y="2967706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1"/>
          <p:cNvGrpSpPr/>
          <p:nvPr/>
        </p:nvGrpSpPr>
        <p:grpSpPr>
          <a:xfrm>
            <a:off x="344266" y="1988840"/>
            <a:ext cx="8640959" cy="1569660"/>
            <a:chOff x="416496" y="4205902"/>
            <a:chExt cx="9361039" cy="1569660"/>
          </a:xfrm>
        </p:grpSpPr>
        <p:sp>
          <p:nvSpPr>
            <p:cNvPr id="7" name="직사각형 6"/>
            <p:cNvSpPr/>
            <p:nvPr/>
          </p:nvSpPr>
          <p:spPr>
            <a:xfrm>
              <a:off x="515886" y="4205902"/>
              <a:ext cx="926164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CSS Round Display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device-radius  /  shape-inside: display  </a:t>
              </a:r>
              <a:b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</a:b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border-boundary: display  /  polar positioning</a:t>
              </a:r>
              <a:endParaRPr lang="en-US" altLang="ko-KR" sz="28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416496" y="4474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2"/>
          <p:cNvGrpSpPr/>
          <p:nvPr/>
        </p:nvGrpSpPr>
        <p:grpSpPr>
          <a:xfrm>
            <a:off x="344265" y="4634552"/>
            <a:ext cx="8640961" cy="668453"/>
            <a:chOff x="416496" y="1253659"/>
            <a:chExt cx="9361041" cy="668453"/>
          </a:xfrm>
        </p:grpSpPr>
        <p:sp>
          <p:nvSpPr>
            <p:cNvPr id="14" name="직사각형 13"/>
            <p:cNvSpPr/>
            <p:nvPr/>
          </p:nvSpPr>
          <p:spPr>
            <a:xfrm>
              <a:off x="515887" y="1253659"/>
              <a:ext cx="9261650" cy="668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More requirements: arc, </a:t>
              </a:r>
              <a:r>
                <a:rPr lang="en-US" altLang="ko-KR" sz="2800" dirty="0" err="1" smtClean="0">
                  <a:latin typeface="LG체_v0.1 Regular" pitchFamily="50" charset="-127"/>
                  <a:ea typeface="LG체_v0.1 Regular" pitchFamily="50" charset="-127"/>
                </a:rPr>
                <a:t>flexbox</a:t>
              </a: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 extension</a:t>
              </a:r>
              <a:endParaRPr lang="en-US" altLang="ko-KR" sz="24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2"/>
          <p:cNvGrpSpPr/>
          <p:nvPr/>
        </p:nvGrpSpPr>
        <p:grpSpPr>
          <a:xfrm>
            <a:off x="360000" y="3717032"/>
            <a:ext cx="8640961" cy="738664"/>
            <a:chOff x="416496" y="1253659"/>
            <a:chExt cx="9361041" cy="738664"/>
          </a:xfrm>
        </p:grpSpPr>
        <p:sp>
          <p:nvSpPr>
            <p:cNvPr id="17" name="직사각형 16"/>
            <p:cNvSpPr/>
            <p:nvPr/>
          </p:nvSpPr>
          <p:spPr>
            <a:xfrm>
              <a:off x="515887" y="1253659"/>
              <a:ext cx="926165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2800" dirty="0" smtClean="0">
                  <a:latin typeface="LG체_v0.1 Regular" pitchFamily="50" charset="-127"/>
                  <a:ea typeface="LG체_v0.1 Regular" pitchFamily="50" charset="-127"/>
                </a:rPr>
                <a:t>Scrolling in Round Displays</a:t>
              </a:r>
              <a:endParaRPr lang="en-US" altLang="ko-KR" sz="24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324977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Reference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4265" y="2348880"/>
            <a:ext cx="8640961" cy="586122"/>
            <a:chOff x="416496" y="1308203"/>
            <a:chExt cx="9361041" cy="586122"/>
          </a:xfrm>
        </p:grpSpPr>
        <p:sp>
          <p:nvSpPr>
            <p:cNvPr id="6" name="직사각형 5"/>
            <p:cNvSpPr/>
            <p:nvPr/>
          </p:nvSpPr>
          <p:spPr>
            <a:xfrm>
              <a:off x="515887" y="1308203"/>
              <a:ext cx="9261650" cy="586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LG체_v0.1 Regular" pitchFamily="50" charset="-127"/>
                  <a:ea typeface="LG체_v0.1 Regular" pitchFamily="50" charset="-127"/>
                </a:rPr>
                <a:t>CSS Round Display Demo (polyfill)</a:t>
              </a:r>
              <a:endParaRPr lang="en-US" altLang="ko-KR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44265" y="3706974"/>
            <a:ext cx="8640961" cy="586122"/>
            <a:chOff x="416496" y="2772474"/>
            <a:chExt cx="9361041" cy="586122"/>
          </a:xfrm>
        </p:grpSpPr>
        <p:sp>
          <p:nvSpPr>
            <p:cNvPr id="5" name="직사각형 4"/>
            <p:cNvSpPr/>
            <p:nvPr/>
          </p:nvSpPr>
          <p:spPr>
            <a:xfrm>
              <a:off x="515887" y="2772474"/>
              <a:ext cx="9261650" cy="586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LG체_v0.1 Regular" pitchFamily="50" charset="-127"/>
                  <a:ea typeface="LG체_v0.1 Regular" pitchFamily="50" charset="-127"/>
                </a:rPr>
                <a:t>Alcatel Watch </a:t>
              </a:r>
              <a:r>
                <a:rPr lang="en-US" altLang="ko-KR" sz="2400" dirty="0" smtClean="0">
                  <a:latin typeface="LG체_v0.1 Regular" pitchFamily="50" charset="-127"/>
                  <a:ea typeface="LG체_v0.1 Regular" pitchFamily="50" charset="-127"/>
                </a:rPr>
                <a:t>UX</a:t>
              </a:r>
              <a:endParaRPr lang="en-US" altLang="ko-KR" sz="24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416496" y="2967706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4266" y="5066020"/>
            <a:ext cx="8640959" cy="461665"/>
            <a:chOff x="416496" y="4385196"/>
            <a:chExt cx="9361039" cy="461665"/>
          </a:xfrm>
        </p:grpSpPr>
        <p:sp>
          <p:nvSpPr>
            <p:cNvPr id="7" name="직사각형 6"/>
            <p:cNvSpPr/>
            <p:nvPr/>
          </p:nvSpPr>
          <p:spPr>
            <a:xfrm>
              <a:off x="515886" y="4385196"/>
              <a:ext cx="92616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 smtClean="0">
                  <a:latin typeface="LG체_v0.1 Regular" pitchFamily="50" charset="-127"/>
                  <a:ea typeface="LG체_v0.1 Regular" pitchFamily="50" charset="-127"/>
                </a:rPr>
                <a:t>Navigation Views on a Circular Type Wearable Device</a:t>
              </a:r>
              <a:endParaRPr lang="en-US" altLang="ko-KR" sz="24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416496" y="4474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344265" y="1114686"/>
            <a:ext cx="8640961" cy="586122"/>
            <a:chOff x="416496" y="1332501"/>
            <a:chExt cx="9361041" cy="586122"/>
          </a:xfrm>
        </p:grpSpPr>
        <p:sp>
          <p:nvSpPr>
            <p:cNvPr id="14" name="직사각형 13"/>
            <p:cNvSpPr/>
            <p:nvPr/>
          </p:nvSpPr>
          <p:spPr>
            <a:xfrm>
              <a:off x="515887" y="1332501"/>
              <a:ext cx="9261650" cy="586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LG체_v0.1 Regular" pitchFamily="50" charset="-127"/>
                  <a:ea typeface="LG체_v0.1 Regular" pitchFamily="50" charset="-127"/>
                </a:rPr>
                <a:t>CSS Round Display Spec</a:t>
              </a:r>
              <a:endParaRPr lang="en-US" altLang="ko-KR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416496" y="1518968"/>
              <a:ext cx="0" cy="288000"/>
            </a:xfrm>
            <a:prstGeom prst="line">
              <a:avLst/>
            </a:prstGeom>
            <a:ln w="95250">
              <a:solidFill>
                <a:srgbClr val="D60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74373" y="4288120"/>
            <a:ext cx="753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  <a:hlinkClick r:id="rId3"/>
              </a:rPr>
              <a:t>https://medium.com/user-experience-design-1/alcatel-watch-ux-f721a88bff33#.</a:t>
            </a:r>
            <a:r>
              <a:rPr lang="en-US" altLang="ko-KR" sz="14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  <a:hlinkClick r:id="rId3"/>
              </a:rPr>
              <a:t>2pq8sqgtf</a:t>
            </a:r>
            <a:r>
              <a:rPr lang="en-US" altLang="ko-KR" sz="14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 </a:t>
            </a:r>
            <a:endParaRPr lang="ko-KR" altLang="en-US" sz="1400" dirty="0">
              <a:solidFill>
                <a:schemeClr val="bg2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5587290"/>
            <a:ext cx="880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  <a:hlinkClick r:id="rId4"/>
              </a:rPr>
              <a:t>https://</a:t>
            </a:r>
            <a:r>
              <a:rPr lang="en-US" altLang="ko-KR" sz="14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  <a:hlinkClick r:id="rId4"/>
              </a:rPr>
              <a:t>developer.tizen.org/design/wearable/ux-overview/navigation-views-on-circular-type-wearable-device</a:t>
            </a:r>
            <a:r>
              <a:rPr lang="en-US" altLang="ko-KR" sz="14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 </a:t>
            </a:r>
            <a:endParaRPr lang="ko-KR" altLang="en-US" sz="1400" dirty="0">
              <a:solidFill>
                <a:schemeClr val="bg2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373" y="2908052"/>
            <a:ext cx="3600666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  <a:hlinkClick r:id="rId5"/>
              </a:rPr>
              <a:t>http://anawhj.github.io/jRound/demo/</a:t>
            </a:r>
            <a:endParaRPr lang="en-US" altLang="ko-KR" sz="1600" dirty="0">
              <a:solidFill>
                <a:schemeClr val="bg2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373" y="1697331"/>
            <a:ext cx="424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  <a:hlinkClick r:id="rId6"/>
              </a:rPr>
              <a:t>https://drafts.csswg.org/css-round-display/</a:t>
            </a:r>
            <a:endParaRPr lang="ko-KR" altLang="en-US" sz="1600" dirty="0">
              <a:solidFill>
                <a:schemeClr val="bg2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7488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" indent="-108000">
              <a:buClr>
                <a:srgbClr val="A50034"/>
              </a:buClr>
              <a:buFont typeface="Arial" pitchFamily="34" charset="0"/>
              <a:buChar char="•"/>
            </a:pPr>
            <a:r>
              <a:rPr lang="ko-KR" altLang="en-US" sz="2800" dirty="0" smtClean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sz="2800" dirty="0" smtClean="0">
                <a:latin typeface="LG체_v0.1 Regular" pitchFamily="50" charset="-127"/>
                <a:ea typeface="LG체_v0.1 Regular" pitchFamily="50" charset="-127"/>
              </a:rPr>
              <a:t>Common web pages </a:t>
            </a:r>
            <a:r>
              <a:rPr lang="en-US" altLang="ko-KR" sz="2800" dirty="0" smtClean="0">
                <a:latin typeface="LG체_v0.1 Regular" pitchFamily="50" charset="-127"/>
                <a:ea typeface="LG체_v0.1 Regular" pitchFamily="50" charset="-127"/>
              </a:rPr>
              <a:t>in </a:t>
            </a:r>
            <a:r>
              <a:rPr lang="en-US" altLang="ko-KR" sz="2800" dirty="0" smtClean="0">
                <a:latin typeface="LG체_v0.1 Regular" pitchFamily="50" charset="-127"/>
                <a:ea typeface="LG체_v0.1 Regular" pitchFamily="50" charset="-127"/>
              </a:rPr>
              <a:t>the rectangular screens</a:t>
            </a:r>
            <a:endParaRPr lang="en-US" altLang="ko-KR" sz="2800" dirty="0">
              <a:latin typeface="LG체_v0.1 Regular" pitchFamily="50" charset="-127"/>
              <a:ea typeface="LG체_v0.1 Regular" pitchFamily="50" charset="-127"/>
            </a:endParaRPr>
          </a:p>
          <a:p>
            <a:pPr marL="108000" indent="-108000">
              <a:buClr>
                <a:srgbClr val="A50034"/>
              </a:buClr>
              <a:buFont typeface="Arial" pitchFamily="34" charset="0"/>
              <a:buChar char="•"/>
            </a:pPr>
            <a:r>
              <a:rPr lang="en-US" altLang="ko-KR" sz="2800" dirty="0" smtClean="0">
                <a:latin typeface="LG체_v0.1 Regular" pitchFamily="50" charset="-127"/>
                <a:ea typeface="LG체_v0.1 Regular" pitchFamily="50" charset="-127"/>
              </a:rPr>
              <a:t> Web </a:t>
            </a:r>
            <a:r>
              <a:rPr lang="en-US" altLang="ko-KR" sz="2800" dirty="0">
                <a:solidFill>
                  <a:schemeClr val="tx1"/>
                </a:solidFill>
                <a:latin typeface="LG체_v0.1 Regular" pitchFamily="50" charset="-127"/>
                <a:ea typeface="LG체_v0.1 Regular" pitchFamily="50" charset="-127"/>
              </a:rPr>
              <a:t>Platforms in various </a:t>
            </a:r>
            <a:r>
              <a:rPr lang="en-US" altLang="ko-KR" sz="2800" dirty="0">
                <a:latin typeface="LG체_v0.1 Regular" pitchFamily="50" charset="-127"/>
                <a:ea typeface="LG체_v0.1 Regular" pitchFamily="50" charset="-127"/>
              </a:rPr>
              <a:t>shapes of </a:t>
            </a:r>
            <a:r>
              <a:rPr lang="en-US" altLang="ko-KR" sz="2800" dirty="0" smtClean="0">
                <a:latin typeface="LG체_v0.1 Regular" pitchFamily="50" charset="-127"/>
                <a:ea typeface="LG체_v0.1 Regular" pitchFamily="50" charset="-127"/>
              </a:rPr>
              <a:t>display</a:t>
            </a:r>
            <a:endParaRPr lang="en-US" altLang="ko-KR" sz="2800" dirty="0">
              <a:latin typeface="LG체_v0.1 Regular" pitchFamily="50" charset="-127"/>
              <a:ea typeface="LG체_v0.1 Regular" pitchFamily="50" charset="-127"/>
            </a:endParaRPr>
          </a:p>
          <a:p>
            <a:pPr marL="450900" lvl="1" indent="-108000">
              <a:buClrTx/>
            </a:pPr>
            <a:r>
              <a:rPr lang="en-US" altLang="ko-KR" sz="1800" dirty="0" smtClean="0">
                <a:latin typeface="LG체_v0.1 Regular" pitchFamily="50" charset="-127"/>
                <a:ea typeface="LG체_v0.1 Regular" pitchFamily="50" charset="-127"/>
              </a:rPr>
              <a:t>Wearable</a:t>
            </a:r>
            <a:r>
              <a:rPr lang="en-US" altLang="ko-KR" sz="1800" dirty="0">
                <a:latin typeface="LG체_v0.1 Regular" pitchFamily="50" charset="-127"/>
                <a:ea typeface="LG체_v0.1 Regular" pitchFamily="50" charset="-127"/>
              </a:rPr>
              <a:t>, Flexible, </a:t>
            </a:r>
            <a:r>
              <a:rPr lang="en-US" altLang="ko-KR" sz="1800" dirty="0" smtClean="0">
                <a:latin typeface="LG체_v0.1 Regular" pitchFamily="50" charset="-127"/>
                <a:ea typeface="LG체_v0.1 Regular" pitchFamily="50" charset="-127"/>
              </a:rPr>
              <a:t>Bended</a:t>
            </a:r>
            <a:r>
              <a:rPr lang="en-US" altLang="ko-KR" sz="1800" dirty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sz="1800" dirty="0" smtClean="0">
                <a:latin typeface="LG체_v0.1 Regular" pitchFamily="50" charset="-127"/>
                <a:ea typeface="LG체_v0.1 Regular" pitchFamily="50" charset="-127"/>
              </a:rPr>
              <a:t>…</a:t>
            </a:r>
            <a:endParaRPr lang="ko-KR" altLang="en-US" sz="1400" dirty="0">
              <a:latin typeface="LG체_v0.1 Regular" pitchFamily="50" charset="-127"/>
              <a:ea typeface="LG체_v0.1 Regular" pitchFamily="50" charset="-127"/>
            </a:endParaRPr>
          </a:p>
          <a:p>
            <a:pPr marL="108000" indent="-108000">
              <a:buFont typeface="Arial" pitchFamily="34" charset="0"/>
              <a:buChar char="•"/>
            </a:pPr>
            <a:endParaRPr lang="ko-KR" altLang="ko-KR" sz="2800" dirty="0">
              <a:latin typeface="LG체_v0.1 Regular" pitchFamily="50" charset="-127"/>
              <a:ea typeface="LG체_v0.1 Regular" pitchFamily="50" charset="-127"/>
            </a:endParaRPr>
          </a:p>
          <a:p>
            <a:pPr marL="108000" indent="-108000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800" dirty="0" smtClean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Background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8915" name="Picture 3" descr="http://colorlabs.lemuel.netdna-cdn.com/wp-content/uploads/2013/03/64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2952328" cy="1772167"/>
          </a:xfrm>
          <a:prstGeom prst="rect">
            <a:avLst/>
          </a:prstGeom>
          <a:noFill/>
        </p:spPr>
      </p:pic>
      <p:sp>
        <p:nvSpPr>
          <p:cNvPr id="11" name="줄무늬가 있는 오른쪽 화살표 10"/>
          <p:cNvSpPr/>
          <p:nvPr/>
        </p:nvSpPr>
        <p:spPr bwMode="auto">
          <a:xfrm>
            <a:off x="3779912" y="3501008"/>
            <a:ext cx="546360" cy="484632"/>
          </a:xfrm>
          <a:prstGeom prst="stripedRightArrow">
            <a:avLst/>
          </a:prstGeom>
          <a:solidFill>
            <a:srgbClr val="A500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rgbClr val="A50034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0724" name="Picture 4" descr="http://consettmagazine.com/wp-content/uploads/2012/11/Philips_fiud3-389x2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7" y="2419254"/>
            <a:ext cx="3283443" cy="1873842"/>
          </a:xfrm>
          <a:prstGeom prst="rect">
            <a:avLst/>
          </a:prstGeom>
          <a:noFill/>
        </p:spPr>
      </p:pic>
      <p:pic>
        <p:nvPicPr>
          <p:cNvPr id="26626" name="Picture 2" descr="http://images.techhive.com/images/article/2015/05/screen-shot-2015-05-15-at-19.39.44-100585390-primary.id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293096"/>
            <a:ext cx="3024336" cy="2014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065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1"/>
          <p:cNvSpPr txBox="1">
            <a:spLocks/>
          </p:cNvSpPr>
          <p:nvPr/>
        </p:nvSpPr>
        <p:spPr>
          <a:xfrm>
            <a:off x="178777" y="980731"/>
            <a:ext cx="8786446" cy="54005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+mn-cs"/>
              </a:rPr>
              <a:t> </a:t>
            </a:r>
            <a:r>
              <a:rPr kumimoji="1" lang="en-US" altLang="ko-KR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+mn-cs"/>
              </a:rPr>
              <a:t>Round display is natural</a:t>
            </a:r>
            <a:r>
              <a:rPr kumimoji="1" lang="en-US" altLang="ko-KR" sz="2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+mn-cs"/>
              </a:rPr>
              <a:t> for Smart </a:t>
            </a:r>
            <a:r>
              <a:rPr kumimoji="1" lang="en-US" altLang="ko-KR" sz="2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+mn-cs"/>
              </a:rPr>
              <a:t>watches</a:t>
            </a: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kern="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tabLst/>
              <a:defRPr/>
            </a:pPr>
            <a:endParaRPr kumimoji="1" lang="en-US" altLang="ko-KR" sz="28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tabLst/>
              <a:defRPr/>
            </a:pPr>
            <a:endParaRPr kumimoji="1" lang="en-US" altLang="ko-KR" sz="28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tabLst/>
              <a:defRPr/>
            </a:pPr>
            <a:endParaRPr kumimoji="1" lang="en-US" altLang="ko-KR" sz="28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2800" kern="0" noProof="0" dirty="0" smtClean="0">
                <a:latin typeface="LG체_v0.1 Regular" pitchFamily="50" charset="-127"/>
                <a:ea typeface="LG체_v0.1 Regular" pitchFamily="50" charset="-127"/>
              </a:rPr>
              <a:t> Round display provides better UX</a:t>
            </a:r>
            <a:endParaRPr kumimoji="1" lang="en-US" altLang="ko-KR" sz="28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  <a:cs typeface="+mn-cs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kern="0" baseline="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kern="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kern="0" baseline="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800" kern="0" dirty="0" smtClean="0">
              <a:latin typeface="LG체_v0.1 Regular" pitchFamily="50" charset="-127"/>
              <a:ea typeface="LG체_v0.1 Regular" pitchFamily="50" charset="-127"/>
            </a:endParaRPr>
          </a:p>
          <a:p>
            <a:pPr marL="108000" marR="0" lvl="0" indent="-108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3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2800" kern="0" baseline="0" dirty="0" smtClean="0">
                <a:latin typeface="LG체_v0.1 Regular" pitchFamily="50" charset="-127"/>
                <a:ea typeface="LG체_v0.1 Regular" pitchFamily="50" charset="-127"/>
              </a:rPr>
              <a:t> What </a:t>
            </a:r>
            <a:r>
              <a:rPr kumimoji="1" lang="en-US" altLang="ko-KR" sz="2800" kern="0" baseline="0" dirty="0" smtClean="0">
                <a:latin typeface="LG체_v0.1 Regular" pitchFamily="50" charset="-127"/>
                <a:ea typeface="LG체_v0.1 Regular" pitchFamily="50" charset="-127"/>
              </a:rPr>
              <a:t>can CSS</a:t>
            </a:r>
            <a:r>
              <a:rPr kumimoji="1" lang="en-US" altLang="ko-KR" sz="2800" kern="0" dirty="0" smtClean="0">
                <a:latin typeface="LG체_v0.1 Regular" pitchFamily="50" charset="-127"/>
                <a:ea typeface="LG체_v0.1 Regular" pitchFamily="50" charset="-127"/>
              </a:rPr>
              <a:t> do for the Round display</a:t>
            </a:r>
            <a:r>
              <a:rPr kumimoji="1" lang="en-US" altLang="ko-KR" sz="2800" kern="0" dirty="0" smtClean="0">
                <a:latin typeface="LG체_v0.1 Regular" pitchFamily="50" charset="-127"/>
                <a:ea typeface="LG체_v0.1 Regular" pitchFamily="50" charset="-127"/>
              </a:rPr>
              <a:t>?</a:t>
            </a:r>
            <a:endParaRPr kumimoji="1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체_v0.1 Regular" pitchFamily="50" charset="-127"/>
              <a:ea typeface="LG체_v0.1 Regular" pitchFamily="50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8780" y="1537164"/>
            <a:ext cx="735148" cy="110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1420" y="1537164"/>
            <a:ext cx="872988" cy="123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484784"/>
            <a:ext cx="1287243" cy="127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Background</a:t>
            </a:r>
            <a:endParaRPr kumimoji="1" lang="ko-KR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555776" y="1556792"/>
            <a:ext cx="4176464" cy="1728192"/>
            <a:chOff x="2483768" y="1772816"/>
            <a:chExt cx="3960440" cy="2376264"/>
          </a:xfrm>
        </p:grpSpPr>
        <p:cxnSp>
          <p:nvCxnSpPr>
            <p:cNvPr id="11" name="직선 연결선 10"/>
            <p:cNvCxnSpPr/>
            <p:nvPr/>
          </p:nvCxnSpPr>
          <p:spPr bwMode="auto">
            <a:xfrm>
              <a:off x="2483768" y="1772816"/>
              <a:ext cx="0" cy="2376264"/>
            </a:xfrm>
            <a:prstGeom prst="line">
              <a:avLst/>
            </a:prstGeom>
            <a:noFill/>
            <a:ln w="12700" cap="flat" cmpd="sng" algn="ctr">
              <a:solidFill>
                <a:srgbClr val="A500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4427984" y="1772816"/>
              <a:ext cx="0" cy="2376264"/>
            </a:xfrm>
            <a:prstGeom prst="line">
              <a:avLst/>
            </a:prstGeom>
            <a:noFill/>
            <a:ln w="12700" cap="flat" cmpd="sng" algn="ctr">
              <a:solidFill>
                <a:srgbClr val="A500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6444208" y="1772816"/>
              <a:ext cx="0" cy="2376264"/>
            </a:xfrm>
            <a:prstGeom prst="line">
              <a:avLst/>
            </a:prstGeom>
            <a:noFill/>
            <a:ln w="12700" cap="flat" cmpd="sng" algn="ctr">
              <a:solidFill>
                <a:srgbClr val="A5003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직사각형 15"/>
          <p:cNvSpPr/>
          <p:nvPr/>
        </p:nvSpPr>
        <p:spPr>
          <a:xfrm>
            <a:off x="5076056" y="2780928"/>
            <a:ext cx="115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C3399"/>
                </a:solidFill>
                <a:latin typeface="LG체_v0.1 Regular" pitchFamily="50" charset="-127"/>
                <a:ea typeface="LG체_v0.1 Regular" pitchFamily="50" charset="-127"/>
              </a:rPr>
              <a:t>Moto 360</a:t>
            </a:r>
            <a:endParaRPr lang="ko-KR" altLang="en-US" sz="1600" b="1" dirty="0">
              <a:solidFill>
                <a:srgbClr val="CC3399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6256" y="2802414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C3399"/>
                </a:solidFill>
                <a:latin typeface="LG체_v0.1 Regular" pitchFamily="50" charset="-127"/>
                <a:ea typeface="LG체_v0.1 Regular" pitchFamily="50" charset="-127"/>
              </a:rPr>
              <a:t>Pebble Time Round</a:t>
            </a:r>
            <a:endParaRPr lang="ko-KR" altLang="en-US" sz="1600" b="1" dirty="0">
              <a:solidFill>
                <a:srgbClr val="CC3399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99792" y="2802414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C3399"/>
                </a:solidFill>
                <a:latin typeface="LG체_v0.1 Regular" pitchFamily="50" charset="-127"/>
                <a:ea typeface="LG체_v0.1 Regular" pitchFamily="50" charset="-127"/>
              </a:rPr>
              <a:t>Samsung Gear S2</a:t>
            </a:r>
            <a:endParaRPr lang="ko-KR" altLang="en-US" sz="1600" b="1" dirty="0">
              <a:solidFill>
                <a:srgbClr val="CC3399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3528" y="2780928"/>
            <a:ext cx="2411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C3399"/>
                </a:solidFill>
                <a:latin typeface="LG체_v0.1 Regular" pitchFamily="50" charset="-127"/>
                <a:ea typeface="LG체_v0.1 Regular" pitchFamily="50" charset="-127"/>
              </a:rPr>
              <a:t>LG Watch Urbane LTE</a:t>
            </a:r>
            <a:endParaRPr lang="ko-KR" altLang="en-US" sz="1600" b="1" dirty="0">
              <a:solidFill>
                <a:srgbClr val="CC33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8113" y="3068960"/>
            <a:ext cx="79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webOS</a:t>
            </a:r>
            <a:r>
              <a:rPr lang="en-US" altLang="ko-KR" sz="16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                  </a:t>
            </a:r>
            <a:r>
              <a:rPr lang="en-US" altLang="ko-KR" sz="16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          </a:t>
            </a:r>
            <a:r>
              <a:rPr lang="en-US" altLang="ko-KR" sz="1600" dirty="0" err="1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Tizen</a:t>
            </a:r>
            <a:r>
              <a:rPr lang="en-US" altLang="ko-KR" sz="16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              </a:t>
            </a:r>
            <a:r>
              <a:rPr lang="en-US" altLang="ko-KR" sz="1600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             Android	              Pebble SDK</a:t>
            </a:r>
            <a:endParaRPr lang="ko-KR" altLang="en-US" sz="1600" dirty="0">
              <a:solidFill>
                <a:schemeClr val="bg2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t="5212" r="25806"/>
          <a:stretch>
            <a:fillRect/>
          </a:stretch>
        </p:blipFill>
        <p:spPr bwMode="auto">
          <a:xfrm>
            <a:off x="6660232" y="4077072"/>
            <a:ext cx="1944216" cy="153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 descr="http://img.gizmag.com/Screen_Shot_2015-08-31_at_2.10.12_PM.png?auto=format&amp;ch=Width%2CDPR&amp;fit=max&amp;h=700&amp;q=60&amp;w=700&amp;s=72c41e6764b8dbb649125fda78be0b9e"/>
          <p:cNvPicPr>
            <a:picLocks noChangeAspect="1" noChangeArrowheads="1"/>
          </p:cNvPicPr>
          <p:nvPr/>
        </p:nvPicPr>
        <p:blipFill>
          <a:blip r:embed="rId6" cstate="print"/>
          <a:srcRect l="10023" t="10003" r="9796" b="9971"/>
          <a:stretch>
            <a:fillRect/>
          </a:stretch>
        </p:blipFill>
        <p:spPr bwMode="auto">
          <a:xfrm>
            <a:off x="5076056" y="4149080"/>
            <a:ext cx="1440160" cy="1440160"/>
          </a:xfrm>
          <a:prstGeom prst="rect">
            <a:avLst/>
          </a:prstGeom>
          <a:noFill/>
        </p:spPr>
      </p:pic>
      <p:pic>
        <p:nvPicPr>
          <p:cNvPr id="25604" name="Picture 4" descr="http://core0.staticworld.net/images/article/2014/09/01-moto-360-smartwatch-100429901-primary.idge.jpg"/>
          <p:cNvPicPr>
            <a:picLocks noChangeAspect="1" noChangeArrowheads="1"/>
          </p:cNvPicPr>
          <p:nvPr/>
        </p:nvPicPr>
        <p:blipFill>
          <a:blip r:embed="rId7" cstate="print"/>
          <a:srcRect l="21948" r="20743"/>
          <a:stretch>
            <a:fillRect/>
          </a:stretch>
        </p:blipFill>
        <p:spPr bwMode="auto">
          <a:xfrm>
            <a:off x="5076056" y="1556792"/>
            <a:ext cx="991206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334330" y="974973"/>
            <a:ext cx="3735987" cy="484632"/>
            <a:chOff x="334330" y="974973"/>
            <a:chExt cx="3735987" cy="484632"/>
          </a:xfrm>
        </p:grpSpPr>
        <p:sp>
          <p:nvSpPr>
            <p:cNvPr id="8" name="직사각형 7"/>
            <p:cNvSpPr/>
            <p:nvPr/>
          </p:nvSpPr>
          <p:spPr>
            <a:xfrm>
              <a:off x="1782511" y="1046981"/>
              <a:ext cx="22878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IFA 2014 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Berlin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34330" y="974973"/>
              <a:ext cx="1378953" cy="484632"/>
              <a:chOff x="1409435" y="2492896"/>
              <a:chExt cx="1434371" cy="484632"/>
            </a:xfrm>
          </p:grpSpPr>
          <p:sp>
            <p:nvSpPr>
              <p:cNvPr id="9" name="오각형 8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67097" y="2555612"/>
                <a:ext cx="12542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Sept, 2014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323528" y="2199109"/>
            <a:ext cx="6655665" cy="484632"/>
            <a:chOff x="528750" y="2060848"/>
            <a:chExt cx="6655665" cy="484632"/>
          </a:xfrm>
        </p:grpSpPr>
        <p:sp>
          <p:nvSpPr>
            <p:cNvPr id="14" name="직사각형 13"/>
            <p:cNvSpPr/>
            <p:nvPr/>
          </p:nvSpPr>
          <p:spPr>
            <a:xfrm>
              <a:off x="1935862" y="2132856"/>
              <a:ext cx="5248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TPAC 2014 Breakout Session</a:t>
              </a:r>
              <a:r>
                <a:rPr lang="de-DE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 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Santa Clara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28750" y="2060848"/>
              <a:ext cx="1378954" cy="484632"/>
              <a:chOff x="1409435" y="2492896"/>
              <a:chExt cx="1434371" cy="484632"/>
            </a:xfrm>
          </p:grpSpPr>
          <p:sp>
            <p:nvSpPr>
              <p:cNvPr id="19" name="오각형 18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75044" y="2570659"/>
                <a:ext cx="115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Oct, 2014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34330" y="3586685"/>
            <a:ext cx="4366577" cy="484632"/>
            <a:chOff x="528750" y="2060848"/>
            <a:chExt cx="4366577" cy="484632"/>
          </a:xfrm>
        </p:grpSpPr>
        <p:sp>
          <p:nvSpPr>
            <p:cNvPr id="23" name="직사각형 22"/>
            <p:cNvSpPr/>
            <p:nvPr/>
          </p:nvSpPr>
          <p:spPr>
            <a:xfrm>
              <a:off x="1935862" y="2132856"/>
              <a:ext cx="29594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MWC 2015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Barcelona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24" name="그룹 17"/>
            <p:cNvGrpSpPr/>
            <p:nvPr/>
          </p:nvGrpSpPr>
          <p:grpSpPr>
            <a:xfrm>
              <a:off x="528750" y="2060848"/>
              <a:ext cx="1378954" cy="484632"/>
              <a:chOff x="1409435" y="2492896"/>
              <a:chExt cx="1434371" cy="484632"/>
            </a:xfrm>
          </p:grpSpPr>
          <p:sp>
            <p:nvSpPr>
              <p:cNvPr id="25" name="오각형 24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5452" y="2551235"/>
                <a:ext cx="12058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Feb, 2015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sp>
        <p:nvSpPr>
          <p:cNvPr id="27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3200" b="0" dirty="0" smtClean="0">
                <a:latin typeface="나눔고딕 ExtraBold" pitchFamily="50" charset="-127"/>
                <a:ea typeface="나눔고딕 ExtraBold" pitchFamily="50" charset="-127"/>
              </a:rPr>
              <a:t>History</a:t>
            </a:r>
            <a:endParaRPr lang="ko-KR" altLang="en-US" sz="32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7866" y="902966"/>
            <a:ext cx="13237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090" y="2199109"/>
            <a:ext cx="1008112" cy="108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3082" y="3567261"/>
            <a:ext cx="12022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그룹 30"/>
          <p:cNvGrpSpPr/>
          <p:nvPr/>
        </p:nvGrpSpPr>
        <p:grpSpPr>
          <a:xfrm>
            <a:off x="323528" y="4935413"/>
            <a:ext cx="5187314" cy="484632"/>
            <a:chOff x="528750" y="2060848"/>
            <a:chExt cx="5187314" cy="484632"/>
          </a:xfrm>
        </p:grpSpPr>
        <p:sp>
          <p:nvSpPr>
            <p:cNvPr id="32" name="직사각형 31"/>
            <p:cNvSpPr/>
            <p:nvPr/>
          </p:nvSpPr>
          <p:spPr>
            <a:xfrm>
              <a:off x="1935862" y="2132856"/>
              <a:ext cx="37802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CSS WG F2F Meeting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Sydney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33" name="그룹 17"/>
            <p:cNvGrpSpPr/>
            <p:nvPr/>
          </p:nvGrpSpPr>
          <p:grpSpPr>
            <a:xfrm>
              <a:off x="528750" y="2060848"/>
              <a:ext cx="1378954" cy="484632"/>
              <a:chOff x="1409435" y="2492896"/>
              <a:chExt cx="1434371" cy="484632"/>
            </a:xfrm>
          </p:grpSpPr>
          <p:sp>
            <p:nvSpPr>
              <p:cNvPr id="34" name="오각형 33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670042" y="2570659"/>
                <a:ext cx="1162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Feb, 2015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3042" y="5013176"/>
            <a:ext cx="20152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769376" y="148478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LG G Watch R at IFA 2014</a:t>
            </a:r>
            <a:endParaRPr lang="ko-KR" altLang="en-US" dirty="0">
              <a:solidFill>
                <a:schemeClr val="bg2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1680" y="2708920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Introducing CSS Extensions for a Round Display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91680" y="407707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LG Watch Urbane LTE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91680" y="544522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Editor’s Draft of CSS Round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323528" y="974973"/>
            <a:ext cx="4963384" cy="484632"/>
            <a:chOff x="349261" y="974973"/>
            <a:chExt cx="4963384" cy="484632"/>
          </a:xfrm>
        </p:grpSpPr>
        <p:sp>
          <p:nvSpPr>
            <p:cNvPr id="8" name="직사각형 7"/>
            <p:cNvSpPr/>
            <p:nvPr/>
          </p:nvSpPr>
          <p:spPr>
            <a:xfrm>
              <a:off x="1782511" y="1046981"/>
              <a:ext cx="35301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CSS WG F2F Meeting</a:t>
              </a:r>
              <a:r>
                <a:rPr lang="ko-KR" altLang="de-DE" sz="2000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sz="2000" dirty="0" smtClean="0">
                  <a:latin typeface="LG체_v0.1 Regular" pitchFamily="50" charset="-127"/>
                  <a:ea typeface="LG체_v0.1 Regular" pitchFamily="50" charset="-127"/>
                </a:rPr>
                <a:t>Paris</a:t>
              </a:r>
              <a:endParaRPr lang="ko-KR" altLang="en-US" sz="2000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2" name="그룹 10"/>
            <p:cNvGrpSpPr/>
            <p:nvPr/>
          </p:nvGrpSpPr>
          <p:grpSpPr>
            <a:xfrm>
              <a:off x="349261" y="974973"/>
              <a:ext cx="1378954" cy="484632"/>
              <a:chOff x="1409435" y="2492896"/>
              <a:chExt cx="1434371" cy="484632"/>
            </a:xfrm>
          </p:grpSpPr>
          <p:sp>
            <p:nvSpPr>
              <p:cNvPr id="9" name="오각형 8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35026" y="2570659"/>
                <a:ext cx="11975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Aug, 2015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grpSp>
        <p:nvGrpSpPr>
          <p:cNvPr id="3" name="그룹 20"/>
          <p:cNvGrpSpPr/>
          <p:nvPr/>
        </p:nvGrpSpPr>
        <p:grpSpPr>
          <a:xfrm>
            <a:off x="323528" y="2420888"/>
            <a:ext cx="6498570" cy="484632"/>
            <a:chOff x="528750" y="2060848"/>
            <a:chExt cx="6498570" cy="484632"/>
          </a:xfrm>
        </p:grpSpPr>
        <p:sp>
          <p:nvSpPr>
            <p:cNvPr id="14" name="직사각형 13"/>
            <p:cNvSpPr/>
            <p:nvPr/>
          </p:nvSpPr>
          <p:spPr>
            <a:xfrm>
              <a:off x="1935862" y="2132856"/>
              <a:ext cx="5091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TPAC 2015 W3C Developer </a:t>
              </a:r>
              <a:r>
                <a:rPr lang="en-US" altLang="ko-KR" dirty="0" err="1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Meetup</a:t>
              </a:r>
              <a:r>
                <a:rPr lang="de-DE" altLang="ko-KR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 </a:t>
              </a:r>
              <a:r>
                <a:rPr lang="ko-KR" altLang="de-DE" dirty="0" smtClean="0">
                  <a:solidFill>
                    <a:srgbClr val="A50034"/>
                  </a:solidFill>
                  <a:latin typeface="LG체_v0.1 Regular" pitchFamily="50" charset="-127"/>
                  <a:ea typeface="LG체_v0.1 Regular" pitchFamily="50" charset="-127"/>
                </a:rPr>
                <a:t>｜ </a:t>
              </a:r>
              <a:r>
                <a:rPr lang="de-DE" altLang="ko-KR" dirty="0" smtClean="0">
                  <a:latin typeface="LG체_v0.1 Regular" pitchFamily="50" charset="-127"/>
                  <a:ea typeface="LG체_v0.1 Regular" pitchFamily="50" charset="-127"/>
                </a:rPr>
                <a:t>Sapporo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grpSp>
          <p:nvGrpSpPr>
            <p:cNvPr id="4" name="그룹 17"/>
            <p:cNvGrpSpPr/>
            <p:nvPr/>
          </p:nvGrpSpPr>
          <p:grpSpPr>
            <a:xfrm>
              <a:off x="528750" y="2060848"/>
              <a:ext cx="1378954" cy="484632"/>
              <a:chOff x="1409435" y="2492896"/>
              <a:chExt cx="1434371" cy="484632"/>
            </a:xfrm>
          </p:grpSpPr>
          <p:sp>
            <p:nvSpPr>
              <p:cNvPr id="19" name="오각형 18"/>
              <p:cNvSpPr/>
              <p:nvPr/>
            </p:nvSpPr>
            <p:spPr bwMode="auto">
              <a:xfrm flipH="1">
                <a:off x="1409435" y="2492896"/>
                <a:ext cx="1434371" cy="484632"/>
              </a:xfrm>
              <a:prstGeom prst="homePlate">
                <a:avLst/>
              </a:prstGeom>
              <a:solidFill>
                <a:srgbClr val="A500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75044" y="2555612"/>
                <a:ext cx="115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LG체_v0.1 Regular" pitchFamily="50" charset="-127"/>
                    <a:ea typeface="LG체_v0.1 Regular" pitchFamily="50" charset="-127"/>
                  </a:rPr>
                  <a:t>Oct, 2015</a:t>
                </a:r>
                <a:endParaRPr lang="ko-KR" altLang="en-US" sz="1600" dirty="0">
                  <a:solidFill>
                    <a:schemeClr val="bg1"/>
                  </a:solidFill>
                  <a:latin typeface="LG체_v0.1 Regular" pitchFamily="50" charset="-127"/>
                  <a:ea typeface="LG체_v0.1 Regular" pitchFamily="50" charset="-127"/>
                </a:endParaRPr>
              </a:p>
            </p:txBody>
          </p:sp>
        </p:grpSp>
      </p:grpSp>
      <p:sp>
        <p:nvSpPr>
          <p:cNvPr id="27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3200" b="0" dirty="0" smtClean="0">
                <a:latin typeface="나눔고딕 ExtraBold" pitchFamily="50" charset="-127"/>
                <a:ea typeface="나눔고딕 ExtraBold" pitchFamily="50" charset="-127"/>
              </a:rPr>
              <a:t>History</a:t>
            </a:r>
            <a:endParaRPr lang="ko-KR" altLang="en-US" sz="32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3555646"/>
            <a:ext cx="3384377" cy="23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861048"/>
            <a:ext cx="783721" cy="128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293096"/>
            <a:ext cx="2017068" cy="45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691680" y="1484784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First Public Working Draft of CSS Round Display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3688" y="2963836"/>
            <a:ext cx="52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LG체_v0.1 Regular" pitchFamily="50" charset="-127"/>
                <a:ea typeface="LG체_v0.1 Regular" pitchFamily="50" charset="-127"/>
              </a:rPr>
              <a:t>Introducing the last version of CSS Round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600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device-radius </a:t>
            </a:r>
            <a:endParaRPr lang="en-US" altLang="ko-KR" sz="2600" dirty="0">
              <a:latin typeface="LG체_v0.1 Regular" pitchFamily="50" charset="-127"/>
              <a:ea typeface="LG체_v0.1 Regular" pitchFamily="50" charset="-127"/>
            </a:endParaRPr>
          </a:p>
          <a:p>
            <a:pPr lvl="2"/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Inspired </a:t>
            </a: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by </a:t>
            </a:r>
            <a:r>
              <a:rPr lang="en-US" altLang="ko-KR" sz="2000" b="1" dirty="0" smtClean="0">
                <a:latin typeface="LG체_v0.1 Regular" pitchFamily="50" charset="-127"/>
                <a:ea typeface="LG체_v0.1 Regular" pitchFamily="50" charset="-127"/>
              </a:rPr>
              <a:t>border-radius</a:t>
            </a:r>
            <a:endParaRPr lang="en-US" altLang="ko-KR" sz="20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2"/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Coverage: Rectangle with rounded corners, Circle, Ellipse, Diamond, ...</a:t>
            </a:r>
            <a:endParaRPr lang="ko-KR" altLang="en-US" sz="2000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 Detecting a round screen (Media Query)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272" y="313857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latin typeface="LG체_v0.1 Regular" pitchFamily="50" charset="-127"/>
                <a:ea typeface="LG체_v0.1 Regular" pitchFamily="50" charset="-127"/>
              </a:rPr>
              <a:t>[1]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17979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latin typeface="LG체_v0.1 Regular" pitchFamily="50" charset="-127"/>
                <a:ea typeface="LG체_v0.1 Regular" pitchFamily="50" charset="-127"/>
              </a:rPr>
              <a:t>[2]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2986" y="3056598"/>
            <a:ext cx="8383768" cy="325272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395536" y="5658012"/>
            <a:ext cx="8316700" cy="55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rgbClr val="C0000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[1]: 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&lt;link media="screen and (device-radius: 0%)" 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rel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="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stylesheet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" 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href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="rectangle.css”/&gt;</a:t>
            </a:r>
            <a:endParaRPr lang="en-US" altLang="ko-KR" sz="1300" b="1" dirty="0" smtClean="0">
              <a:latin typeface="Consolas" pitchFamily="49" charset="0"/>
              <a:ea typeface="LG체_v0.1 Regular" pitchFamily="50" charset="-127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rgbClr val="C0000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[2]: 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&lt;link media="screen and (device-radius: 50%)" 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rel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="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stylesheet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" </a:t>
            </a:r>
            <a:r>
              <a:rPr lang="en-US" altLang="ko-KR" sz="1300" dirty="0" err="1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href</a:t>
            </a:r>
            <a:r>
              <a:rPr lang="en-US" altLang="ko-KR" sz="1300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="round.css”/&gt;</a:t>
            </a:r>
            <a:endParaRPr lang="ko-KR" altLang="en-US" sz="1300" b="1" dirty="0">
              <a:latin typeface="Consolas" pitchFamily="49" charset="0"/>
              <a:ea typeface="LG체_v0.1 Regular" pitchFamily="50" charset="-127"/>
              <a:cs typeface="Consolas" pitchFamily="49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428999"/>
            <a:ext cx="1800200" cy="179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356991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65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400" dirty="0" smtClean="0">
                <a:latin typeface="LG체_v0.1 Regular" pitchFamily="50" charset="-127"/>
                <a:ea typeface="LG체_v0.1 Regular" pitchFamily="50" charset="-127"/>
              </a:rPr>
              <a:t>Extend </a:t>
            </a:r>
            <a:r>
              <a:rPr lang="en-US" altLang="ko-KR" sz="2400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shape-inside</a:t>
            </a:r>
            <a:endParaRPr lang="en-US" altLang="ko-KR" sz="2400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2"/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 Add </a:t>
            </a:r>
            <a:r>
              <a:rPr lang="en-US" altLang="ko-KR" sz="2000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display</a:t>
            </a: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 as a new value</a:t>
            </a:r>
            <a:endParaRPr lang="ko-KR" altLang="en-US" sz="2400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 Aligning content in the shape of 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display 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43608" y="2132856"/>
            <a:ext cx="6880303" cy="4108945"/>
            <a:chOff x="1076073" y="1768327"/>
            <a:chExt cx="6880303" cy="4108945"/>
          </a:xfrm>
        </p:grpSpPr>
        <p:sp>
          <p:nvSpPr>
            <p:cNvPr id="17" name="타원 16"/>
            <p:cNvSpPr/>
            <p:nvPr/>
          </p:nvSpPr>
          <p:spPr>
            <a:xfrm>
              <a:off x="6300192" y="1881008"/>
              <a:ext cx="1620000" cy="1620000"/>
            </a:xfrm>
            <a:prstGeom prst="ellipse">
              <a:avLst/>
            </a:prstGeom>
            <a:solidFill>
              <a:srgbClr val="F2F2F2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  <a:t>ABCD</a:t>
              </a:r>
              <a:b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</a:br>
              <a: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  <a:t>EFGHIJK</a:t>
              </a:r>
              <a:b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</a:br>
              <a: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  <a:t>LMNOPQ</a:t>
              </a:r>
              <a:br>
                <a:rPr kumimoji="0" lang="en-US" altLang="ko-KR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</a:br>
              <a:r>
                <a:rPr lang="en-US" altLang="ko-KR" sz="29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rPr>
                <a:t>RSTUV</a:t>
              </a:r>
              <a:endParaRPr kumimoji="0" lang="en-US" altLang="ko-KR" sz="2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8" name="직선 화살표 연결선 17"/>
            <p:cNvCxnSpPr>
              <a:stCxn id="32" idx="6"/>
              <a:endCxn id="17" idx="2"/>
            </p:cNvCxnSpPr>
            <p:nvPr/>
          </p:nvCxnSpPr>
          <p:spPr>
            <a:xfrm>
              <a:off x="2797697" y="2678958"/>
              <a:ext cx="3502495" cy="1205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grpSp>
          <p:nvGrpSpPr>
            <p:cNvPr id="19" name="그룹 13"/>
            <p:cNvGrpSpPr/>
            <p:nvPr/>
          </p:nvGrpSpPr>
          <p:grpSpPr>
            <a:xfrm>
              <a:off x="1084807" y="1768327"/>
              <a:ext cx="1728192" cy="1876697"/>
              <a:chOff x="8063296" y="5024538"/>
              <a:chExt cx="1080120" cy="1082710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8121352" y="5082594"/>
                <a:ext cx="1012500" cy="934616"/>
              </a:xfrm>
              <a:prstGeom prst="ellipse">
                <a:avLst/>
              </a:prstGeom>
              <a:solidFill>
                <a:srgbClr val="F2F2F2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063296" y="5024538"/>
                <a:ext cx="1080120" cy="108271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latinLnBrk="0">
                  <a:lnSpc>
                    <a:spcPct val="80000"/>
                  </a:lnSpc>
                </a:pPr>
                <a: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  <a:t>ABCDEF</a:t>
                </a:r>
                <a:endParaRPr lang="en-US" altLang="ko-KR" sz="29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endParaRPr>
              </a:p>
              <a:p>
                <a:pPr algn="ctr" latinLnBrk="0">
                  <a:lnSpc>
                    <a:spcPct val="80000"/>
                  </a:lnSpc>
                </a:pPr>
                <a: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  <a:t>GHIJKLM</a:t>
                </a:r>
                <a:endParaRPr lang="en-US" altLang="ko-KR" sz="29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endParaRPr>
              </a:p>
              <a:p>
                <a:pPr algn="ctr" latinLnBrk="0">
                  <a:lnSpc>
                    <a:spcPct val="80000"/>
                  </a:lnSpc>
                </a:pPr>
                <a: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  <a:t>NOPQRS</a:t>
                </a:r>
                <a:b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</a:br>
                <a:r>
                  <a:rPr lang="en-US" altLang="ko-KR" sz="2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LG체_v0.1 Regular" pitchFamily="50" charset="-127"/>
                    <a:ea typeface="LG체_v0.1 Regular" pitchFamily="50" charset="-127"/>
                    <a:cs typeface="Arial" panose="020B0604020202020204" pitchFamily="34" charset="0"/>
                  </a:rPr>
                  <a:t>TUVWXY</a:t>
                </a:r>
                <a:endParaRPr lang="ko-KR" altLang="en-US" sz="29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G체_v0.1 Regular" pitchFamily="50" charset="-127"/>
                  <a:ea typeface="LG체_v0.1 Regular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1170940" y="1852306"/>
              <a:ext cx="1620000" cy="1620000"/>
            </a:xfrm>
            <a:prstGeom prst="rect">
              <a:avLst/>
            </a:prstGeom>
            <a:noFill/>
            <a:ln w="6350" cap="flat" cmpd="sng" algn="ctr">
              <a:solidFill>
                <a:srgbClr val="EEECE1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291458" y="4077072"/>
              <a:ext cx="1620000" cy="1620000"/>
            </a:xfrm>
            <a:prstGeom prst="ellipse">
              <a:avLst/>
            </a:prstGeom>
            <a:solidFill>
              <a:srgbClr val="F2F2F2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22" name="직선 화살표 연결선 21"/>
            <p:cNvCxnSpPr>
              <a:stCxn id="25" idx="6"/>
              <a:endCxn id="21" idx="2"/>
            </p:cNvCxnSpPr>
            <p:nvPr/>
          </p:nvCxnSpPr>
          <p:spPr>
            <a:xfrm flipV="1">
              <a:off x="2788962" y="4887072"/>
              <a:ext cx="3502496" cy="2413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1076073" y="4000575"/>
              <a:ext cx="1728192" cy="1876697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latinLnBrk="0">
                <a:lnSpc>
                  <a:spcPct val="80000"/>
                </a:lnSpc>
              </a:pPr>
              <a:endParaRPr lang="ko-KR" altLang="en-US" sz="29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LG체_v0.1 Regular" pitchFamily="50" charset="-127"/>
                <a:ea typeface="LG체_v0.1 Regular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62204" y="4084554"/>
              <a:ext cx="1620000" cy="1648702"/>
            </a:xfrm>
            <a:prstGeom prst="rect">
              <a:avLst/>
            </a:prstGeom>
            <a:noFill/>
            <a:ln w="6350" cap="flat" cmpd="sng" algn="ctr">
              <a:solidFill>
                <a:srgbClr val="EEECE1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168962" y="4101204"/>
              <a:ext cx="1620000" cy="1620000"/>
            </a:xfrm>
            <a:prstGeom prst="ellipse">
              <a:avLst/>
            </a:prstGeom>
            <a:solidFill>
              <a:srgbClr val="F2F2F2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G체_v0.1 Regular" pitchFamily="50" charset="-127"/>
                <a:ea typeface="LG체_v0.1 Regular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00192" y="5182260"/>
              <a:ext cx="1656184" cy="550996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ABCDEFG</a:t>
              </a:r>
              <a:b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</a:b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HIJ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51800" y="5191898"/>
              <a:ext cx="1620000" cy="541358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ABCDEFGHIJ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5796" y="2060848"/>
              <a:ext cx="3151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shape-inside:</a:t>
              </a:r>
              <a:b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</a:br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    circle (50% at 50%, 50%);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66507" y="4931875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951747"/>
                  </a:solidFill>
                  <a:latin typeface="LG체_v0.1 Regular" pitchFamily="50" charset="-127"/>
                  <a:ea typeface="LG체_v0.1 Regular" pitchFamily="50" charset="-127"/>
                </a:rPr>
                <a:t>shape-inside: display</a:t>
              </a:r>
              <a:r>
                <a:rPr lang="en-US" altLang="ko-KR" dirty="0">
                  <a:solidFill>
                    <a:srgbClr val="951747"/>
                  </a:solidFill>
                  <a:latin typeface="LG체_v0.1 Regular" pitchFamily="50" charset="-127"/>
                  <a:ea typeface="LG체_v0.1 Regular" pitchFamily="50" charset="-127"/>
                </a:rPr>
                <a:t>;</a:t>
              </a:r>
              <a:endParaRPr lang="ko-KR" altLang="en-US" dirty="0">
                <a:solidFill>
                  <a:srgbClr val="951747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66507" y="2708919"/>
              <a:ext cx="2271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951747"/>
                  </a:solidFill>
                  <a:latin typeface="LG체_v0.1 Regular" pitchFamily="50" charset="-127"/>
                  <a:ea typeface="LG체_v0.1 Regular" pitchFamily="50" charset="-127"/>
                </a:rPr>
                <a:t>shape-inside: display</a:t>
              </a:r>
              <a:r>
                <a:rPr lang="en-US" altLang="ko-KR" dirty="0">
                  <a:solidFill>
                    <a:srgbClr val="951747"/>
                  </a:solidFill>
                  <a:latin typeface="LG체_v0.1 Regular" pitchFamily="50" charset="-127"/>
                  <a:ea typeface="LG체_v0.1 Regular" pitchFamily="50" charset="-127"/>
                </a:rPr>
                <a:t>;</a:t>
              </a:r>
              <a:endParaRPr lang="ko-KR" altLang="en-US" dirty="0">
                <a:solidFill>
                  <a:srgbClr val="951747"/>
                </a:solidFill>
                <a:latin typeface="LG체_v0.1 Regular" pitchFamily="50" charset="-127"/>
                <a:ea typeface="LG체_v0.1 Regular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0050" y="4535724"/>
              <a:ext cx="288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LG체_v0.1 Regular" pitchFamily="50" charset="-127"/>
                  <a:ea typeface="LG체_v0.1 Regular" pitchFamily="50" charset="-127"/>
                </a:rPr>
                <a:t>?</a:t>
              </a:r>
              <a:endParaRPr lang="ko-KR" altLang="en-US" dirty="0">
                <a:latin typeface="LG체_v0.1 Regular" pitchFamily="50" charset="-127"/>
                <a:ea typeface="LG체_v0.1 Regular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882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400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border-boundary</a:t>
            </a:r>
            <a:endParaRPr lang="en-US" altLang="ko-KR" sz="2400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</a:endParaRPr>
          </a:p>
          <a:p>
            <a:pPr lvl="2"/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Value:</a:t>
            </a:r>
            <a:r>
              <a:rPr lang="ko-KR" altLang="en-US" sz="2000" dirty="0" smtClean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sz="2000" dirty="0" smtClean="0">
                <a:latin typeface="LG체_v0.1 Regular" pitchFamily="50" charset="-127"/>
                <a:ea typeface="LG체_v0.1 Regular" pitchFamily="50" charset="-127"/>
              </a:rPr>
              <a:t>none(default) | parent | display</a:t>
            </a:r>
            <a:endParaRPr lang="ko-KR" altLang="en-US" sz="2000" dirty="0"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 Drawing borders along the display edge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2137" y="5140950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LG체_v0.1 Regular" pitchFamily="50" charset="-127"/>
                <a:ea typeface="LG체_v0.1 Regular" pitchFamily="50" charset="-127"/>
              </a:rPr>
              <a:t>border-boundary: </a:t>
            </a:r>
            <a:r>
              <a:rPr lang="en-US" altLang="ko-KR" b="1" dirty="0" smtClean="0">
                <a:solidFill>
                  <a:srgbClr val="C00000"/>
                </a:solidFill>
                <a:latin typeface="LG체_v0.1 Regular" pitchFamily="50" charset="-127"/>
                <a:ea typeface="LG체_v0.1 Regular" pitchFamily="50" charset="-127"/>
              </a:rPr>
              <a:t>display</a:t>
            </a:r>
            <a:r>
              <a:rPr lang="en-US" altLang="ko-KR" dirty="0">
                <a:solidFill>
                  <a:srgbClr val="C00000"/>
                </a:solidFill>
                <a:latin typeface="LG체_v0.1 Regular" pitchFamily="50" charset="-127"/>
                <a:ea typeface="LG체_v0.1 Regular" pitchFamily="50" charset="-127"/>
              </a:rPr>
              <a:t>;</a:t>
            </a:r>
            <a:endParaRPr lang="ko-KR" altLang="en-US" dirty="0">
              <a:solidFill>
                <a:srgbClr val="C00000"/>
              </a:solidFill>
              <a:latin typeface="LG체_v0.1 Regular" pitchFamily="50" charset="-127"/>
              <a:ea typeface="LG체_v0.1 Regular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6" y="5147900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체_v0.1 Regular" pitchFamily="50" charset="-127"/>
                <a:ea typeface="LG체_v0.1 Regular" pitchFamily="50" charset="-127"/>
              </a:rPr>
              <a:t>border-boundary: </a:t>
            </a:r>
            <a:r>
              <a:rPr lang="en-US" altLang="ko-KR" b="1" dirty="0" smtClean="0">
                <a:latin typeface="LG체_v0.1 Regular" pitchFamily="50" charset="-127"/>
                <a:ea typeface="LG체_v0.1 Regular" pitchFamily="50" charset="-127"/>
              </a:rPr>
              <a:t>none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;</a:t>
            </a:r>
            <a:endParaRPr lang="ko-KR" altLang="en-US" dirty="0">
              <a:latin typeface="LG체_v0.1 Regular" pitchFamily="50" charset="-127"/>
              <a:ea typeface="LG체_v0.1 Regular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6723" y="3068960"/>
            <a:ext cx="2062817" cy="198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1099" y="2996952"/>
            <a:ext cx="2088232" cy="201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605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8777" y="908721"/>
            <a:ext cx="8786446" cy="5472610"/>
          </a:xfrm>
        </p:spPr>
        <p:txBody>
          <a:bodyPr/>
          <a:lstStyle/>
          <a:p>
            <a:pPr lvl="1"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polar-distance</a:t>
            </a:r>
            <a:endParaRPr lang="en-US" altLang="ko-KR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</a:endParaRPr>
          </a:p>
          <a:p>
            <a:pPr lvl="2">
              <a:defRPr/>
            </a:pPr>
            <a:r>
              <a:rPr lang="en-US" altLang="ko-KR" dirty="0" smtClean="0"/>
              <a:t>Distance </a:t>
            </a:r>
            <a:r>
              <a:rPr lang="en-US" altLang="ko-KR" dirty="0" smtClean="0"/>
              <a:t>between the origin of polar coordinates and the anchor point of the </a:t>
            </a:r>
            <a:r>
              <a:rPr lang="en-US" altLang="ko-KR" dirty="0" smtClean="0"/>
              <a:t>element</a:t>
            </a:r>
          </a:p>
          <a:p>
            <a:pPr lvl="2">
              <a:defRPr/>
            </a:pPr>
            <a:r>
              <a:rPr lang="en-US" altLang="ko-KR" dirty="0" smtClean="0"/>
              <a:t>Activates polar positioning with non-auto value 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contain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 for</a:t>
            </a:r>
            <a:r>
              <a:rPr lang="en-US" altLang="ko-KR" dirty="0" smtClean="0">
                <a:latin typeface="LG체_v0.1 Regular" pitchFamily="50" charset="-127"/>
                <a:ea typeface="LG체_v0.1 Regular" pitchFamily="50" charset="-127"/>
              </a:rPr>
              <a:t> </a:t>
            </a:r>
            <a:r>
              <a:rPr lang="en-US" altLang="ko-KR" dirty="0" smtClean="0"/>
              <a:t>avoiding overflow</a:t>
            </a:r>
            <a:br>
              <a:rPr lang="en-US" altLang="ko-KR" dirty="0" smtClean="0"/>
            </a:br>
            <a:endParaRPr lang="en-US" altLang="ko-KR" dirty="0" smtClean="0">
              <a:latin typeface="LG체_v0.1 Regular" pitchFamily="50" charset="-127"/>
              <a:ea typeface="LG체_v0.1 Regular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solidFill>
                  <a:srgbClr val="A50034"/>
                </a:solidFill>
                <a:latin typeface="LG체_v0.1 Regular" pitchFamily="50" charset="-127"/>
                <a:ea typeface="LG체_v0.1 Regular" pitchFamily="50" charset="-127"/>
              </a:rPr>
              <a:t>polar-angle</a:t>
            </a:r>
            <a:endParaRPr lang="en-US" altLang="ko-KR" dirty="0" smtClean="0">
              <a:solidFill>
                <a:srgbClr val="A50034"/>
              </a:solidFill>
              <a:latin typeface="LG체_v0.1 Regular" pitchFamily="50" charset="-127"/>
              <a:ea typeface="LG체_v0.1 Regular" pitchFamily="50" charset="-127"/>
            </a:endParaRPr>
          </a:p>
          <a:p>
            <a:pPr lvl="2">
              <a:defRPr/>
            </a:pPr>
            <a:r>
              <a:rPr lang="en-US" altLang="ko-KR" dirty="0" smtClean="0"/>
              <a:t>Angle </a:t>
            </a:r>
            <a:r>
              <a:rPr lang="en-US" altLang="ko-KR" dirty="0" smtClean="0"/>
              <a:t>from the </a:t>
            </a:r>
            <a:r>
              <a:rPr lang="en-US" altLang="ko-KR" dirty="0" smtClean="0"/>
              <a:t>Y-axis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5360729"/>
            <a:ext cx="8765541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“container”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“red”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“position: absolute; polar-angle: 0deg; polar-distance: 50%”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“green”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“position: absolute; polar-angle: 90deg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; polar-distance: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100%”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&lt;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id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“blue”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style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“position: absolute; polar-angle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225deg</a:t>
            </a:r>
            <a:r>
              <a:rPr lang="en-US" altLang="ko-KR" sz="1200" b="1" dirty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; polar-distance: </a:t>
            </a:r>
            <a:r>
              <a:rPr lang="en-US" altLang="ko-KR" sz="1200" b="1" dirty="0" smtClean="0">
                <a:solidFill>
                  <a:srgbClr val="2F6B17"/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100% contain”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div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&lt;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LG체_v0.1 Regular" pitchFamily="50" charset="-127"/>
                <a:cs typeface="Consolas" pitchFamily="49" charset="0"/>
              </a:rPr>
              <a:t>/body</a:t>
            </a:r>
            <a:r>
              <a:rPr lang="en-US" altLang="ko-KR" sz="1200" b="1" dirty="0" smtClean="0">
                <a:latin typeface="Consolas" pitchFamily="49" charset="0"/>
                <a:ea typeface="LG체_v0.1 Regular" pitchFamily="50" charset="-127"/>
                <a:cs typeface="Consolas" pitchFamily="49" charset="0"/>
              </a:rPr>
              <a:t>&gt;</a:t>
            </a:r>
            <a:endParaRPr lang="ko-KR" altLang="en-US" sz="1200" b="1" dirty="0">
              <a:latin typeface="Consolas" pitchFamily="49" charset="0"/>
              <a:ea typeface="LG체_v0.1 Regular" pitchFamily="50" charset="-127"/>
              <a:cs typeface="Consolas" pitchFamily="49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16697" t="6490" b="22117"/>
          <a:stretch>
            <a:fillRect/>
          </a:stretch>
        </p:blipFill>
        <p:spPr bwMode="auto">
          <a:xfrm>
            <a:off x="7380312" y="3573016"/>
            <a:ext cx="1477140" cy="162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Polar Coordinates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255165" y="3645024"/>
            <a:ext cx="1756995" cy="1584176"/>
            <a:chOff x="3347864" y="3573016"/>
            <a:chExt cx="1756995" cy="1584176"/>
          </a:xfrm>
        </p:grpSpPr>
        <p:sp>
          <p:nvSpPr>
            <p:cNvPr id="7" name="타원 6"/>
            <p:cNvSpPr/>
            <p:nvPr/>
          </p:nvSpPr>
          <p:spPr bwMode="auto">
            <a:xfrm>
              <a:off x="3347864" y="3573016"/>
              <a:ext cx="1584176" cy="1584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3537965" y="4650256"/>
              <a:ext cx="316835" cy="316835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3981534" y="3826484"/>
              <a:ext cx="316835" cy="316835"/>
            </a:xfrm>
            <a:prstGeom prst="ellipse">
              <a:avLst/>
            </a:prstGeom>
            <a:solidFill>
              <a:srgbClr val="F5004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4788024" y="4206686"/>
              <a:ext cx="316835" cy="316835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4139952" y="4005064"/>
              <a:ext cx="0" cy="360040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4139952" y="4365104"/>
              <a:ext cx="828000" cy="0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3672000" y="4365104"/>
              <a:ext cx="468000" cy="468000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7983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gee">
  <a:themeElements>
    <a:clrScheme name="디자인 사용자 지정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디자인 사용자 지정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디자인 사용자 지정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디자인 사용자 지정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GE_jihye">
  <a:themeElements>
    <a:clrScheme name="디자인 사용자 지정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디자인 사용자 지정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디자인 사용자 지정">
  <a:themeElements>
    <a:clrScheme name="디자인 사용자 지정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디자인 사용자 지정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lgee</Template>
  <TotalTime>2557</TotalTime>
  <Words>1017</Words>
  <Application>Microsoft Office PowerPoint</Application>
  <PresentationFormat>화면 슬라이드 쇼(4:3)</PresentationFormat>
  <Paragraphs>201</Paragraphs>
  <Slides>19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lgee</vt:lpstr>
      <vt:lpstr>2_디자인 사용자 지정</vt:lpstr>
      <vt:lpstr>LGE_jihye</vt:lpstr>
      <vt:lpstr>3_디자인 사용자 지정</vt:lpstr>
      <vt:lpstr>CSS Extension for Round Displays @ Web Developers Meetup in Google Sydney</vt:lpstr>
      <vt:lpstr>Background</vt:lpstr>
      <vt:lpstr>슬라이드 3</vt:lpstr>
      <vt:lpstr>History</vt:lpstr>
      <vt:lpstr>History</vt:lpstr>
      <vt:lpstr> Detecting a round screen (Media Query)</vt:lpstr>
      <vt:lpstr> Aligning content in the shape of display </vt:lpstr>
      <vt:lpstr> Drawing borders along the display edge</vt:lpstr>
      <vt:lpstr>Polar Coordinates</vt:lpstr>
      <vt:lpstr>Origin Point and Anchor Point</vt:lpstr>
      <vt:lpstr>Rotating elements inward / outward </vt:lpstr>
      <vt:lpstr>Several Issues of Polar Positioning</vt:lpstr>
      <vt:lpstr>Scrolling in Round Displays</vt:lpstr>
      <vt:lpstr>Specify the focused area with pseudo-class</vt:lpstr>
      <vt:lpstr>More Requirements for Round Displays</vt:lpstr>
      <vt:lpstr>More Requirements for Round Displays</vt:lpstr>
      <vt:lpstr>Collaboration with Intel</vt:lpstr>
      <vt:lpstr>Conclusion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Jihye Hong</dc:creator>
  <cp:lastModifiedBy>Jihye Hong</cp:lastModifiedBy>
  <cp:revision>387</cp:revision>
  <dcterms:created xsi:type="dcterms:W3CDTF">2015-11-20T06:38:47Z</dcterms:created>
  <dcterms:modified xsi:type="dcterms:W3CDTF">2016-01-27T11:27:36Z</dcterms:modified>
</cp:coreProperties>
</file>