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7" r:id="rId5"/>
    <p:sldId id="276" r:id="rId6"/>
    <p:sldId id="278" r:id="rId7"/>
    <p:sldId id="272" r:id="rId8"/>
    <p:sldId id="274" r:id="rId9"/>
    <p:sldId id="271" r:id="rId10"/>
    <p:sldId id="273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0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8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2020-05-21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2020-05-21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89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43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3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905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25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2020-05-21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가설 </a:t>
            </a:r>
            <a:r>
              <a:rPr lang="en-US" altLang="ko-KR" dirty="0">
                <a:cs typeface="Segoe UI Light" panose="020B0502040204020203" pitchFamily="34" charset="0"/>
              </a:rPr>
              <a:t>1: </a:t>
            </a:r>
            <a:r>
              <a:rPr lang="ko-KR" altLang="en-US" dirty="0">
                <a:cs typeface="Segoe UI Light" panose="020B0502040204020203" pitchFamily="34" charset="0"/>
              </a:rPr>
              <a:t>제주시인구대비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615251-9EB7-4433-B2C6-CAE16C7D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0" y="1394862"/>
            <a:ext cx="7180066" cy="4955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411D6-257F-4BEB-AA44-51CC0F5E3988}"/>
              </a:ext>
            </a:extLst>
          </p:cNvPr>
          <p:cNvSpPr txBox="1"/>
          <p:nvPr/>
        </p:nvSpPr>
        <p:spPr>
          <a:xfrm>
            <a:off x="8310518" y="163860"/>
            <a:ext cx="3313650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가설 </a:t>
            </a:r>
            <a:r>
              <a:rPr lang="en-US" altLang="ko-KR" sz="1300" dirty="0"/>
              <a:t>1</a:t>
            </a:r>
            <a:r>
              <a:rPr lang="ko-KR" altLang="en-US" sz="1300" dirty="0"/>
              <a:t>에 따르면 </a:t>
            </a:r>
            <a:endParaRPr lang="en-US" altLang="ko-KR" sz="1300" dirty="0"/>
          </a:p>
          <a:p>
            <a:r>
              <a:rPr lang="en-US" altLang="ko-KR" sz="1300" dirty="0"/>
              <a:t>‘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는 지역별로 비례하여 설치되어 있을 것이다‘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인구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r>
              <a:rPr lang="en-US" altLang="ko-KR" sz="1300" dirty="0"/>
              <a:t>1.</a:t>
            </a:r>
            <a:r>
              <a:rPr lang="ko-KR" altLang="en-US" sz="1300" dirty="0"/>
              <a:t>노형동 </a:t>
            </a:r>
            <a:r>
              <a:rPr lang="en-US" altLang="ko-KR" sz="1300" dirty="0"/>
              <a:t>-56,590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/>
              <a:t>이도</a:t>
            </a:r>
            <a:r>
              <a:rPr lang="en-US" altLang="ko-KR" sz="1300" dirty="0"/>
              <a:t>2</a:t>
            </a:r>
            <a:r>
              <a:rPr lang="ko-KR" altLang="en-US" sz="1300" dirty="0"/>
              <a:t>동 </a:t>
            </a:r>
            <a:r>
              <a:rPr lang="en-US" altLang="ko-KR" sz="1300" dirty="0"/>
              <a:t>-50,720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/>
              <a:t>연동 </a:t>
            </a:r>
            <a:r>
              <a:rPr lang="en-US" altLang="ko-KR" sz="1300" dirty="0"/>
              <a:t>-43,650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 err="1"/>
              <a:t>아라동</a:t>
            </a:r>
            <a:r>
              <a:rPr lang="ko-KR" altLang="en-US" sz="1300" dirty="0"/>
              <a:t> </a:t>
            </a:r>
            <a:r>
              <a:rPr lang="en-US" altLang="ko-KR" sz="1300" dirty="0"/>
              <a:t>-37,440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/>
              <a:t>일도</a:t>
            </a:r>
            <a:r>
              <a:rPr lang="en-US" altLang="ko-KR" sz="1300" dirty="0"/>
              <a:t>2</a:t>
            </a:r>
            <a:r>
              <a:rPr lang="ko-KR" altLang="en-US" sz="1300" dirty="0"/>
              <a:t>동 </a:t>
            </a:r>
            <a:r>
              <a:rPr lang="en-US" altLang="ko-KR" sz="1300" dirty="0"/>
              <a:t>-33,720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 err="1"/>
              <a:t>cctv</a:t>
            </a:r>
            <a:r>
              <a:rPr lang="ko-KR" altLang="en-US" sz="1300" dirty="0"/>
              <a:t>의 개수</a:t>
            </a:r>
            <a:r>
              <a:rPr lang="en-US" altLang="ko-KR" sz="1300" dirty="0"/>
              <a:t>:</a:t>
            </a:r>
          </a:p>
          <a:p>
            <a:r>
              <a:rPr lang="en-US" altLang="ko-KR" sz="1300" dirty="0"/>
              <a:t>1.</a:t>
            </a:r>
            <a:r>
              <a:rPr lang="ko-KR" altLang="en-US" sz="1300" dirty="0"/>
              <a:t>일도</a:t>
            </a:r>
            <a:r>
              <a:rPr lang="en-US" altLang="ko-KR" sz="1300" dirty="0"/>
              <a:t>2</a:t>
            </a:r>
            <a:r>
              <a:rPr lang="ko-KR" altLang="en-US" sz="1300" dirty="0"/>
              <a:t>동 </a:t>
            </a:r>
            <a:r>
              <a:rPr lang="en-US" altLang="ko-KR" sz="1300" dirty="0"/>
              <a:t>-346</a:t>
            </a:r>
            <a:r>
              <a:rPr lang="ko-KR" altLang="en-US" sz="1300" dirty="0"/>
              <a:t>개 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 err="1"/>
              <a:t>애월읍</a:t>
            </a:r>
            <a:r>
              <a:rPr lang="ko-KR" altLang="en-US" sz="1300" dirty="0"/>
              <a:t> </a:t>
            </a:r>
            <a:r>
              <a:rPr lang="en-US" altLang="ko-KR" sz="1300" dirty="0"/>
              <a:t>-333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/>
              <a:t>이도</a:t>
            </a:r>
            <a:r>
              <a:rPr lang="en-US" altLang="ko-KR" sz="1300" dirty="0"/>
              <a:t>2</a:t>
            </a:r>
            <a:r>
              <a:rPr lang="ko-KR" altLang="en-US" sz="1300" dirty="0"/>
              <a:t>동 </a:t>
            </a:r>
            <a:r>
              <a:rPr lang="en-US" altLang="ko-KR" sz="1300" dirty="0"/>
              <a:t>-316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/>
              <a:t>노형동 </a:t>
            </a:r>
            <a:r>
              <a:rPr lang="en-US" altLang="ko-KR" sz="1300" dirty="0"/>
              <a:t>-305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/>
              <a:t>연동 </a:t>
            </a:r>
            <a:r>
              <a:rPr lang="en-US" altLang="ko-KR" sz="1300" dirty="0"/>
              <a:t>-261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 아라동과 </a:t>
            </a:r>
            <a:r>
              <a:rPr lang="ko-KR" altLang="en-US" sz="1300" dirty="0" err="1"/>
              <a:t>애월읍</a:t>
            </a:r>
            <a:r>
              <a:rPr lang="ko-KR" altLang="en-US" sz="1300" dirty="0"/>
              <a:t> 인구가 </a:t>
            </a:r>
            <a:r>
              <a:rPr lang="en-US" altLang="ko-KR" sz="1300" dirty="0"/>
              <a:t>1,220</a:t>
            </a:r>
            <a:r>
              <a:rPr lang="ko-KR" altLang="en-US" sz="1300" dirty="0"/>
              <a:t>명이 적음 에도 불구하고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개수는 </a:t>
            </a:r>
            <a:r>
              <a:rPr lang="en-US" altLang="ko-KR" sz="1300" dirty="0"/>
              <a:t>1.9</a:t>
            </a:r>
            <a:r>
              <a:rPr lang="ko-KR" altLang="en-US" sz="1300" dirty="0"/>
              <a:t>배 차이가 남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아라동과 일도</a:t>
            </a:r>
            <a:r>
              <a:rPr lang="en-US" altLang="ko-KR" sz="1300" dirty="0"/>
              <a:t>2</a:t>
            </a:r>
            <a:r>
              <a:rPr lang="ko-KR" altLang="en-US" sz="1300" dirty="0"/>
              <a:t>동의 인구가 </a:t>
            </a:r>
            <a:r>
              <a:rPr lang="en-US" altLang="ko-KR" sz="1300" dirty="0"/>
              <a:t>2,510</a:t>
            </a:r>
            <a:r>
              <a:rPr lang="ko-KR" altLang="en-US" sz="1300" dirty="0"/>
              <a:t>명 밖에 차이가 안남에도 불구하고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개수가 </a:t>
            </a:r>
            <a:r>
              <a:rPr lang="en-US" altLang="ko-KR" sz="1300" dirty="0"/>
              <a:t>2</a:t>
            </a:r>
            <a:r>
              <a:rPr lang="ko-KR" altLang="en-US" sz="1300" dirty="0"/>
              <a:t>배 차이가 남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1</a:t>
            </a:r>
            <a:r>
              <a:rPr lang="ko-KR" altLang="en-US" sz="1300" dirty="0"/>
              <a:t>인당 </a:t>
            </a:r>
            <a:r>
              <a:rPr lang="en-US" altLang="ko-KR" sz="1300" dirty="0" err="1"/>
              <a:t>cctv</a:t>
            </a:r>
            <a:r>
              <a:rPr lang="en-US" altLang="ko-KR" sz="1300" dirty="0"/>
              <a:t> </a:t>
            </a:r>
            <a:r>
              <a:rPr lang="ko-KR" altLang="en-US" sz="1300" dirty="0"/>
              <a:t>개수</a:t>
            </a:r>
            <a:endParaRPr lang="en-US" altLang="ko-KR" sz="1300" dirty="0"/>
          </a:p>
          <a:p>
            <a:r>
              <a:rPr lang="ko-KR" altLang="en-US" sz="1300" dirty="0" err="1"/>
              <a:t>애월읍</a:t>
            </a:r>
            <a:r>
              <a:rPr lang="en-US" altLang="ko-KR" sz="1300" dirty="0"/>
              <a:t>: 112.444</a:t>
            </a:r>
          </a:p>
          <a:p>
            <a:r>
              <a:rPr lang="ko-KR" altLang="en-US" sz="1300" dirty="0" err="1"/>
              <a:t>아라동</a:t>
            </a:r>
            <a:r>
              <a:rPr lang="en-US" altLang="ko-KR" sz="1300" dirty="0"/>
              <a:t>:209.404</a:t>
            </a:r>
          </a:p>
          <a:p>
            <a:r>
              <a:rPr lang="ko-KR" altLang="en-US" sz="1300" dirty="0"/>
              <a:t>일도</a:t>
            </a:r>
            <a:r>
              <a:rPr lang="en-US" altLang="ko-KR" sz="1300" dirty="0"/>
              <a:t>2</a:t>
            </a:r>
            <a:r>
              <a:rPr lang="ko-KR" altLang="en-US" sz="1300" dirty="0"/>
              <a:t>동</a:t>
            </a:r>
            <a:r>
              <a:rPr lang="en-US" altLang="ko-KR" sz="1300" dirty="0"/>
              <a:t>:97.447</a:t>
            </a:r>
          </a:p>
          <a:p>
            <a:endParaRPr lang="en-US" altLang="ko-KR" sz="1300" dirty="0"/>
          </a:p>
          <a:p>
            <a:r>
              <a:rPr lang="en-US" altLang="ko-KR" sz="1300" b="1" dirty="0"/>
              <a:t>=&gt;</a:t>
            </a:r>
            <a:r>
              <a:rPr lang="ko-KR" altLang="en-US" sz="1300" b="1" dirty="0"/>
              <a:t>가설이 일치하지 않는 것을 볼 수 있고</a:t>
            </a:r>
            <a:r>
              <a:rPr lang="en-US" altLang="ko-KR" sz="1300" b="1" dirty="0"/>
              <a:t>,</a:t>
            </a:r>
          </a:p>
          <a:p>
            <a:r>
              <a:rPr lang="ko-KR" altLang="en-US" sz="1300" b="1" dirty="0"/>
              <a:t>제주시에서는 아라동에 </a:t>
            </a:r>
            <a:r>
              <a:rPr lang="en-US" altLang="ko-KR" sz="1300" b="1" dirty="0" err="1"/>
              <a:t>cctv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를 확충할 필요가 있음</a:t>
            </a:r>
            <a:endParaRPr lang="en-US" altLang="ko-KR" sz="13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0319293-D1CA-42EE-A9C5-7B07AB8C5ED7}"/>
              </a:ext>
            </a:extLst>
          </p:cNvPr>
          <p:cNvSpPr/>
          <p:nvPr/>
        </p:nvSpPr>
        <p:spPr>
          <a:xfrm>
            <a:off x="1624230" y="1796258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AE3268C-FCEB-4068-8B85-219B18669575}"/>
              </a:ext>
            </a:extLst>
          </p:cNvPr>
          <p:cNvSpPr/>
          <p:nvPr/>
        </p:nvSpPr>
        <p:spPr>
          <a:xfrm>
            <a:off x="1869145" y="3836926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943613-BEAF-45A2-8189-3C4E34C7D560}"/>
              </a:ext>
            </a:extLst>
          </p:cNvPr>
          <p:cNvSpPr/>
          <p:nvPr/>
        </p:nvSpPr>
        <p:spPr>
          <a:xfrm>
            <a:off x="2105932" y="1674854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13D2A-CA3C-49AF-951D-39E31AA0ACCF}"/>
              </a:ext>
            </a:extLst>
          </p:cNvPr>
          <p:cNvSpPr txBox="1"/>
          <p:nvPr/>
        </p:nvSpPr>
        <p:spPr>
          <a:xfrm>
            <a:off x="648750" y="6350466"/>
            <a:ext cx="498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 err="1"/>
              <a:t>아라동</a:t>
            </a:r>
            <a:r>
              <a:rPr lang="en-US" altLang="ko-KR" sz="1000" dirty="0"/>
              <a:t>(1,2</a:t>
            </a:r>
            <a:r>
              <a:rPr lang="ko-KR" altLang="en-US" sz="1000" dirty="0"/>
              <a:t>동</a:t>
            </a:r>
            <a:r>
              <a:rPr lang="en-US" altLang="ko-KR" sz="1000" dirty="0"/>
              <a:t>), </a:t>
            </a:r>
            <a:r>
              <a:rPr lang="ko-KR" altLang="en-US" sz="1000" dirty="0" err="1"/>
              <a:t>도두동</a:t>
            </a:r>
            <a:r>
              <a:rPr lang="en-US" altLang="ko-KR" sz="1000" dirty="0"/>
              <a:t>(1,2</a:t>
            </a:r>
            <a:r>
              <a:rPr lang="ko-KR" altLang="en-US" sz="1000" dirty="0"/>
              <a:t>동</a:t>
            </a:r>
            <a:r>
              <a:rPr lang="en-US" altLang="ko-KR" sz="1000" dirty="0"/>
              <a:t>), </a:t>
            </a:r>
            <a:r>
              <a:rPr lang="ko-KR" altLang="en-US" sz="1000" dirty="0"/>
              <a:t>삼양동</a:t>
            </a:r>
            <a:r>
              <a:rPr lang="en-US" altLang="ko-KR" sz="1000" dirty="0"/>
              <a:t>(1,2,3</a:t>
            </a:r>
            <a:r>
              <a:rPr lang="ko-KR" altLang="en-US" sz="1000" dirty="0"/>
              <a:t>동</a:t>
            </a:r>
            <a:r>
              <a:rPr lang="en-US" altLang="ko-KR" sz="1000" dirty="0"/>
              <a:t>), </a:t>
            </a:r>
            <a:r>
              <a:rPr lang="ko-KR" altLang="en-US" sz="1000" dirty="0" err="1"/>
              <a:t>오라동</a:t>
            </a:r>
            <a:r>
              <a:rPr lang="en-US" altLang="ko-KR" sz="1000" dirty="0"/>
              <a:t>(1,2,3</a:t>
            </a:r>
            <a:r>
              <a:rPr lang="ko-KR" altLang="en-US" sz="1000" dirty="0"/>
              <a:t>동</a:t>
            </a:r>
            <a:r>
              <a:rPr lang="en-US" altLang="ko-KR" sz="1000" dirty="0"/>
              <a:t>), </a:t>
            </a:r>
            <a:r>
              <a:rPr lang="ko-KR" altLang="en-US" sz="1000" dirty="0" err="1"/>
              <a:t>화북동</a:t>
            </a:r>
            <a:r>
              <a:rPr lang="en-US" altLang="ko-KR" sz="1000" dirty="0"/>
              <a:t>(1,2</a:t>
            </a:r>
            <a:r>
              <a:rPr lang="ko-KR" altLang="en-US" sz="1000" dirty="0"/>
              <a:t>동</a:t>
            </a:r>
            <a:r>
              <a:rPr lang="en-US" altLang="ko-KR" sz="1000" dirty="0"/>
              <a:t>)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D141A5-346A-4769-A008-9C9D9BF8B646}"/>
              </a:ext>
            </a:extLst>
          </p:cNvPr>
          <p:cNvSpPr/>
          <p:nvPr/>
        </p:nvSpPr>
        <p:spPr>
          <a:xfrm>
            <a:off x="1718733" y="3242732"/>
            <a:ext cx="882150" cy="59419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가설 </a:t>
            </a:r>
            <a:r>
              <a:rPr lang="en-US" altLang="ko-KR" dirty="0">
                <a:cs typeface="Segoe UI Light" panose="020B0502040204020203" pitchFamily="34" charset="0"/>
              </a:rPr>
              <a:t>1: </a:t>
            </a:r>
            <a:r>
              <a:rPr lang="ko-KR" altLang="en-US" dirty="0">
                <a:cs typeface="Segoe UI Light" panose="020B0502040204020203" pitchFamily="34" charset="0"/>
              </a:rPr>
              <a:t>서귀포시인구대비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615251-9EB7-4433-B2C6-CAE16C7D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1" y="1370551"/>
            <a:ext cx="6642992" cy="5198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411D6-257F-4BEB-AA44-51CC0F5E3988}"/>
              </a:ext>
            </a:extLst>
          </p:cNvPr>
          <p:cNvSpPr txBox="1"/>
          <p:nvPr/>
        </p:nvSpPr>
        <p:spPr>
          <a:xfrm>
            <a:off x="8187428" y="243772"/>
            <a:ext cx="3389151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가설 </a:t>
            </a:r>
            <a:r>
              <a:rPr lang="en-US" altLang="ko-KR" sz="1300" dirty="0"/>
              <a:t>1</a:t>
            </a:r>
            <a:r>
              <a:rPr lang="ko-KR" altLang="en-US" sz="1300" dirty="0"/>
              <a:t>에 따르면 </a:t>
            </a:r>
            <a:endParaRPr lang="en-US" altLang="ko-KR" sz="1300" dirty="0"/>
          </a:p>
          <a:p>
            <a:r>
              <a:rPr lang="en-US" altLang="ko-KR" sz="1300" dirty="0"/>
              <a:t>‘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는 지역별로 비례하여 설치되어 있을 것이다‘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청년 인구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r>
              <a:rPr lang="en-US" altLang="ko-KR" sz="1300" dirty="0"/>
              <a:t>1.</a:t>
            </a:r>
            <a:r>
              <a:rPr lang="ko-KR" altLang="en-US" sz="1300" dirty="0" err="1"/>
              <a:t>동홍동</a:t>
            </a:r>
            <a:r>
              <a:rPr lang="ko-KR" altLang="en-US" sz="1300" dirty="0"/>
              <a:t> </a:t>
            </a:r>
            <a:r>
              <a:rPr lang="en-US" altLang="ko-KR" sz="1300" dirty="0"/>
              <a:t>-32,800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 err="1"/>
              <a:t>대정읍</a:t>
            </a:r>
            <a:r>
              <a:rPr lang="ko-KR" altLang="en-US" sz="1300" dirty="0"/>
              <a:t> </a:t>
            </a:r>
            <a:r>
              <a:rPr lang="en-US" altLang="ko-KR" sz="1300" dirty="0"/>
              <a:t>-28,100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 err="1"/>
              <a:t>남원읍</a:t>
            </a:r>
            <a:r>
              <a:rPr lang="ko-KR" altLang="en-US" sz="1300" dirty="0"/>
              <a:t> </a:t>
            </a:r>
            <a:r>
              <a:rPr lang="en-US" altLang="ko-KR" sz="1300" dirty="0"/>
              <a:t>-24,910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/>
              <a:t>성산읍 </a:t>
            </a:r>
            <a:r>
              <a:rPr lang="en-US" altLang="ko-KR" sz="1300" dirty="0"/>
              <a:t>-20,480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 err="1"/>
              <a:t>대륜동</a:t>
            </a:r>
            <a:r>
              <a:rPr lang="ko-KR" altLang="en-US" sz="1300" dirty="0"/>
              <a:t> </a:t>
            </a:r>
            <a:r>
              <a:rPr lang="en-US" altLang="ko-KR" sz="1300" dirty="0"/>
              <a:t>-19,500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 err="1"/>
              <a:t>cctv</a:t>
            </a:r>
            <a:r>
              <a:rPr lang="ko-KR" altLang="en-US" sz="1300" dirty="0"/>
              <a:t>의 개수</a:t>
            </a:r>
            <a:r>
              <a:rPr lang="en-US" altLang="ko-KR" sz="1300" dirty="0"/>
              <a:t>:</a:t>
            </a:r>
          </a:p>
          <a:p>
            <a:r>
              <a:rPr lang="en-US" altLang="ko-KR" sz="1300" dirty="0"/>
              <a:t>1.</a:t>
            </a:r>
            <a:r>
              <a:rPr lang="ko-KR" altLang="en-US" sz="1300" dirty="0" err="1"/>
              <a:t>대정읍</a:t>
            </a:r>
            <a:r>
              <a:rPr lang="ko-KR" altLang="en-US" sz="1300" dirty="0"/>
              <a:t> </a:t>
            </a:r>
            <a:r>
              <a:rPr lang="en-US" altLang="ko-KR" sz="1300" dirty="0"/>
              <a:t>-205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/>
              <a:t>성산읍 </a:t>
            </a:r>
            <a:r>
              <a:rPr lang="en-US" altLang="ko-KR" sz="1300" dirty="0"/>
              <a:t>-183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 err="1"/>
              <a:t>남원읍</a:t>
            </a:r>
            <a:r>
              <a:rPr lang="ko-KR" altLang="en-US" sz="1300" dirty="0"/>
              <a:t> </a:t>
            </a:r>
            <a:r>
              <a:rPr lang="en-US" altLang="ko-KR" sz="1300" dirty="0"/>
              <a:t>-163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 err="1"/>
              <a:t>동홍동</a:t>
            </a:r>
            <a:r>
              <a:rPr lang="ko-KR" altLang="en-US" sz="1300" dirty="0"/>
              <a:t> </a:t>
            </a:r>
            <a:r>
              <a:rPr lang="en-US" altLang="ko-KR" sz="1300" dirty="0"/>
              <a:t>-150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 err="1"/>
              <a:t>표선면</a:t>
            </a:r>
            <a:r>
              <a:rPr lang="ko-KR" altLang="en-US" sz="1300" dirty="0"/>
              <a:t> </a:t>
            </a:r>
            <a:r>
              <a:rPr lang="en-US" altLang="ko-KR" sz="1300" dirty="0"/>
              <a:t>-149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동홍동의 인구가 </a:t>
            </a:r>
            <a:r>
              <a:rPr lang="en-US" altLang="ko-KR" sz="1300" dirty="0"/>
              <a:t>4,700</a:t>
            </a:r>
            <a:r>
              <a:rPr lang="ko-KR" altLang="en-US" sz="1300" dirty="0"/>
              <a:t>명 더 많음에도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개수는 </a:t>
            </a:r>
            <a:r>
              <a:rPr lang="ko-KR" altLang="en-US" sz="1300" dirty="0" err="1"/>
              <a:t>대정읍이</a:t>
            </a:r>
            <a:r>
              <a:rPr lang="ko-KR" altLang="en-US" sz="1300" dirty="0"/>
              <a:t> 약 </a:t>
            </a:r>
            <a:r>
              <a:rPr lang="en-US" altLang="ko-KR" sz="1300" dirty="0"/>
              <a:t>50</a:t>
            </a:r>
            <a:r>
              <a:rPr lang="ko-KR" altLang="en-US" sz="1300" dirty="0"/>
              <a:t>개 더 많음 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 err="1"/>
              <a:t>안덕면의</a:t>
            </a:r>
            <a:r>
              <a:rPr lang="ko-KR" altLang="en-US" sz="1300" dirty="0"/>
              <a:t> 인구가 </a:t>
            </a:r>
            <a:r>
              <a:rPr lang="en-US" altLang="ko-KR" sz="1300" dirty="0"/>
              <a:t>450</a:t>
            </a:r>
            <a:r>
              <a:rPr lang="ko-KR" altLang="en-US" sz="1300" dirty="0"/>
              <a:t>명 중문동보다 많음에도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개수는 약 </a:t>
            </a:r>
            <a:r>
              <a:rPr lang="en-US" altLang="ko-KR" sz="1300" dirty="0"/>
              <a:t>3.7</a:t>
            </a:r>
            <a:r>
              <a:rPr lang="ko-KR" altLang="en-US" sz="1300" dirty="0"/>
              <a:t>배 많음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1</a:t>
            </a:r>
            <a:r>
              <a:rPr lang="ko-KR" altLang="en-US" sz="1300" dirty="0"/>
              <a:t>인당 </a:t>
            </a:r>
            <a:r>
              <a:rPr lang="en-US" altLang="ko-KR" sz="1300" dirty="0" err="1"/>
              <a:t>cctv</a:t>
            </a:r>
            <a:r>
              <a:rPr lang="en-US" altLang="ko-KR" sz="1300" dirty="0"/>
              <a:t> </a:t>
            </a:r>
            <a:r>
              <a:rPr lang="ko-KR" altLang="en-US" sz="1300" dirty="0"/>
              <a:t>개수</a:t>
            </a:r>
            <a:endParaRPr lang="en-US" altLang="ko-KR" sz="1300" dirty="0"/>
          </a:p>
          <a:p>
            <a:r>
              <a:rPr lang="ko-KR" altLang="en-US" sz="1300" dirty="0" err="1"/>
              <a:t>동홍동</a:t>
            </a:r>
            <a:r>
              <a:rPr lang="en-US" altLang="ko-KR" sz="1300" dirty="0"/>
              <a:t>:162.786</a:t>
            </a:r>
          </a:p>
          <a:p>
            <a:r>
              <a:rPr lang="ko-KR" altLang="en-US" sz="1300" dirty="0" err="1"/>
              <a:t>대정읍</a:t>
            </a:r>
            <a:r>
              <a:rPr lang="en-US" altLang="ko-KR" sz="1300" dirty="0"/>
              <a:t>:112.575</a:t>
            </a:r>
          </a:p>
          <a:p>
            <a:r>
              <a:rPr lang="ko-KR" altLang="en-US" sz="1300" dirty="0" err="1"/>
              <a:t>안덕면</a:t>
            </a:r>
            <a:r>
              <a:rPr lang="en-US" altLang="ko-KR" sz="1300" dirty="0"/>
              <a:t>:86.452</a:t>
            </a:r>
          </a:p>
          <a:p>
            <a:endParaRPr lang="en-US" altLang="ko-KR" sz="1300" dirty="0"/>
          </a:p>
          <a:p>
            <a:r>
              <a:rPr lang="en-US" altLang="ko-KR" sz="1300" b="1" dirty="0"/>
              <a:t>=&gt;</a:t>
            </a:r>
            <a:r>
              <a:rPr lang="ko-KR" altLang="en-US" sz="1300" b="1" dirty="0"/>
              <a:t>일치하지 않는 것을 볼 수 있고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동홍동과 중문동에 더 많은 </a:t>
            </a:r>
            <a:r>
              <a:rPr lang="en-US" altLang="ko-KR" sz="1300" b="1" dirty="0" err="1"/>
              <a:t>cctv</a:t>
            </a:r>
            <a:r>
              <a:rPr lang="ko-KR" altLang="en-US" sz="1300" b="1" dirty="0"/>
              <a:t>를 설치할 필요가 있다</a:t>
            </a:r>
            <a:r>
              <a:rPr lang="en-US" altLang="ko-KR" sz="1300" b="1" dirty="0"/>
              <a:t>.</a:t>
            </a:r>
          </a:p>
          <a:p>
            <a:endParaRPr lang="en-US" altLang="ko-KR" sz="1000" dirty="0"/>
          </a:p>
          <a:p>
            <a:endParaRPr lang="en-US" altLang="ko-KR" sz="13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0319293-D1CA-42EE-A9C5-7B07AB8C5ED7}"/>
              </a:ext>
            </a:extLst>
          </p:cNvPr>
          <p:cNvSpPr/>
          <p:nvPr/>
        </p:nvSpPr>
        <p:spPr>
          <a:xfrm>
            <a:off x="1196391" y="1829346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AE3268C-FCEB-4068-8B85-219B18669575}"/>
              </a:ext>
            </a:extLst>
          </p:cNvPr>
          <p:cNvSpPr/>
          <p:nvPr/>
        </p:nvSpPr>
        <p:spPr>
          <a:xfrm>
            <a:off x="870620" y="3004939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943613-BEAF-45A2-8189-3C4E34C7D560}"/>
              </a:ext>
            </a:extLst>
          </p:cNvPr>
          <p:cNvSpPr/>
          <p:nvPr/>
        </p:nvSpPr>
        <p:spPr>
          <a:xfrm>
            <a:off x="3673745" y="5251676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A47B4-3716-4991-831E-66A1A9176A62}"/>
              </a:ext>
            </a:extLst>
          </p:cNvPr>
          <p:cNvSpPr txBox="1"/>
          <p:nvPr/>
        </p:nvSpPr>
        <p:spPr>
          <a:xfrm>
            <a:off x="615421" y="6568581"/>
            <a:ext cx="460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 dirty="0"/>
              <a:t>서귀포시는 </a:t>
            </a:r>
            <a:r>
              <a:rPr lang="ko-KR" altLang="en-US" sz="1000" dirty="0" err="1"/>
              <a:t>읍면동</a:t>
            </a:r>
            <a:r>
              <a:rPr lang="ko-KR" altLang="en-US" sz="1000" dirty="0"/>
              <a:t> 단위의 인구와 </a:t>
            </a:r>
            <a:r>
              <a:rPr lang="en-US" altLang="ko-KR" sz="1000" dirty="0" err="1"/>
              <a:t>cctv</a:t>
            </a:r>
            <a:r>
              <a:rPr lang="ko-KR" altLang="en-US" sz="1000" dirty="0"/>
              <a:t>의 개수가 일치하지 않는 곳이 많았음</a:t>
            </a:r>
            <a:endParaRPr lang="en-US" altLang="ko-KR" sz="1000" dirty="0"/>
          </a:p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70F8E5C-2E02-4774-9CE1-FF6FDAF5A517}"/>
              </a:ext>
            </a:extLst>
          </p:cNvPr>
          <p:cNvSpPr/>
          <p:nvPr/>
        </p:nvSpPr>
        <p:spPr>
          <a:xfrm>
            <a:off x="3343542" y="3067269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가설 </a:t>
            </a:r>
            <a:r>
              <a:rPr lang="en-US" altLang="ko-KR" dirty="0">
                <a:cs typeface="Segoe UI Light" panose="020B0502040204020203" pitchFamily="34" charset="0"/>
              </a:rPr>
              <a:t>4, 5 </a:t>
            </a:r>
            <a:r>
              <a:rPr lang="ko-KR" altLang="en-US" dirty="0">
                <a:cs typeface="Segoe UI Light" panose="020B0502040204020203" pitchFamily="34" charset="0"/>
              </a:rPr>
              <a:t>의 기준</a:t>
            </a:r>
            <a:r>
              <a:rPr lang="en-US" altLang="ko-KR" dirty="0">
                <a:cs typeface="Segoe UI Light" panose="020B0502040204020203" pitchFamily="34" charset="0"/>
              </a:rPr>
              <a:t> 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E9E977-044D-4F5D-A116-BD994569F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43" y="1576829"/>
            <a:ext cx="6882835" cy="2944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5FEDD2-55A0-4CE5-BE3E-011D4AF39C88}"/>
              </a:ext>
            </a:extLst>
          </p:cNvPr>
          <p:cNvSpPr txBox="1"/>
          <p:nvPr/>
        </p:nvSpPr>
        <p:spPr>
          <a:xfrm>
            <a:off x="7701094" y="1576829"/>
            <a:ext cx="4051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행정시별 분류에 따라 기준을 정하고 분석함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노약자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유소년인구 </a:t>
            </a:r>
            <a:r>
              <a:rPr lang="en-US" altLang="ko-KR" dirty="0"/>
              <a:t>(0-14</a:t>
            </a:r>
            <a:r>
              <a:rPr lang="ko-KR" altLang="en-US" dirty="0"/>
              <a:t>세</a:t>
            </a:r>
            <a:r>
              <a:rPr lang="en-US" altLang="ko-KR" dirty="0"/>
              <a:t>)+ </a:t>
            </a:r>
            <a:r>
              <a:rPr lang="ko-KR" altLang="en-US" dirty="0"/>
              <a:t>고령인구</a:t>
            </a:r>
            <a:r>
              <a:rPr lang="en-US" altLang="ko-KR" dirty="0"/>
              <a:t>(65</a:t>
            </a:r>
            <a:r>
              <a:rPr lang="ko-KR" altLang="en-US" dirty="0"/>
              <a:t>세 이상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청년층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생산가능인구</a:t>
            </a:r>
            <a:r>
              <a:rPr lang="en-US" altLang="ko-KR" dirty="0"/>
              <a:t>(15-64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가설 </a:t>
            </a:r>
            <a:r>
              <a:rPr lang="en-US" altLang="ko-KR" dirty="0">
                <a:cs typeface="Segoe UI Light" panose="020B0502040204020203" pitchFamily="34" charset="0"/>
              </a:rPr>
              <a:t>4: </a:t>
            </a:r>
            <a:r>
              <a:rPr lang="ko-KR" altLang="en-US" dirty="0">
                <a:cs typeface="Segoe UI Light" panose="020B0502040204020203" pitchFamily="34" charset="0"/>
              </a:rPr>
              <a:t>제주시 노약자 </a:t>
            </a:r>
            <a:r>
              <a:rPr lang="en-US" altLang="ko-KR" dirty="0">
                <a:cs typeface="Segoe UI Light" panose="020B0502040204020203" pitchFamily="34" charset="0"/>
              </a:rPr>
              <a:t>vs </a:t>
            </a:r>
            <a:r>
              <a:rPr lang="en-US" altLang="ko-KR" dirty="0" err="1">
                <a:cs typeface="Segoe UI Light" panose="020B0502040204020203" pitchFamily="34" charset="0"/>
              </a:rPr>
              <a:t>cctv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615251-9EB7-4433-B2C6-CAE16C7D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73" y="1266737"/>
            <a:ext cx="7844351" cy="5451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411D6-257F-4BEB-AA44-51CC0F5E3988}"/>
              </a:ext>
            </a:extLst>
          </p:cNvPr>
          <p:cNvSpPr txBox="1"/>
          <p:nvPr/>
        </p:nvSpPr>
        <p:spPr>
          <a:xfrm>
            <a:off x="8733560" y="0"/>
            <a:ext cx="296326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가설 </a:t>
            </a:r>
            <a:r>
              <a:rPr lang="en-US" altLang="ko-KR" sz="1300" dirty="0"/>
              <a:t>4</a:t>
            </a:r>
            <a:r>
              <a:rPr lang="ko-KR" altLang="en-US" sz="1300" dirty="0"/>
              <a:t>에 따르면 </a:t>
            </a:r>
            <a:endParaRPr lang="en-US" altLang="ko-KR" sz="1300" dirty="0"/>
          </a:p>
          <a:p>
            <a:r>
              <a:rPr lang="en-US" altLang="ko-KR" sz="1300" dirty="0"/>
              <a:t>‘</a:t>
            </a:r>
            <a:r>
              <a:rPr lang="ko-KR" altLang="en-US" sz="1300" dirty="0"/>
              <a:t>노약자가 많은 지역에 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가 많을 것이다‘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노약자인구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r>
              <a:rPr lang="en-US" altLang="ko-KR" sz="1300" dirty="0"/>
              <a:t>1.</a:t>
            </a:r>
            <a:r>
              <a:rPr lang="ko-KR" altLang="en-US" sz="1300" dirty="0"/>
              <a:t>노형동</a:t>
            </a:r>
            <a:r>
              <a:rPr lang="en-US" altLang="ko-KR" sz="1300" dirty="0"/>
              <a:t>-</a:t>
            </a:r>
            <a:r>
              <a:rPr lang="ko-KR" altLang="en-US" sz="1300" dirty="0"/>
              <a:t>약</a:t>
            </a:r>
            <a:r>
              <a:rPr lang="en-US" altLang="ko-KR" sz="1300" dirty="0"/>
              <a:t> 13,420</a:t>
            </a:r>
            <a:r>
              <a:rPr lang="ko-KR" altLang="en-US" sz="1300" dirty="0"/>
              <a:t>명 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/>
              <a:t>이도</a:t>
            </a:r>
            <a:r>
              <a:rPr lang="en-US" altLang="ko-KR" sz="1300" dirty="0"/>
              <a:t>2</a:t>
            </a:r>
            <a:r>
              <a:rPr lang="ko-KR" altLang="en-US" sz="1300" dirty="0"/>
              <a:t>동</a:t>
            </a:r>
            <a:r>
              <a:rPr lang="en-US" altLang="ko-KR" sz="1300" dirty="0"/>
              <a:t>-13,330</a:t>
            </a:r>
            <a:r>
              <a:rPr lang="ko-KR" altLang="en-US" sz="1300" dirty="0"/>
              <a:t>명 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 err="1"/>
              <a:t>애월읍</a:t>
            </a:r>
            <a:r>
              <a:rPr lang="en-US" altLang="ko-KR" sz="1300" dirty="0"/>
              <a:t>-11,430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 err="1"/>
              <a:t>아라동</a:t>
            </a:r>
            <a:r>
              <a:rPr lang="en-US" altLang="ko-KR" sz="1300" dirty="0"/>
              <a:t>-9,710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/>
              <a:t>일도</a:t>
            </a:r>
            <a:r>
              <a:rPr lang="en-US" altLang="ko-KR" sz="1300" dirty="0"/>
              <a:t>2</a:t>
            </a:r>
            <a:r>
              <a:rPr lang="ko-KR" altLang="en-US" sz="1300" dirty="0"/>
              <a:t>동</a:t>
            </a:r>
            <a:r>
              <a:rPr lang="en-US" altLang="ko-KR" sz="1300" dirty="0"/>
              <a:t>-9,700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 err="1"/>
              <a:t>cctv</a:t>
            </a:r>
            <a:r>
              <a:rPr lang="ko-KR" altLang="en-US" sz="1300" dirty="0"/>
              <a:t>의 개수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r>
              <a:rPr lang="en-US" altLang="ko-KR" sz="1300" dirty="0"/>
              <a:t>1.</a:t>
            </a:r>
            <a:r>
              <a:rPr lang="ko-KR" altLang="en-US" sz="1300" dirty="0"/>
              <a:t>일도</a:t>
            </a:r>
            <a:r>
              <a:rPr lang="en-US" altLang="ko-KR" sz="1300" dirty="0"/>
              <a:t>2</a:t>
            </a:r>
            <a:r>
              <a:rPr lang="ko-KR" altLang="en-US" sz="1300" dirty="0"/>
              <a:t>동</a:t>
            </a:r>
            <a:r>
              <a:rPr lang="en-US" altLang="ko-KR" sz="1300" dirty="0"/>
              <a:t>-346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 err="1"/>
              <a:t>애월읍</a:t>
            </a:r>
            <a:r>
              <a:rPr lang="en-US" altLang="ko-KR" sz="1300" dirty="0"/>
              <a:t>-333</a:t>
            </a:r>
            <a:r>
              <a:rPr lang="ko-KR" altLang="en-US" sz="1300" dirty="0"/>
              <a:t>개 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/>
              <a:t>이도</a:t>
            </a:r>
            <a:r>
              <a:rPr lang="en-US" altLang="ko-KR" sz="1300" dirty="0"/>
              <a:t>2</a:t>
            </a:r>
            <a:r>
              <a:rPr lang="ko-KR" altLang="en-US" sz="1300" dirty="0"/>
              <a:t>동</a:t>
            </a:r>
            <a:r>
              <a:rPr lang="en-US" altLang="ko-KR" sz="1300" dirty="0"/>
              <a:t>-316</a:t>
            </a:r>
            <a:r>
              <a:rPr lang="ko-KR" altLang="en-US" sz="1300" dirty="0"/>
              <a:t>개 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/>
              <a:t>노형동</a:t>
            </a:r>
            <a:r>
              <a:rPr lang="en-US" altLang="ko-KR" sz="1300" dirty="0"/>
              <a:t>-305</a:t>
            </a:r>
            <a:r>
              <a:rPr lang="ko-KR" altLang="en-US" sz="1300" dirty="0"/>
              <a:t>개 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/>
              <a:t>연동</a:t>
            </a:r>
            <a:r>
              <a:rPr lang="en-US" altLang="ko-KR" sz="1300" dirty="0"/>
              <a:t>-261</a:t>
            </a:r>
            <a:r>
              <a:rPr lang="ko-KR" altLang="en-US" sz="1300" dirty="0"/>
              <a:t>개 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노형동의 노약자 인구가 </a:t>
            </a:r>
            <a:r>
              <a:rPr lang="en-US" altLang="ko-KR" sz="1300" dirty="0"/>
              <a:t>1</a:t>
            </a:r>
            <a:r>
              <a:rPr lang="ko-KR" altLang="en-US" sz="1300" dirty="0"/>
              <a:t>번째 임에도 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개수는 </a:t>
            </a:r>
            <a:r>
              <a:rPr lang="en-US" altLang="ko-KR" sz="1300" dirty="0"/>
              <a:t>305</a:t>
            </a:r>
            <a:r>
              <a:rPr lang="ko-KR" altLang="en-US" sz="1300" dirty="0"/>
              <a:t>개로 </a:t>
            </a:r>
            <a:r>
              <a:rPr lang="en-US" altLang="ko-KR" sz="1300" dirty="0"/>
              <a:t>4</a:t>
            </a:r>
            <a:r>
              <a:rPr lang="ko-KR" altLang="en-US" sz="1300" dirty="0"/>
              <a:t>번째 임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아라동의 노약자인구와 일도 </a:t>
            </a:r>
            <a:r>
              <a:rPr lang="en-US" altLang="ko-KR" sz="1300" dirty="0"/>
              <a:t>2</a:t>
            </a:r>
            <a:r>
              <a:rPr lang="ko-KR" altLang="en-US" sz="1300" dirty="0"/>
              <a:t>동의 노약자 인구가 비슷함에도 아라동의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개수가  약</a:t>
            </a:r>
            <a:r>
              <a:rPr lang="en-US" altLang="ko-KR" sz="1300" dirty="0"/>
              <a:t>2</a:t>
            </a:r>
            <a:r>
              <a:rPr lang="ko-KR" altLang="en-US" sz="1300" dirty="0"/>
              <a:t>배가 차이가 남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1</a:t>
            </a:r>
            <a:r>
              <a:rPr lang="ko-KR" altLang="en-US" sz="1300" dirty="0"/>
              <a:t>인당 노약자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</a:t>
            </a:r>
            <a:r>
              <a:rPr lang="en-US" altLang="ko-KR" sz="1300" dirty="0"/>
              <a:t> </a:t>
            </a:r>
          </a:p>
          <a:p>
            <a:r>
              <a:rPr lang="ko-KR" altLang="en-US" sz="1300" dirty="0"/>
              <a:t>노형동</a:t>
            </a:r>
            <a:r>
              <a:rPr lang="en-US" altLang="ko-KR" sz="1300" dirty="0"/>
              <a:t>:43.990</a:t>
            </a:r>
          </a:p>
          <a:p>
            <a:r>
              <a:rPr lang="ko-KR" altLang="en-US" sz="1300" dirty="0" err="1"/>
              <a:t>아라동</a:t>
            </a:r>
            <a:r>
              <a:rPr lang="en-US" altLang="ko-KR" sz="1300" dirty="0"/>
              <a:t>:56.121</a:t>
            </a:r>
          </a:p>
          <a:p>
            <a:r>
              <a:rPr lang="ko-KR" altLang="en-US" sz="1300" dirty="0"/>
              <a:t>일도</a:t>
            </a:r>
            <a:r>
              <a:rPr lang="en-US" altLang="ko-KR" sz="1300" dirty="0"/>
              <a:t>2</a:t>
            </a:r>
            <a:r>
              <a:rPr lang="ko-KR" altLang="en-US" sz="1300" dirty="0"/>
              <a:t>동</a:t>
            </a:r>
            <a:r>
              <a:rPr lang="en-US" altLang="ko-KR" sz="1300" dirty="0"/>
              <a:t>:28.017</a:t>
            </a:r>
          </a:p>
          <a:p>
            <a:endParaRPr lang="en-US" altLang="ko-KR" sz="1300" dirty="0"/>
          </a:p>
          <a:p>
            <a:r>
              <a:rPr lang="en-US" altLang="ko-KR" sz="1300" b="1" dirty="0"/>
              <a:t>=&gt;</a:t>
            </a:r>
            <a:r>
              <a:rPr lang="ko-KR" altLang="en-US" sz="1300" b="1" dirty="0"/>
              <a:t>노약자가  많다고 </a:t>
            </a:r>
            <a:r>
              <a:rPr lang="en-US" altLang="ko-KR" sz="1300" b="1" dirty="0" err="1"/>
              <a:t>cctv</a:t>
            </a:r>
            <a:r>
              <a:rPr lang="ko-KR" altLang="en-US" sz="1300" b="1" dirty="0"/>
              <a:t>개수가 많다는 가설이 완전히 일치하지는 않는다</a:t>
            </a:r>
            <a:r>
              <a:rPr lang="en-US" altLang="ko-KR" sz="1300" b="1" dirty="0"/>
              <a:t>.</a:t>
            </a:r>
            <a:r>
              <a:rPr lang="ko-KR" altLang="en-US" sz="1300" b="1" dirty="0"/>
              <a:t>제주시에서는 노약자를 위해 아라동과 </a:t>
            </a:r>
            <a:r>
              <a:rPr lang="ko-KR" altLang="en-US" sz="1300" b="1" dirty="0" err="1"/>
              <a:t>노형동에</a:t>
            </a:r>
            <a:r>
              <a:rPr lang="ko-KR" altLang="en-US" sz="1300" b="1" dirty="0"/>
              <a:t> </a:t>
            </a:r>
            <a:r>
              <a:rPr lang="en-US" altLang="ko-KR" sz="1300" b="1" dirty="0" err="1"/>
              <a:t>cctv</a:t>
            </a:r>
            <a:r>
              <a:rPr lang="ko-KR" altLang="en-US" sz="1300" b="1" dirty="0"/>
              <a:t>를 늘려야한다</a:t>
            </a:r>
            <a:r>
              <a:rPr lang="en-US" altLang="ko-KR" sz="1300" b="1" dirty="0"/>
              <a:t>.</a:t>
            </a:r>
          </a:p>
          <a:p>
            <a:endParaRPr lang="en-US" altLang="ko-KR" sz="13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5E3DFC-FD08-4EED-9D01-615110E10456}"/>
              </a:ext>
            </a:extLst>
          </p:cNvPr>
          <p:cNvSpPr/>
          <p:nvPr/>
        </p:nvSpPr>
        <p:spPr>
          <a:xfrm>
            <a:off x="1610252" y="3912612"/>
            <a:ext cx="494951" cy="494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1294EE-CB6C-46DF-B797-471846A9B8EC}"/>
              </a:ext>
            </a:extLst>
          </p:cNvPr>
          <p:cNvSpPr/>
          <p:nvPr/>
        </p:nvSpPr>
        <p:spPr>
          <a:xfrm>
            <a:off x="1857727" y="1682539"/>
            <a:ext cx="494951" cy="494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3656CEB-43AE-4000-87F4-C32C19238346}"/>
              </a:ext>
            </a:extLst>
          </p:cNvPr>
          <p:cNvSpPr/>
          <p:nvPr/>
        </p:nvSpPr>
        <p:spPr>
          <a:xfrm>
            <a:off x="757369" y="2177489"/>
            <a:ext cx="494951" cy="494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9528F6-8DC1-4431-B4E1-FD2615BEC2BE}"/>
              </a:ext>
            </a:extLst>
          </p:cNvPr>
          <p:cNvSpPr/>
          <p:nvPr/>
        </p:nvSpPr>
        <p:spPr>
          <a:xfrm>
            <a:off x="1549400" y="2937933"/>
            <a:ext cx="803278" cy="49106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가설 </a:t>
            </a:r>
            <a:r>
              <a:rPr lang="en-US" altLang="ko-KR" dirty="0">
                <a:cs typeface="Segoe UI Light" panose="020B0502040204020203" pitchFamily="34" charset="0"/>
              </a:rPr>
              <a:t>4: </a:t>
            </a:r>
            <a:r>
              <a:rPr lang="ko-KR" altLang="en-US" dirty="0">
                <a:cs typeface="Segoe UI Light" panose="020B0502040204020203" pitchFamily="34" charset="0"/>
              </a:rPr>
              <a:t>서귀포시 노약자 </a:t>
            </a:r>
            <a:r>
              <a:rPr lang="en-US" altLang="ko-KR" dirty="0">
                <a:cs typeface="Segoe UI Light" panose="020B0502040204020203" pitchFamily="34" charset="0"/>
              </a:rPr>
              <a:t>vs </a:t>
            </a:r>
            <a:r>
              <a:rPr lang="en-US" altLang="ko-KR" dirty="0" err="1">
                <a:cs typeface="Segoe UI Light" panose="020B0502040204020203" pitchFamily="34" charset="0"/>
              </a:rPr>
              <a:t>cctv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615251-9EB7-4433-B2C6-CAE16C7D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87" y="1266737"/>
            <a:ext cx="7611520" cy="5451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411D6-257F-4BEB-AA44-51CC0F5E3988}"/>
              </a:ext>
            </a:extLst>
          </p:cNvPr>
          <p:cNvSpPr txBox="1"/>
          <p:nvPr/>
        </p:nvSpPr>
        <p:spPr>
          <a:xfrm>
            <a:off x="8651590" y="55649"/>
            <a:ext cx="2877423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가설 </a:t>
            </a:r>
            <a:r>
              <a:rPr lang="en-US" altLang="ko-KR" sz="1300" dirty="0"/>
              <a:t>4</a:t>
            </a:r>
            <a:r>
              <a:rPr lang="ko-KR" altLang="en-US" sz="1300" dirty="0"/>
              <a:t>에 따르면 </a:t>
            </a:r>
            <a:endParaRPr lang="en-US" altLang="ko-KR" sz="1300" dirty="0"/>
          </a:p>
          <a:p>
            <a:r>
              <a:rPr lang="en-US" altLang="ko-KR" sz="1300" dirty="0"/>
              <a:t>‘</a:t>
            </a:r>
            <a:r>
              <a:rPr lang="ko-KR" altLang="en-US" sz="1300" dirty="0"/>
              <a:t>노약자가 많은 지역에 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가 많을 것이다‘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노약자인구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r>
              <a:rPr lang="en-US" altLang="ko-KR" sz="1300" dirty="0"/>
              <a:t>1.</a:t>
            </a:r>
            <a:r>
              <a:rPr lang="ko-KR" altLang="en-US" sz="1300" dirty="0" err="1"/>
              <a:t>대정읍</a:t>
            </a:r>
            <a:r>
              <a:rPr lang="ko-KR" altLang="en-US" sz="1300" dirty="0"/>
              <a:t> </a:t>
            </a:r>
            <a:r>
              <a:rPr lang="en-US" altLang="ko-KR" sz="1300" dirty="0"/>
              <a:t>-16,600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 err="1"/>
              <a:t>동홍동</a:t>
            </a:r>
            <a:r>
              <a:rPr lang="ko-KR" altLang="en-US" sz="1300" dirty="0"/>
              <a:t> </a:t>
            </a:r>
            <a:r>
              <a:rPr lang="en-US" altLang="ko-KR" sz="1300" dirty="0"/>
              <a:t>-13,560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 err="1"/>
              <a:t>남원읍</a:t>
            </a:r>
            <a:r>
              <a:rPr lang="ko-KR" altLang="en-US" sz="1300" dirty="0"/>
              <a:t> </a:t>
            </a:r>
            <a:r>
              <a:rPr lang="en-US" altLang="ko-KR" sz="1300" dirty="0"/>
              <a:t>-12,720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/>
              <a:t>성산읍 </a:t>
            </a:r>
            <a:r>
              <a:rPr lang="en-US" altLang="ko-KR" sz="1300" dirty="0"/>
              <a:t>-10,100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 err="1"/>
              <a:t>대륜동</a:t>
            </a:r>
            <a:r>
              <a:rPr lang="en-US" altLang="ko-KR" sz="1300" dirty="0"/>
              <a:t>- 8,970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 err="1"/>
              <a:t>cctv</a:t>
            </a:r>
            <a:r>
              <a:rPr lang="ko-KR" altLang="en-US" sz="1300" dirty="0"/>
              <a:t>의 개수</a:t>
            </a:r>
            <a:r>
              <a:rPr lang="en-US" altLang="ko-KR" sz="1300" dirty="0"/>
              <a:t>:</a:t>
            </a:r>
          </a:p>
          <a:p>
            <a:r>
              <a:rPr lang="en-US" altLang="ko-KR" sz="1300" dirty="0"/>
              <a:t>1.</a:t>
            </a:r>
            <a:r>
              <a:rPr lang="ko-KR" altLang="en-US" sz="1300" dirty="0" err="1"/>
              <a:t>대정읍</a:t>
            </a:r>
            <a:r>
              <a:rPr lang="ko-KR" altLang="en-US" sz="1300" dirty="0"/>
              <a:t> </a:t>
            </a:r>
            <a:r>
              <a:rPr lang="en-US" altLang="ko-KR" sz="1300" dirty="0"/>
              <a:t>-205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/>
              <a:t>성산읍 </a:t>
            </a:r>
            <a:r>
              <a:rPr lang="en-US" altLang="ko-KR" sz="1300" dirty="0"/>
              <a:t>-183</a:t>
            </a:r>
            <a:r>
              <a:rPr lang="ko-KR" altLang="en-US" sz="1300" dirty="0"/>
              <a:t>개 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 err="1"/>
              <a:t>남원읍</a:t>
            </a:r>
            <a:r>
              <a:rPr lang="ko-KR" altLang="en-US" sz="1300" dirty="0"/>
              <a:t> </a:t>
            </a:r>
            <a:r>
              <a:rPr lang="en-US" altLang="ko-KR" sz="1300" dirty="0"/>
              <a:t>-163</a:t>
            </a:r>
            <a:r>
              <a:rPr lang="ko-KR" altLang="en-US" sz="1300" dirty="0"/>
              <a:t>개 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 err="1"/>
              <a:t>동홍동</a:t>
            </a:r>
            <a:r>
              <a:rPr lang="ko-KR" altLang="en-US" sz="1300" dirty="0"/>
              <a:t> </a:t>
            </a:r>
            <a:r>
              <a:rPr lang="en-US" altLang="ko-KR" sz="1300" dirty="0"/>
              <a:t>-150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 err="1"/>
              <a:t>표선면</a:t>
            </a:r>
            <a:r>
              <a:rPr lang="ko-KR" altLang="en-US" sz="1300" dirty="0"/>
              <a:t> </a:t>
            </a:r>
            <a:r>
              <a:rPr lang="en-US" altLang="ko-KR" sz="1300" dirty="0"/>
              <a:t>-149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노약자가 </a:t>
            </a:r>
            <a:r>
              <a:rPr lang="ko-KR" altLang="en-US" sz="1300" dirty="0" err="1"/>
              <a:t>대정읍이</a:t>
            </a:r>
            <a:r>
              <a:rPr lang="ko-KR" altLang="en-US" sz="1300" dirty="0"/>
              <a:t> 많고</a:t>
            </a:r>
            <a:r>
              <a:rPr lang="en-US" altLang="ko-KR" sz="1300" dirty="0"/>
              <a:t>, </a:t>
            </a:r>
            <a:r>
              <a:rPr lang="ko-KR" altLang="en-US" sz="1300" dirty="0"/>
              <a:t>역시</a:t>
            </a:r>
            <a:r>
              <a:rPr lang="en-US" altLang="ko-KR" sz="1300" dirty="0"/>
              <a:t>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개수가 많다</a:t>
            </a:r>
            <a:r>
              <a:rPr lang="en-US" altLang="ko-KR" sz="1300" dirty="0"/>
              <a:t>.</a:t>
            </a:r>
            <a:r>
              <a:rPr lang="ko-KR" altLang="en-US" sz="1300" dirty="0"/>
              <a:t> 동홍동에 비해 월등히 많음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 </a:t>
            </a:r>
            <a:r>
              <a:rPr lang="ko-KR" altLang="en-US" sz="1300" dirty="0" err="1"/>
              <a:t>안덕면과</a:t>
            </a:r>
            <a:r>
              <a:rPr lang="ko-KR" altLang="en-US" sz="1300" dirty="0"/>
              <a:t> 중문동을 </a:t>
            </a:r>
            <a:r>
              <a:rPr lang="ko-KR" altLang="en-US" sz="1300" dirty="0" err="1"/>
              <a:t>비교했을때</a:t>
            </a:r>
            <a:r>
              <a:rPr lang="en-US" altLang="ko-KR" sz="1300" dirty="0"/>
              <a:t>,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개수가</a:t>
            </a:r>
            <a:r>
              <a:rPr lang="en-US" altLang="ko-KR" sz="1300" dirty="0"/>
              <a:t> </a:t>
            </a:r>
            <a:r>
              <a:rPr lang="ko-KR" altLang="en-US" sz="1300" dirty="0" err="1"/>
              <a:t>안덕면이</a:t>
            </a:r>
            <a:r>
              <a:rPr lang="ko-KR" altLang="en-US" sz="1300" dirty="0"/>
              <a:t> </a:t>
            </a:r>
            <a:r>
              <a:rPr lang="en-US" altLang="ko-KR" sz="1300" dirty="0"/>
              <a:t>3.7</a:t>
            </a:r>
            <a:r>
              <a:rPr lang="ko-KR" altLang="en-US" sz="1300" dirty="0"/>
              <a:t>배나 많음</a:t>
            </a:r>
            <a:r>
              <a:rPr lang="en-US" altLang="ko-KR" sz="1300" dirty="0"/>
              <a:t>, </a:t>
            </a:r>
            <a:r>
              <a:rPr lang="ko-KR" altLang="en-US" sz="1300" dirty="0"/>
              <a:t>심지어 노약자 인구가 비슷한 </a:t>
            </a:r>
            <a:r>
              <a:rPr lang="ko-KR" altLang="en-US" sz="1300" dirty="0" err="1"/>
              <a:t>서홍동보다도</a:t>
            </a:r>
            <a:r>
              <a:rPr lang="ko-KR" altLang="en-US" sz="1300" dirty="0"/>
              <a:t> 월등히 적음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1</a:t>
            </a:r>
            <a:r>
              <a:rPr lang="ko-KR" altLang="en-US" sz="1300" dirty="0"/>
              <a:t>인당 노약자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 </a:t>
            </a:r>
            <a:endParaRPr lang="en-US" altLang="ko-KR" sz="1300" dirty="0"/>
          </a:p>
          <a:p>
            <a:r>
              <a:rPr lang="ko-KR" altLang="en-US" sz="1300" dirty="0" err="1"/>
              <a:t>대정읍</a:t>
            </a:r>
            <a:r>
              <a:rPr lang="en-US" altLang="ko-KR" sz="1300" dirty="0"/>
              <a:t>:71.229 ,</a:t>
            </a:r>
            <a:r>
              <a:rPr lang="ko-KR" altLang="en-US" sz="1300" dirty="0" err="1"/>
              <a:t>동홍동</a:t>
            </a:r>
            <a:r>
              <a:rPr lang="en-US" altLang="ko-KR" sz="1300" dirty="0"/>
              <a:t>:90.373</a:t>
            </a:r>
          </a:p>
          <a:p>
            <a:r>
              <a:rPr lang="ko-KR" altLang="en-US" sz="1300" dirty="0" err="1"/>
              <a:t>안덕면</a:t>
            </a:r>
            <a:r>
              <a:rPr lang="en-US" altLang="ko-KR" sz="1300" dirty="0"/>
              <a:t>:52 ,</a:t>
            </a:r>
            <a:r>
              <a:rPr lang="ko-KR" altLang="en-US" sz="1300" dirty="0" err="1"/>
              <a:t>중문동</a:t>
            </a:r>
            <a:r>
              <a:rPr lang="en-US" altLang="ko-KR" sz="1300" dirty="0"/>
              <a:t>:167.219</a:t>
            </a:r>
          </a:p>
          <a:p>
            <a:r>
              <a:rPr lang="ko-KR" altLang="en-US" sz="1300" dirty="0" err="1"/>
              <a:t>서홍동</a:t>
            </a:r>
            <a:r>
              <a:rPr lang="en-US" altLang="ko-KR" sz="1300" dirty="0"/>
              <a:t>:52.294</a:t>
            </a:r>
          </a:p>
          <a:p>
            <a:r>
              <a:rPr lang="en-US" altLang="ko-KR" sz="1300" b="1" dirty="0"/>
              <a:t>=&gt;</a:t>
            </a:r>
            <a:r>
              <a:rPr lang="ko-KR" altLang="en-US" sz="1300" b="1" dirty="0"/>
              <a:t>서귀포시에서는 노약자를 위해 동홍동과 중문동의 </a:t>
            </a:r>
            <a:r>
              <a:rPr lang="en-US" altLang="ko-KR" sz="1300" b="1" dirty="0" err="1"/>
              <a:t>cctv</a:t>
            </a:r>
            <a:r>
              <a:rPr lang="ko-KR" altLang="en-US" sz="1300" b="1" dirty="0"/>
              <a:t>개수를 늘려야함</a:t>
            </a:r>
            <a:endParaRPr lang="en-US" altLang="ko-KR" sz="13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B8B103-94DF-4D0B-8DFF-79D97AA441D7}"/>
              </a:ext>
            </a:extLst>
          </p:cNvPr>
          <p:cNvSpPr/>
          <p:nvPr/>
        </p:nvSpPr>
        <p:spPr>
          <a:xfrm>
            <a:off x="1010437" y="1735669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2D0B5A-929C-45A3-A69E-0386512E8F9E}"/>
              </a:ext>
            </a:extLst>
          </p:cNvPr>
          <p:cNvSpPr/>
          <p:nvPr/>
        </p:nvSpPr>
        <p:spPr>
          <a:xfrm>
            <a:off x="3821216" y="2971100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552750-8EEA-40AD-B27D-9880A32CEEC6}"/>
              </a:ext>
            </a:extLst>
          </p:cNvPr>
          <p:cNvSpPr/>
          <p:nvPr/>
        </p:nvSpPr>
        <p:spPr>
          <a:xfrm>
            <a:off x="1415904" y="2958364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5C1C3E-F29C-4BD7-AE1F-074C947B28A7}"/>
              </a:ext>
            </a:extLst>
          </p:cNvPr>
          <p:cNvSpPr/>
          <p:nvPr/>
        </p:nvSpPr>
        <p:spPr>
          <a:xfrm>
            <a:off x="4168354" y="5485700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4CE5C01-E479-411F-A3A7-9C733B1B211C}"/>
              </a:ext>
            </a:extLst>
          </p:cNvPr>
          <p:cNvSpPr/>
          <p:nvPr/>
        </p:nvSpPr>
        <p:spPr>
          <a:xfrm>
            <a:off x="4549355" y="3267429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452740-1EDD-415A-A8E3-85F601C5C89A}"/>
              </a:ext>
            </a:extLst>
          </p:cNvPr>
          <p:cNvSpPr/>
          <p:nvPr/>
        </p:nvSpPr>
        <p:spPr>
          <a:xfrm>
            <a:off x="4140200" y="4072469"/>
            <a:ext cx="973667" cy="65685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5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가설 </a:t>
            </a:r>
            <a:r>
              <a:rPr lang="en-US" altLang="ko-KR" dirty="0">
                <a:cs typeface="Segoe UI Light" panose="020B0502040204020203" pitchFamily="34" charset="0"/>
              </a:rPr>
              <a:t>5:</a:t>
            </a:r>
            <a:r>
              <a:rPr lang="ko-KR" altLang="en-US" dirty="0">
                <a:cs typeface="Segoe UI Light" panose="020B0502040204020203" pitchFamily="34" charset="0"/>
              </a:rPr>
              <a:t> 제주시 청년 </a:t>
            </a:r>
            <a:r>
              <a:rPr lang="en-US" altLang="ko-KR" dirty="0">
                <a:cs typeface="Segoe UI Light" panose="020B0502040204020203" pitchFamily="34" charset="0"/>
              </a:rPr>
              <a:t>vs </a:t>
            </a:r>
            <a:r>
              <a:rPr lang="en-US" altLang="ko-KR" dirty="0" err="1">
                <a:cs typeface="Segoe UI Light" panose="020B0502040204020203" pitchFamily="34" charset="0"/>
              </a:rPr>
              <a:t>cctv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615251-9EB7-4433-B2C6-CAE16C7D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2" y="1266737"/>
            <a:ext cx="7861051" cy="5451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411D6-257F-4BEB-AA44-51CC0F5E3988}"/>
              </a:ext>
            </a:extLst>
          </p:cNvPr>
          <p:cNvSpPr txBox="1"/>
          <p:nvPr/>
        </p:nvSpPr>
        <p:spPr>
          <a:xfrm>
            <a:off x="8750757" y="0"/>
            <a:ext cx="2877423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가설 </a:t>
            </a:r>
            <a:r>
              <a:rPr lang="en-US" altLang="ko-KR" sz="1300" dirty="0"/>
              <a:t>5</a:t>
            </a:r>
            <a:r>
              <a:rPr lang="ko-KR" altLang="en-US" sz="1300" dirty="0"/>
              <a:t>에 따르면 </a:t>
            </a:r>
            <a:endParaRPr lang="en-US" altLang="ko-KR" sz="1300" dirty="0"/>
          </a:p>
          <a:p>
            <a:r>
              <a:rPr lang="en-US" altLang="ko-KR" sz="1300" dirty="0"/>
              <a:t>‘</a:t>
            </a:r>
            <a:r>
              <a:rPr lang="ko-KR" altLang="en-US" sz="1300" dirty="0"/>
              <a:t>젊은 사람들이 많이 사는 지역에 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가 많을 것이다‘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청년 인구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r>
              <a:rPr lang="en-US" altLang="ko-KR" sz="1300" dirty="0"/>
              <a:t>1.</a:t>
            </a:r>
            <a:r>
              <a:rPr lang="ko-KR" altLang="en-US" sz="1300" dirty="0"/>
              <a:t>노형동 </a:t>
            </a:r>
            <a:r>
              <a:rPr lang="en-US" altLang="ko-KR" sz="1300" dirty="0"/>
              <a:t>-40,840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/>
              <a:t>이도</a:t>
            </a:r>
            <a:r>
              <a:rPr lang="en-US" altLang="ko-KR" sz="1300" dirty="0"/>
              <a:t>2</a:t>
            </a:r>
            <a:r>
              <a:rPr lang="ko-KR" altLang="en-US" sz="1300" dirty="0"/>
              <a:t>동 </a:t>
            </a:r>
            <a:r>
              <a:rPr lang="en-US" altLang="ko-KR" sz="1300" dirty="0"/>
              <a:t>-36,720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/>
              <a:t>연동 </a:t>
            </a:r>
            <a:r>
              <a:rPr lang="en-US" altLang="ko-KR" sz="1300" dirty="0"/>
              <a:t>-31,950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 err="1"/>
              <a:t>아라동</a:t>
            </a:r>
            <a:r>
              <a:rPr lang="ko-KR" altLang="en-US" sz="1300" dirty="0"/>
              <a:t> </a:t>
            </a:r>
            <a:r>
              <a:rPr lang="en-US" altLang="ko-KR" sz="1300" dirty="0"/>
              <a:t>-25,440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 err="1"/>
              <a:t>애월읍</a:t>
            </a:r>
            <a:r>
              <a:rPr lang="ko-KR" altLang="en-US" sz="1300" dirty="0"/>
              <a:t> </a:t>
            </a:r>
            <a:r>
              <a:rPr lang="en-US" altLang="ko-KR" sz="1300" dirty="0"/>
              <a:t>-24,970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 err="1"/>
              <a:t>cctv</a:t>
            </a:r>
            <a:r>
              <a:rPr lang="ko-KR" altLang="en-US" sz="1300" dirty="0"/>
              <a:t>의 개수</a:t>
            </a:r>
            <a:r>
              <a:rPr lang="en-US" altLang="ko-KR" sz="1300" dirty="0"/>
              <a:t>:</a:t>
            </a:r>
          </a:p>
          <a:p>
            <a:r>
              <a:rPr lang="en-US" altLang="ko-KR" sz="1300" dirty="0"/>
              <a:t>1.</a:t>
            </a:r>
            <a:r>
              <a:rPr lang="ko-KR" altLang="en-US" sz="1300" dirty="0"/>
              <a:t>일도</a:t>
            </a:r>
            <a:r>
              <a:rPr lang="en-US" altLang="ko-KR" sz="1300" dirty="0"/>
              <a:t>2</a:t>
            </a:r>
            <a:r>
              <a:rPr lang="ko-KR" altLang="en-US" sz="1300" dirty="0"/>
              <a:t>동 </a:t>
            </a:r>
            <a:r>
              <a:rPr lang="en-US" altLang="ko-KR" sz="1300" dirty="0"/>
              <a:t>-346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 err="1"/>
              <a:t>애월읍</a:t>
            </a:r>
            <a:r>
              <a:rPr lang="ko-KR" altLang="en-US" sz="1300" dirty="0"/>
              <a:t> </a:t>
            </a:r>
            <a:r>
              <a:rPr lang="en-US" altLang="ko-KR" sz="1300" dirty="0"/>
              <a:t>-333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/>
              <a:t>이도</a:t>
            </a:r>
            <a:r>
              <a:rPr lang="en-US" altLang="ko-KR" sz="1300" dirty="0"/>
              <a:t>2</a:t>
            </a:r>
            <a:r>
              <a:rPr lang="ko-KR" altLang="en-US" sz="1300" dirty="0"/>
              <a:t>동 </a:t>
            </a:r>
            <a:r>
              <a:rPr lang="en-US" altLang="ko-KR" sz="1300" dirty="0"/>
              <a:t>-316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/>
              <a:t>노형동 </a:t>
            </a:r>
            <a:r>
              <a:rPr lang="en-US" altLang="ko-KR" sz="1300" dirty="0"/>
              <a:t>-305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/>
              <a:t>연동 </a:t>
            </a:r>
            <a:r>
              <a:rPr lang="en-US" altLang="ko-KR" sz="1300" dirty="0"/>
              <a:t>– 261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-6</a:t>
            </a:r>
            <a:r>
              <a:rPr lang="ko-KR" altLang="en-US" sz="1300" dirty="0"/>
              <a:t>번째의 청년인구를 가진 일도 </a:t>
            </a:r>
            <a:r>
              <a:rPr lang="en-US" altLang="ko-KR" sz="1300" dirty="0"/>
              <a:t>2</a:t>
            </a:r>
            <a:r>
              <a:rPr lang="ko-KR" altLang="en-US" sz="1300" dirty="0"/>
              <a:t>동의 </a:t>
            </a:r>
            <a:r>
              <a:rPr lang="en-US" altLang="ko-KR" sz="1300" dirty="0" err="1"/>
              <a:t>cctv</a:t>
            </a:r>
            <a:r>
              <a:rPr lang="en-US" altLang="ko-KR" sz="1300" dirty="0"/>
              <a:t> </a:t>
            </a:r>
            <a:r>
              <a:rPr lang="ko-KR" altLang="en-US" sz="1300" dirty="0"/>
              <a:t>개수가 가장 많음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아라동과 </a:t>
            </a:r>
            <a:r>
              <a:rPr lang="ko-KR" altLang="en-US" sz="1300" dirty="0" err="1"/>
              <a:t>애월읍의</a:t>
            </a:r>
            <a:r>
              <a:rPr lang="ko-KR" altLang="en-US" sz="1300" dirty="0"/>
              <a:t> 청년인구는 </a:t>
            </a:r>
            <a:r>
              <a:rPr lang="en-US" altLang="ko-KR" sz="1300" dirty="0"/>
              <a:t>470</a:t>
            </a:r>
            <a:r>
              <a:rPr lang="ko-KR" altLang="en-US" sz="1300" dirty="0"/>
              <a:t>명 밖에 차이가 나지 않음</a:t>
            </a:r>
            <a:r>
              <a:rPr lang="en-US" altLang="ko-KR" sz="1300" dirty="0"/>
              <a:t>. </a:t>
            </a:r>
            <a:r>
              <a:rPr lang="ko-KR" altLang="en-US" sz="1300" dirty="0"/>
              <a:t>그럼에도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개수는 약 </a:t>
            </a:r>
            <a:r>
              <a:rPr lang="en-US" altLang="ko-KR" sz="1300" dirty="0"/>
              <a:t>2</a:t>
            </a:r>
            <a:r>
              <a:rPr lang="ko-KR" altLang="en-US" sz="1300" dirty="0"/>
              <a:t>배의 차이가 남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심지어</a:t>
            </a:r>
            <a:r>
              <a:rPr lang="en-US" altLang="ko-KR" sz="1300" dirty="0"/>
              <a:t>, </a:t>
            </a:r>
            <a:r>
              <a:rPr lang="ko-KR" altLang="en-US" sz="1300" dirty="0"/>
              <a:t>아라동이 삼도</a:t>
            </a:r>
            <a:r>
              <a:rPr lang="en-US" altLang="ko-KR" sz="1300" dirty="0"/>
              <a:t>2</a:t>
            </a:r>
            <a:r>
              <a:rPr lang="ko-KR" altLang="en-US" sz="1300" dirty="0"/>
              <a:t>동이나 </a:t>
            </a:r>
            <a:r>
              <a:rPr lang="ko-KR" altLang="en-US" sz="1300" dirty="0" err="1"/>
              <a:t>조천읍</a:t>
            </a:r>
            <a:r>
              <a:rPr lang="ko-KR" altLang="en-US" sz="1300" dirty="0"/>
              <a:t> 보다도 적음 </a:t>
            </a:r>
            <a:endParaRPr lang="en-US" altLang="ko-KR" sz="1300" dirty="0"/>
          </a:p>
          <a:p>
            <a:endParaRPr lang="en-US" altLang="ko-KR" sz="1300" b="1" dirty="0"/>
          </a:p>
          <a:p>
            <a:r>
              <a:rPr lang="en-US" altLang="ko-KR" sz="1300" dirty="0"/>
              <a:t>1</a:t>
            </a:r>
            <a:r>
              <a:rPr lang="ko-KR" altLang="en-US" sz="1300" dirty="0"/>
              <a:t>인당 청소년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</a:t>
            </a:r>
            <a:endParaRPr lang="en-US" altLang="ko-KR" sz="1300" dirty="0"/>
          </a:p>
          <a:p>
            <a:r>
              <a:rPr lang="ko-KR" altLang="en-US" sz="1300" dirty="0" err="1"/>
              <a:t>아라동</a:t>
            </a:r>
            <a:r>
              <a:rPr lang="en-US" altLang="ko-KR" sz="1300" dirty="0"/>
              <a:t>:147.023,</a:t>
            </a:r>
            <a:r>
              <a:rPr lang="ko-KR" altLang="en-US" sz="1300" dirty="0" err="1"/>
              <a:t>애월읍</a:t>
            </a:r>
            <a:r>
              <a:rPr lang="en-US" altLang="ko-KR" sz="1300" dirty="0"/>
              <a:t>:74.981, </a:t>
            </a:r>
            <a:r>
              <a:rPr lang="ko-KR" altLang="en-US" sz="1300" dirty="0"/>
              <a:t>일도</a:t>
            </a:r>
            <a:r>
              <a:rPr lang="en-US" altLang="ko-KR" sz="1300" dirty="0"/>
              <a:t>2</a:t>
            </a:r>
            <a:r>
              <a:rPr lang="ko-KR" altLang="en-US" sz="1300" dirty="0"/>
              <a:t>동</a:t>
            </a:r>
            <a:r>
              <a:rPr lang="en-US" altLang="ko-KR" sz="1300" dirty="0"/>
              <a:t>:68.528</a:t>
            </a:r>
          </a:p>
          <a:p>
            <a:r>
              <a:rPr lang="en-US" altLang="ko-KR" sz="1300" b="1" dirty="0"/>
              <a:t>=&gt;</a:t>
            </a:r>
            <a:r>
              <a:rPr lang="ko-KR" altLang="en-US" sz="1300" b="1" dirty="0"/>
              <a:t>따라서 가설</a:t>
            </a:r>
            <a:r>
              <a:rPr lang="en-US" altLang="ko-KR" sz="1300" b="1" dirty="0"/>
              <a:t>5</a:t>
            </a:r>
            <a:r>
              <a:rPr lang="ko-KR" altLang="en-US" sz="1300" b="1" dirty="0"/>
              <a:t>역시 일치 한다고 볼 수 없으며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제주시에서는 아라동의 </a:t>
            </a:r>
            <a:r>
              <a:rPr lang="en-US" altLang="ko-KR" sz="1300" b="1" dirty="0" err="1"/>
              <a:t>cctv</a:t>
            </a:r>
            <a:r>
              <a:rPr lang="ko-KR" altLang="en-US" sz="1300" b="1" dirty="0"/>
              <a:t>개수를 늘려야 함</a:t>
            </a:r>
            <a:endParaRPr lang="en-US" altLang="ko-KR" sz="13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45BBC89-7E3F-4BFD-AD3A-223897E251A1}"/>
              </a:ext>
            </a:extLst>
          </p:cNvPr>
          <p:cNvSpPr/>
          <p:nvPr/>
        </p:nvSpPr>
        <p:spPr>
          <a:xfrm>
            <a:off x="1541170" y="4068780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E77AC1-7C62-4812-A1F9-7BE2F457249E}"/>
              </a:ext>
            </a:extLst>
          </p:cNvPr>
          <p:cNvSpPr/>
          <p:nvPr/>
        </p:nvSpPr>
        <p:spPr>
          <a:xfrm>
            <a:off x="1788646" y="1810802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11F5AA-4A37-4292-9471-EADDB5521274}"/>
              </a:ext>
            </a:extLst>
          </p:cNvPr>
          <p:cNvSpPr/>
          <p:nvPr/>
        </p:nvSpPr>
        <p:spPr>
          <a:xfrm>
            <a:off x="2106600" y="1632201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5D8895-06EA-49AC-A9EE-7AFDD6DB1315}"/>
              </a:ext>
            </a:extLst>
          </p:cNvPr>
          <p:cNvSpPr/>
          <p:nvPr/>
        </p:nvSpPr>
        <p:spPr>
          <a:xfrm>
            <a:off x="5154606" y="3469474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124E81-0D55-4A9B-ADB1-2B4B7745A3DE}"/>
              </a:ext>
            </a:extLst>
          </p:cNvPr>
          <p:cNvSpPr/>
          <p:nvPr/>
        </p:nvSpPr>
        <p:spPr>
          <a:xfrm>
            <a:off x="1541170" y="3429000"/>
            <a:ext cx="1060381" cy="7027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가설 </a:t>
            </a:r>
            <a:r>
              <a:rPr lang="en-US" altLang="ko-KR" dirty="0">
                <a:cs typeface="Segoe UI Light" panose="020B0502040204020203" pitchFamily="34" charset="0"/>
              </a:rPr>
              <a:t>5: </a:t>
            </a:r>
            <a:r>
              <a:rPr lang="ko-KR" altLang="en-US" dirty="0">
                <a:cs typeface="Segoe UI Light" panose="020B0502040204020203" pitchFamily="34" charset="0"/>
              </a:rPr>
              <a:t>서귀포시 청년 </a:t>
            </a:r>
            <a:r>
              <a:rPr lang="en-US" altLang="ko-KR" dirty="0">
                <a:cs typeface="Segoe UI Light" panose="020B0502040204020203" pitchFamily="34" charset="0"/>
              </a:rPr>
              <a:t>vs </a:t>
            </a:r>
            <a:r>
              <a:rPr lang="en-US" altLang="ko-KR" dirty="0" err="1">
                <a:cs typeface="Segoe UI Light" panose="020B0502040204020203" pitchFamily="34" charset="0"/>
              </a:rPr>
              <a:t>cctv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411D6-257F-4BEB-AA44-51CC0F5E3988}"/>
              </a:ext>
            </a:extLst>
          </p:cNvPr>
          <p:cNvSpPr txBox="1"/>
          <p:nvPr/>
        </p:nvSpPr>
        <p:spPr>
          <a:xfrm>
            <a:off x="8597630" y="99135"/>
            <a:ext cx="2877423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가설 </a:t>
            </a:r>
            <a:r>
              <a:rPr lang="en-US" altLang="ko-KR" sz="1300" dirty="0"/>
              <a:t>5</a:t>
            </a:r>
            <a:r>
              <a:rPr lang="ko-KR" altLang="en-US" sz="1300" dirty="0"/>
              <a:t>에 따르면 </a:t>
            </a:r>
            <a:endParaRPr lang="en-US" altLang="ko-KR" sz="1300" dirty="0"/>
          </a:p>
          <a:p>
            <a:r>
              <a:rPr lang="en-US" altLang="ko-KR" sz="1300" dirty="0"/>
              <a:t>‘</a:t>
            </a:r>
            <a:r>
              <a:rPr lang="ko-KR" altLang="en-US" sz="1300" dirty="0"/>
              <a:t>젊은 사람들이 많이 사는 지역에 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가 많을 것이다‘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청년 인구</a:t>
            </a:r>
            <a:r>
              <a:rPr lang="en-US" altLang="ko-KR" sz="1300" dirty="0"/>
              <a:t>: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r>
              <a:rPr lang="en-US" altLang="ko-KR" sz="1300" dirty="0"/>
              <a:t>1.</a:t>
            </a:r>
            <a:r>
              <a:rPr lang="ko-KR" altLang="en-US" sz="1300" dirty="0" err="1"/>
              <a:t>동홍동</a:t>
            </a:r>
            <a:r>
              <a:rPr lang="ko-KR" altLang="en-US" sz="1300" dirty="0"/>
              <a:t> </a:t>
            </a:r>
            <a:r>
              <a:rPr lang="en-US" altLang="ko-KR" sz="1300" dirty="0"/>
              <a:t>-16,400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 err="1"/>
              <a:t>대정읍</a:t>
            </a:r>
            <a:r>
              <a:rPr lang="ko-KR" altLang="en-US" sz="1300" dirty="0"/>
              <a:t> </a:t>
            </a:r>
            <a:r>
              <a:rPr lang="en-US" altLang="ko-KR" sz="1300" dirty="0"/>
              <a:t>-14,010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 err="1"/>
              <a:t>남원읍</a:t>
            </a:r>
            <a:r>
              <a:rPr lang="ko-KR" altLang="en-US" sz="1300" dirty="0"/>
              <a:t> </a:t>
            </a:r>
            <a:r>
              <a:rPr lang="en-US" altLang="ko-KR" sz="1300" dirty="0"/>
              <a:t>-12,450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/>
              <a:t>성산읍 </a:t>
            </a:r>
            <a:r>
              <a:rPr lang="en-US" altLang="ko-KR" sz="1300" dirty="0"/>
              <a:t>-10,240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 err="1"/>
              <a:t>대륜동</a:t>
            </a:r>
            <a:r>
              <a:rPr lang="ko-KR" altLang="en-US" sz="1300" dirty="0"/>
              <a:t> </a:t>
            </a:r>
            <a:r>
              <a:rPr lang="en-US" altLang="ko-KR" sz="1300" dirty="0"/>
              <a:t>-9,980</a:t>
            </a:r>
            <a:r>
              <a:rPr lang="ko-KR" altLang="en-US" sz="1300" dirty="0"/>
              <a:t>명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 err="1"/>
              <a:t>cctv</a:t>
            </a:r>
            <a:r>
              <a:rPr lang="ko-KR" altLang="en-US" sz="1300" dirty="0"/>
              <a:t>의 개수</a:t>
            </a:r>
            <a:r>
              <a:rPr lang="en-US" altLang="ko-KR" sz="1300" dirty="0"/>
              <a:t>:</a:t>
            </a:r>
          </a:p>
          <a:p>
            <a:r>
              <a:rPr lang="en-US" altLang="ko-KR" sz="1300" dirty="0"/>
              <a:t>1.</a:t>
            </a:r>
            <a:r>
              <a:rPr lang="ko-KR" altLang="en-US" sz="1300" dirty="0" err="1"/>
              <a:t>대정읍</a:t>
            </a:r>
            <a:r>
              <a:rPr lang="ko-KR" altLang="en-US" sz="1300" dirty="0"/>
              <a:t> </a:t>
            </a:r>
            <a:r>
              <a:rPr lang="en-US" altLang="ko-KR" sz="1300" dirty="0"/>
              <a:t>-205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2.</a:t>
            </a:r>
            <a:r>
              <a:rPr lang="ko-KR" altLang="en-US" sz="1300" dirty="0"/>
              <a:t>성산읍 </a:t>
            </a:r>
            <a:r>
              <a:rPr lang="en-US" altLang="ko-KR" sz="1300" dirty="0"/>
              <a:t>-183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3.</a:t>
            </a:r>
            <a:r>
              <a:rPr lang="ko-KR" altLang="en-US" sz="1300" dirty="0" err="1"/>
              <a:t>남원읍</a:t>
            </a:r>
            <a:r>
              <a:rPr lang="ko-KR" altLang="en-US" sz="1300" dirty="0"/>
              <a:t> </a:t>
            </a:r>
            <a:r>
              <a:rPr lang="en-US" altLang="ko-KR" sz="1300" dirty="0"/>
              <a:t>-163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4.</a:t>
            </a:r>
            <a:r>
              <a:rPr lang="ko-KR" altLang="en-US" sz="1300" dirty="0" err="1"/>
              <a:t>동홍동</a:t>
            </a:r>
            <a:r>
              <a:rPr lang="ko-KR" altLang="en-US" sz="1300" dirty="0"/>
              <a:t> </a:t>
            </a:r>
            <a:r>
              <a:rPr lang="en-US" altLang="ko-KR" sz="1300" dirty="0"/>
              <a:t>-150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r>
              <a:rPr lang="en-US" altLang="ko-KR" sz="1300" dirty="0"/>
              <a:t>5.</a:t>
            </a:r>
            <a:r>
              <a:rPr lang="ko-KR" altLang="en-US" sz="1300" dirty="0" err="1"/>
              <a:t>표선면</a:t>
            </a:r>
            <a:r>
              <a:rPr lang="ko-KR" altLang="en-US" sz="1300" dirty="0"/>
              <a:t> </a:t>
            </a:r>
            <a:r>
              <a:rPr lang="en-US" altLang="ko-KR" sz="1300" dirty="0"/>
              <a:t>-149</a:t>
            </a:r>
            <a:r>
              <a:rPr lang="ko-KR" altLang="en-US" sz="1300" dirty="0"/>
              <a:t>개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/>
              <a:t>동홍동의 청년인구가 </a:t>
            </a:r>
            <a:r>
              <a:rPr lang="en-US" altLang="ko-KR" sz="1300" dirty="0"/>
              <a:t>2,390</a:t>
            </a:r>
            <a:r>
              <a:rPr lang="ko-KR" altLang="en-US" sz="1300" dirty="0"/>
              <a:t>명 더 많음에도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개수는 청년인구가 </a:t>
            </a:r>
            <a:r>
              <a:rPr lang="ko-KR" altLang="en-US" sz="1300" dirty="0" err="1"/>
              <a:t>동홍동</a:t>
            </a:r>
            <a:r>
              <a:rPr lang="ko-KR" altLang="en-US" sz="1300" dirty="0"/>
              <a:t> 보다도 적은 </a:t>
            </a:r>
            <a:r>
              <a:rPr lang="ko-KR" altLang="en-US" sz="1300" dirty="0" err="1"/>
              <a:t>대정읍이</a:t>
            </a:r>
            <a:r>
              <a:rPr lang="ko-KR" altLang="en-US" sz="1300" dirty="0"/>
              <a:t> 약 </a:t>
            </a:r>
            <a:r>
              <a:rPr lang="en-US" altLang="ko-KR" sz="1300" dirty="0"/>
              <a:t>50</a:t>
            </a:r>
            <a:r>
              <a:rPr lang="ko-KR" altLang="en-US" sz="1300" dirty="0"/>
              <a:t>개 더 많음 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-</a:t>
            </a:r>
            <a:r>
              <a:rPr lang="ko-KR" altLang="en-US" sz="1300" dirty="0" err="1"/>
              <a:t>안덕면의</a:t>
            </a:r>
            <a:r>
              <a:rPr lang="ko-KR" altLang="en-US" sz="1300" dirty="0"/>
              <a:t> 청년인구가 중문동보다 </a:t>
            </a:r>
            <a:r>
              <a:rPr lang="en-US" altLang="ko-KR" sz="1300" dirty="0"/>
              <a:t>220</a:t>
            </a:r>
            <a:r>
              <a:rPr lang="ko-KR" altLang="en-US" sz="1300" dirty="0" err="1"/>
              <a:t>명밖에</a:t>
            </a:r>
            <a:r>
              <a:rPr lang="ko-KR" altLang="en-US" sz="1300" dirty="0"/>
              <a:t> 많지 않음에도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개수는 약 </a:t>
            </a:r>
            <a:r>
              <a:rPr lang="en-US" altLang="ko-KR" sz="1300" dirty="0"/>
              <a:t>3.7</a:t>
            </a:r>
            <a:r>
              <a:rPr lang="ko-KR" altLang="en-US" sz="1300" dirty="0"/>
              <a:t>배 많음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1</a:t>
            </a:r>
            <a:r>
              <a:rPr lang="ko-KR" altLang="en-US" sz="1300" dirty="0"/>
              <a:t>인당 청소년 </a:t>
            </a:r>
            <a:r>
              <a:rPr lang="en-US" altLang="ko-KR" sz="1300" dirty="0" err="1"/>
              <a:t>cctv</a:t>
            </a:r>
            <a:r>
              <a:rPr lang="ko-KR" altLang="en-US" sz="1300" dirty="0"/>
              <a:t>개수 </a:t>
            </a:r>
            <a:endParaRPr lang="en-US" altLang="ko-KR" sz="1300" dirty="0"/>
          </a:p>
          <a:p>
            <a:r>
              <a:rPr lang="ko-KR" altLang="en-US" sz="1300" dirty="0" err="1"/>
              <a:t>동홍동</a:t>
            </a:r>
            <a:r>
              <a:rPr lang="en-US" altLang="ko-KR" sz="1300" dirty="0"/>
              <a:t>:109.346, </a:t>
            </a:r>
            <a:r>
              <a:rPr lang="ko-KR" altLang="en-US" sz="1300" dirty="0" err="1"/>
              <a:t>대정읍</a:t>
            </a:r>
            <a:r>
              <a:rPr lang="en-US" altLang="ko-KR" sz="1300" dirty="0"/>
              <a:t>:68.395</a:t>
            </a:r>
          </a:p>
          <a:p>
            <a:r>
              <a:rPr lang="ko-KR" altLang="en-US" sz="1300" dirty="0" err="1"/>
              <a:t>안덕면</a:t>
            </a:r>
            <a:r>
              <a:rPr lang="en-US" altLang="ko-KR" sz="1300" dirty="0"/>
              <a:t>:56.054, </a:t>
            </a:r>
            <a:r>
              <a:rPr lang="ko-KR" altLang="en-US" sz="1300" dirty="0" err="1"/>
              <a:t>중문동</a:t>
            </a:r>
            <a:r>
              <a:rPr lang="en-US" altLang="ko-KR" sz="1300" dirty="0"/>
              <a:t>:194.195</a:t>
            </a:r>
          </a:p>
          <a:p>
            <a:r>
              <a:rPr lang="en-US" altLang="ko-KR" sz="1300" b="1" dirty="0"/>
              <a:t>=&gt;</a:t>
            </a:r>
            <a:r>
              <a:rPr lang="ko-KR" altLang="en-US" sz="1300" b="1" dirty="0"/>
              <a:t>일치하지 않는 것을 볼 수 있으며</a:t>
            </a:r>
            <a:r>
              <a:rPr lang="en-US" altLang="ko-KR" sz="1300" b="1" dirty="0"/>
              <a:t>,</a:t>
            </a:r>
            <a:r>
              <a:rPr lang="ko-KR" altLang="en-US" sz="1300" b="1" dirty="0"/>
              <a:t> 서귀포시에서는 동홍동과 중문동의 </a:t>
            </a:r>
            <a:r>
              <a:rPr lang="en-US" altLang="ko-KR" sz="1300" b="1" dirty="0" err="1"/>
              <a:t>cctv</a:t>
            </a:r>
            <a:r>
              <a:rPr lang="ko-KR" altLang="en-US" sz="1300" b="1" dirty="0"/>
              <a:t>개수를 늘려야 함</a:t>
            </a:r>
            <a:endParaRPr lang="en-US" altLang="ko-KR" sz="13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4FB617-DFB8-49E3-AF57-4F0AABB53756}"/>
              </a:ext>
            </a:extLst>
          </p:cNvPr>
          <p:cNvSpPr/>
          <p:nvPr/>
        </p:nvSpPr>
        <p:spPr>
          <a:xfrm>
            <a:off x="4169872" y="5491141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6B6409-15DB-4D26-90FC-64D67F53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31" y="1362067"/>
            <a:ext cx="7215011" cy="5143563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142A85A-AEE5-4AFC-9F09-B44922332569}"/>
              </a:ext>
            </a:extLst>
          </p:cNvPr>
          <p:cNvSpPr/>
          <p:nvPr/>
        </p:nvSpPr>
        <p:spPr>
          <a:xfrm>
            <a:off x="1196391" y="1678344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D82425-1325-4546-BDE7-EFDAA8E2EA21}"/>
              </a:ext>
            </a:extLst>
          </p:cNvPr>
          <p:cNvSpPr/>
          <p:nvPr/>
        </p:nvSpPr>
        <p:spPr>
          <a:xfrm>
            <a:off x="903735" y="3031143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EDCBE39-7819-42FC-B9F1-251C05757779}"/>
              </a:ext>
            </a:extLst>
          </p:cNvPr>
          <p:cNvSpPr/>
          <p:nvPr/>
        </p:nvSpPr>
        <p:spPr>
          <a:xfrm>
            <a:off x="3666286" y="2942448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533973-2F4B-4BEC-A03C-AF01FF16812F}"/>
              </a:ext>
            </a:extLst>
          </p:cNvPr>
          <p:cNvSpPr/>
          <p:nvPr/>
        </p:nvSpPr>
        <p:spPr>
          <a:xfrm>
            <a:off x="3967118" y="5305960"/>
            <a:ext cx="494951" cy="470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B455CB-CDC0-419F-AEA2-7F44136C7C80}"/>
              </a:ext>
            </a:extLst>
          </p:cNvPr>
          <p:cNvSpPr/>
          <p:nvPr/>
        </p:nvSpPr>
        <p:spPr>
          <a:xfrm>
            <a:off x="3598333" y="3920067"/>
            <a:ext cx="973667" cy="65685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1014</Words>
  <Application>Microsoft Office PowerPoint</Application>
  <PresentationFormat>와이드스크린</PresentationFormat>
  <Paragraphs>183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Segoe UI</vt:lpstr>
      <vt:lpstr>Segoe UI Light</vt:lpstr>
      <vt:lpstr>WelcomeDoc</vt:lpstr>
      <vt:lpstr>가설 1: 제주시인구대비</vt:lpstr>
      <vt:lpstr>가설 1: 서귀포시인구대비 </vt:lpstr>
      <vt:lpstr>가설 4, 5 의 기준 </vt:lpstr>
      <vt:lpstr>가설 4: 제주시 노약자 vs cctv</vt:lpstr>
      <vt:lpstr>가설 4: 서귀포시 노약자 vs cctv</vt:lpstr>
      <vt:lpstr>가설 5: 제주시 청년 vs cctv</vt:lpstr>
      <vt:lpstr>가설 5: 서귀포시 청년 vs cctv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2020-05-18T06:33:20Z</dcterms:created>
  <dcterms:modified xsi:type="dcterms:W3CDTF">2020-05-22T01:23:11Z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