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3" r:id="rId3"/>
    <p:sldId id="269" r:id="rId4"/>
    <p:sldId id="270" r:id="rId5"/>
    <p:sldId id="271" r:id="rId6"/>
    <p:sldId id="278" r:id="rId7"/>
    <p:sldId id="268" r:id="rId8"/>
    <p:sldId id="272" r:id="rId9"/>
    <p:sldId id="274" r:id="rId10"/>
    <p:sldId id="275" r:id="rId11"/>
    <p:sldId id="279" r:id="rId12"/>
    <p:sldId id="267" r:id="rId13"/>
    <p:sldId id="257" r:id="rId14"/>
    <p:sldId id="263" r:id="rId15"/>
    <p:sldId id="260" r:id="rId16"/>
    <p:sldId id="259" r:id="rId17"/>
    <p:sldId id="262" r:id="rId18"/>
    <p:sldId id="261" r:id="rId19"/>
    <p:sldId id="264" r:id="rId20"/>
    <p:sldId id="266" r:id="rId21"/>
    <p:sldId id="25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9908-42E0-4CBA-A6C1-EB1FBDB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DC8AD-BEA9-4C21-8036-3ADF313C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C7F8D-1BDC-4CD9-A713-8323239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DD37-7131-4E57-9554-23BE1D19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3F50-8861-4425-B8D1-66DCC2A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B940-4C57-4C86-9B28-A769D5E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DF8E9-8234-4D0E-A548-1BF83833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A3384-4C24-479F-870C-CD45CAB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F3C0-13B3-4B49-9AF4-C6B02EC7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42A9F-5238-4007-BAED-F323B3E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A8368-924D-4100-894E-749C0FE2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A6765-46E3-4C59-BBBE-A9326E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EDE70-5C7E-4FC7-ADF2-FAB5076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42E7-EBC0-4AD3-B978-357AA886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5AAE9-B8AC-4C5B-A7CE-A10B4E3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1648-A911-4EA1-A21A-01AA0739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FAEA6-3DD1-409C-8327-A9207261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5D2-F0D9-4095-AD25-59EF276F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A2E2-8FD5-4D59-A925-32FF4C35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88244-3045-4CBB-AFAB-7CAE389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847E-E103-442D-B8FA-30A5281D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570EC-809F-4DB1-AE86-BA2DF1F6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8F8F1-69FE-4F83-B086-8AF69E3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FEC98-24B4-411A-858B-82F93EB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79AF4-FDD2-4FD7-895F-5185A3E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6607-5C36-46A4-9C54-6C40738B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9C830-7B47-44FD-98E5-3C0E979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6A6C2-55C2-42D8-9FEA-3D31BC8C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90AF3-EB43-47A8-819F-8FAFB184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D3FF9-D01A-43F2-9BD6-CC840FF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860D-1B65-4699-8D36-3378314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3807-6E8F-4551-929A-3EB586D0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8F96-4CCE-4559-9F68-C9E5DD3A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A4BD6-56D9-4C93-9493-38A5C7A5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EB742E-D782-4A12-A934-6750D924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F00F-6B43-4F48-93FF-C7D3059C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3C476-67B9-4209-B850-571D35B7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E7387-C855-49A6-8776-FD8333B4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D4452-3FE2-4D4D-99EC-B7F459B6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D45B-1056-467C-8E4B-D3CFD061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51AC9-AF16-4967-9B67-58ACE4A2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C08BD-4359-4A80-A991-87F5AE3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5069B-53B1-4157-A012-81FAD24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C7CE4-EE39-4D05-8B53-F00129D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8D6C1-DB4C-4458-874F-4D04932F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DBA62-565D-4114-BBC9-E2F2F58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D289-7297-4231-8B7F-E130990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8EE30-D10B-4417-969D-A4418A36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67BE8-89A2-4119-8C8E-7D926161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77A4C-5DAB-4FD1-A773-F1E7610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37E8-EF46-46E9-8D43-D8147FA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1CC3E-88FD-4E2E-A4F6-02F35A91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F85-DCF7-40D8-96EA-8138191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C59E8-A55C-4FE0-8090-9C9B30050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1D017-2F78-4905-A34A-C0146A5F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AE8F6-D2A3-461C-8571-A0DFA3A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DD45F-2787-43FD-9B07-4AB277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0D360-686E-4756-8D6B-C120D10F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B629E-7F08-4387-9A88-8A87A628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B89D9-465E-407C-B10C-7D4361AB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6222E-6035-46C7-80A8-B93CA4502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412B4-F654-4DC9-B84F-3030F8C6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48832-5123-41A5-AB4F-CA1C2AAA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A8A5-7D1E-4E0E-9C65-EAE514DBD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제주시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1C98C-D03F-4FD9-BECC-3F825E58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3">
            <a:extLst>
              <a:ext uri="{FF2B5EF4-FFF2-40B4-BE49-F238E27FC236}">
                <a16:creationId xmlns:a16="http://schemas.microsoft.com/office/drawing/2014/main" id="{B3B168B5-B0AE-431B-97EC-CBE55E02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7" y="0"/>
            <a:ext cx="4092929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5AAC27-5F8C-47CB-8431-08EDC42E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인구밀도와 비교한 면적대비 가로등의 개수이다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동홍동의 인구밀도가 가장 높고 </a:t>
            </a:r>
            <a:r>
              <a:rPr lang="ko-KR" altLang="en-US" dirty="0" err="1"/>
              <a:t>대정읍과</a:t>
            </a:r>
            <a:r>
              <a:rPr lang="ko-KR" altLang="en-US" dirty="0"/>
              <a:t> 성산읍 </a:t>
            </a:r>
            <a:r>
              <a:rPr lang="ko-KR" altLang="en-US" dirty="0" err="1"/>
              <a:t>남원읍의</a:t>
            </a:r>
            <a:r>
              <a:rPr lang="ko-KR" altLang="en-US" dirty="0"/>
              <a:t> 인구 밀도에 비해 면적대비 가로등의 개수가 높게 나타났다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특히 </a:t>
            </a:r>
            <a:r>
              <a:rPr lang="ko-KR" altLang="en-US" dirty="0" err="1"/>
              <a:t>대정읍의</a:t>
            </a:r>
            <a:r>
              <a:rPr lang="ko-KR" altLang="en-US" dirty="0"/>
              <a:t> 인구밀도에 비해 가로등의 개수가 높게 책정되었다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동홍동의 가로등의 개수를 더 늘려야 할 것 같다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55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5D69B-5A09-4D81-8CEA-9A26104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FCD83-C8CD-41D1-868E-82739060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4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10">
            <a:extLst>
              <a:ext uri="{FF2B5EF4-FFF2-40B4-BE49-F238E27FC236}">
                <a16:creationId xmlns:a16="http://schemas.microsoft.com/office/drawing/2014/main" id="{5639BC48-1F77-4552-A50B-779DDEC7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7" y="0"/>
            <a:ext cx="6721144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88F2CB-AD6E-4952-BE22-D240A7D7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00" y="328559"/>
            <a:ext cx="3515174" cy="6445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8DBF6C-69E4-4731-9BD3-8CA487D3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63" y="328559"/>
            <a:ext cx="1356380" cy="6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238467" y="420871"/>
            <a:ext cx="387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면적과 </a:t>
            </a:r>
            <a:r>
              <a:rPr lang="en-US" altLang="ko-KR" dirty="0" err="1"/>
              <a:t>cctv</a:t>
            </a:r>
            <a:r>
              <a:rPr lang="ko-KR" altLang="en-US" dirty="0"/>
              <a:t>개수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노형동은 인구가 가장 많고</a:t>
            </a:r>
            <a:r>
              <a:rPr lang="en-US" altLang="ko-KR" dirty="0"/>
              <a:t>, </a:t>
            </a:r>
            <a:r>
              <a:rPr lang="en-US" altLang="ko-KR" dirty="0" err="1"/>
              <a:t>cctv</a:t>
            </a:r>
            <a:r>
              <a:rPr lang="ko-KR" altLang="en-US" dirty="0"/>
              <a:t>개수가 많고</a:t>
            </a:r>
            <a:r>
              <a:rPr lang="en-US" altLang="ko-KR" dirty="0"/>
              <a:t>, </a:t>
            </a:r>
            <a:r>
              <a:rPr lang="ko-KR" altLang="en-US" dirty="0"/>
              <a:t>면적은 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일도이동은 인구도 적고 면적도 작고 가로등도 적은데 비해 </a:t>
            </a:r>
            <a:r>
              <a:rPr lang="en-US" altLang="ko-KR" dirty="0" err="1"/>
              <a:t>cctv</a:t>
            </a:r>
            <a:r>
              <a:rPr lang="ko-KR" altLang="en-US" dirty="0"/>
              <a:t>개수는 가장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아라동은 면적이 넓고 가로등의 개수는 가장 많았던 것에 비해 </a:t>
            </a:r>
            <a:r>
              <a:rPr lang="en-US" altLang="ko-KR" dirty="0" err="1"/>
              <a:t>cctv</a:t>
            </a:r>
            <a:r>
              <a:rPr lang="ko-KR" altLang="en-US" dirty="0"/>
              <a:t>개수가 가장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면적과 </a:t>
            </a:r>
            <a:r>
              <a:rPr lang="en-US" altLang="ko-KR" dirty="0" err="1"/>
              <a:t>cctv</a:t>
            </a:r>
            <a:r>
              <a:rPr lang="ko-KR" altLang="en-US" dirty="0"/>
              <a:t>의 개수</a:t>
            </a:r>
            <a:r>
              <a:rPr lang="en-US" altLang="ko-KR" dirty="0"/>
              <a:t>, </a:t>
            </a:r>
            <a:r>
              <a:rPr lang="ko-KR" altLang="en-US" dirty="0"/>
              <a:t>가로등의 개수는 정비례하지 않았다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slide2" descr="시트 5">
            <a:extLst>
              <a:ext uri="{FF2B5EF4-FFF2-40B4-BE49-F238E27FC236}">
                <a16:creationId xmlns:a16="http://schemas.microsoft.com/office/drawing/2014/main" id="{EF03CF97-F76F-4954-A46A-28745C657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3731" b="3674"/>
          <a:stretch/>
        </p:blipFill>
        <p:spPr>
          <a:xfrm>
            <a:off x="763920" y="261257"/>
            <a:ext cx="4478086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238467" y="420871"/>
            <a:ext cx="3875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제주시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인당 가로등</a:t>
            </a:r>
            <a:r>
              <a:rPr lang="en-US" altLang="ko-KR" dirty="0"/>
              <a:t>, </a:t>
            </a:r>
            <a:r>
              <a:rPr lang="ko-KR" altLang="en-US" dirty="0"/>
              <a:t>면적당 가로등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아라동이 </a:t>
            </a:r>
            <a:r>
              <a:rPr lang="en-US" altLang="ko-KR" dirty="0"/>
              <a:t>1</a:t>
            </a:r>
            <a:r>
              <a:rPr lang="ko-KR" altLang="en-US" dirty="0"/>
              <a:t>인당 가로등의 개수가 가장 많고 일도이동이 가장 적다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이도이동의 </a:t>
            </a:r>
            <a:r>
              <a:rPr lang="en-US" altLang="ko-KR" dirty="0"/>
              <a:t>1ha</a:t>
            </a:r>
            <a:r>
              <a:rPr lang="ko-KR" altLang="en-US" dirty="0"/>
              <a:t>당 가로등의 개수가 가장 많아서 이도이동의 면적에 비해 가로등수가 적다는 것을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slide2" descr="시트 1">
            <a:extLst>
              <a:ext uri="{FF2B5EF4-FFF2-40B4-BE49-F238E27FC236}">
                <a16:creationId xmlns:a16="http://schemas.microsoft.com/office/drawing/2014/main" id="{7F609070-C8A9-4EBE-A21B-DC4BE914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 b="7838"/>
          <a:stretch/>
        </p:blipFill>
        <p:spPr>
          <a:xfrm>
            <a:off x="149476" y="175218"/>
            <a:ext cx="596937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시트 8">
            <a:extLst>
              <a:ext uri="{FF2B5EF4-FFF2-40B4-BE49-F238E27FC236}">
                <a16:creationId xmlns:a16="http://schemas.microsoft.com/office/drawing/2014/main" id="{4D8B741F-8501-4DF5-A607-5A4245149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9" b="2706"/>
          <a:stretch/>
        </p:blipFill>
        <p:spPr>
          <a:xfrm>
            <a:off x="363394" y="256309"/>
            <a:ext cx="11465211" cy="63453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86F72F-2A4D-4183-BB21-D3812624D2AD}"/>
              </a:ext>
            </a:extLst>
          </p:cNvPr>
          <p:cNvSpPr/>
          <p:nvPr/>
        </p:nvSpPr>
        <p:spPr>
          <a:xfrm>
            <a:off x="2751589" y="1795244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FEA78A-EB40-47EC-A513-2AA25C760C9E}"/>
              </a:ext>
            </a:extLst>
          </p:cNvPr>
          <p:cNvSpPr/>
          <p:nvPr/>
        </p:nvSpPr>
        <p:spPr>
          <a:xfrm>
            <a:off x="806739" y="1695974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C9231C-F385-4350-B331-62065C30F0C5}"/>
              </a:ext>
            </a:extLst>
          </p:cNvPr>
          <p:cNvSpPr/>
          <p:nvPr/>
        </p:nvSpPr>
        <p:spPr>
          <a:xfrm>
            <a:off x="7653561" y="5757648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FBAF9F-5D7E-4A45-9FA6-B95C6228C9D9}"/>
              </a:ext>
            </a:extLst>
          </p:cNvPr>
          <p:cNvSpPr/>
          <p:nvPr/>
        </p:nvSpPr>
        <p:spPr>
          <a:xfrm>
            <a:off x="5700322" y="759202"/>
            <a:ext cx="545284" cy="545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ACCC4-94B3-480E-8B43-F5FE5F14ACCA}"/>
              </a:ext>
            </a:extLst>
          </p:cNvPr>
          <p:cNvSpPr txBox="1"/>
          <p:nvPr/>
        </p:nvSpPr>
        <p:spPr>
          <a:xfrm>
            <a:off x="175491" y="64655"/>
            <a:ext cx="33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서귀포시 인구 </a:t>
            </a:r>
            <a:r>
              <a:rPr lang="en-US" altLang="ko-KR" dirty="0"/>
              <a:t>vs </a:t>
            </a:r>
            <a:r>
              <a:rPr lang="ko-KR" altLang="en-US" dirty="0"/>
              <a:t>면적</a:t>
            </a:r>
          </a:p>
        </p:txBody>
      </p:sp>
    </p:spTree>
    <p:extLst>
      <p:ext uri="{BB962C8B-B14F-4D97-AF65-F5344CB8AC3E}">
        <p14:creationId xmlns:p14="http://schemas.microsoft.com/office/powerpoint/2010/main" val="188224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691473" y="164762"/>
            <a:ext cx="3875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서귀포시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면적과 인구수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동홍동의 면적은 </a:t>
            </a:r>
            <a:r>
              <a:rPr lang="en-US" altLang="ko-KR" dirty="0"/>
              <a:t>1,424 </a:t>
            </a:r>
            <a:r>
              <a:rPr lang="ko-KR" altLang="en-US" dirty="0"/>
              <a:t>로 가장 적고 </a:t>
            </a:r>
            <a:r>
              <a:rPr lang="ko-KR" altLang="en-US" dirty="0" err="1"/>
              <a:t>남원읍의</a:t>
            </a:r>
            <a:r>
              <a:rPr lang="ko-KR" altLang="en-US" dirty="0"/>
              <a:t> 면적은 </a:t>
            </a:r>
            <a:r>
              <a:rPr lang="en-US" altLang="ko-KR" dirty="0"/>
              <a:t>18,825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인구는 동홍동이 </a:t>
            </a:r>
            <a:r>
              <a:rPr lang="en-US" altLang="ko-KR" dirty="0"/>
              <a:t>23,179</a:t>
            </a:r>
            <a:r>
              <a:rPr lang="ko-KR" altLang="en-US" dirty="0"/>
              <a:t>로 제일 많다</a:t>
            </a:r>
            <a:r>
              <a:rPr lang="en-US" altLang="ko-KR" dirty="0"/>
              <a:t>. </a:t>
            </a:r>
            <a:r>
              <a:rPr lang="ko-KR" altLang="en-US" dirty="0" err="1"/>
              <a:t>남원읍의</a:t>
            </a:r>
            <a:r>
              <a:rPr lang="ko-KR" altLang="en-US" dirty="0"/>
              <a:t> 총인구는 </a:t>
            </a:r>
            <a:r>
              <a:rPr lang="en-US" altLang="ko-KR" dirty="0"/>
              <a:t>18,813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면적은 </a:t>
            </a:r>
            <a:r>
              <a:rPr lang="en-US" altLang="ko-KR" dirty="0"/>
              <a:t>13</a:t>
            </a:r>
            <a:r>
              <a:rPr lang="ko-KR" altLang="en-US" dirty="0"/>
              <a:t>배 더 크고 </a:t>
            </a:r>
            <a:r>
              <a:rPr lang="en-US" altLang="ko-KR" dirty="0"/>
              <a:t>0.88</a:t>
            </a:r>
            <a:r>
              <a:rPr lang="ko-KR" altLang="en-US" dirty="0"/>
              <a:t>배로 차이가 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slide2" descr="시트 8">
            <a:extLst>
              <a:ext uri="{FF2B5EF4-FFF2-40B4-BE49-F238E27FC236}">
                <a16:creationId xmlns:a16="http://schemas.microsoft.com/office/drawing/2014/main" id="{47642BFA-1342-4758-B716-9E0CA3358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 b="7767"/>
          <a:stretch/>
        </p:blipFill>
        <p:spPr>
          <a:xfrm>
            <a:off x="520117" y="164762"/>
            <a:ext cx="4840447" cy="65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시트 7">
            <a:extLst>
              <a:ext uri="{FF2B5EF4-FFF2-40B4-BE49-F238E27FC236}">
                <a16:creationId xmlns:a16="http://schemas.microsoft.com/office/drawing/2014/main" id="{6C7D983E-E6A8-4062-8650-6A57C9719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" r="11853" b="6000"/>
          <a:stretch/>
        </p:blipFill>
        <p:spPr>
          <a:xfrm>
            <a:off x="156471" y="0"/>
            <a:ext cx="4127392" cy="6744749"/>
          </a:xfrm>
          <a:prstGeom prst="rect">
            <a:avLst/>
          </a:prstGeom>
        </p:spPr>
      </p:pic>
      <p:pic>
        <p:nvPicPr>
          <p:cNvPr id="4" name="slide2" descr="시트 6">
            <a:extLst>
              <a:ext uri="{FF2B5EF4-FFF2-40B4-BE49-F238E27FC236}">
                <a16:creationId xmlns:a16="http://schemas.microsoft.com/office/drawing/2014/main" id="{296527AB-302A-4CE4-9B5E-79E389908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6" b="4098"/>
          <a:stretch/>
        </p:blipFill>
        <p:spPr>
          <a:xfrm>
            <a:off x="6688077" y="239085"/>
            <a:ext cx="5503923" cy="6266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3408568" y="497272"/>
            <a:ext cx="38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면적과 </a:t>
            </a:r>
            <a:r>
              <a:rPr lang="en-US" altLang="ko-KR" dirty="0" err="1"/>
              <a:t>cctv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동홍동의 면적은 </a:t>
            </a:r>
            <a:r>
              <a:rPr lang="en-US" altLang="ko-KR" dirty="0"/>
              <a:t>1,424 </a:t>
            </a:r>
            <a:r>
              <a:rPr lang="ko-KR" altLang="en-US" dirty="0"/>
              <a:t>로 </a:t>
            </a:r>
            <a:r>
              <a:rPr lang="ko-KR" altLang="en-US" dirty="0" err="1"/>
              <a:t>가장적고</a:t>
            </a:r>
            <a:r>
              <a:rPr lang="ko-KR" altLang="en-US" dirty="0"/>
              <a:t> </a:t>
            </a:r>
            <a:r>
              <a:rPr lang="ko-KR" altLang="en-US" dirty="0" err="1"/>
              <a:t>남원읍의</a:t>
            </a:r>
            <a:r>
              <a:rPr lang="ko-KR" altLang="en-US" dirty="0"/>
              <a:t> 면적은 </a:t>
            </a:r>
            <a:r>
              <a:rPr lang="en-US" altLang="ko-KR" dirty="0"/>
              <a:t>18,825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cctv</a:t>
            </a:r>
            <a:r>
              <a:rPr lang="ko-KR" altLang="en-US" dirty="0"/>
              <a:t>개수는 </a:t>
            </a:r>
            <a:r>
              <a:rPr lang="ko-KR" altLang="en-US" dirty="0" err="1"/>
              <a:t>대정읍이</a:t>
            </a:r>
            <a:r>
              <a:rPr lang="ko-KR" altLang="en-US" dirty="0"/>
              <a:t> </a:t>
            </a:r>
            <a:r>
              <a:rPr lang="en-US" altLang="ko-KR" dirty="0"/>
              <a:t>205</a:t>
            </a:r>
            <a:r>
              <a:rPr lang="ko-KR" altLang="en-US" dirty="0"/>
              <a:t>개로 제일 많다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252E8-6DF9-4016-BFB9-03E69026B964}"/>
              </a:ext>
            </a:extLst>
          </p:cNvPr>
          <p:cNvSpPr txBox="1"/>
          <p:nvPr/>
        </p:nvSpPr>
        <p:spPr>
          <a:xfrm>
            <a:off x="3408568" y="3175816"/>
            <a:ext cx="387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면적과 가로등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남원읍과</a:t>
            </a:r>
            <a:r>
              <a:rPr lang="ko-KR" altLang="en-US" dirty="0"/>
              <a:t> </a:t>
            </a:r>
            <a:r>
              <a:rPr lang="ko-KR" altLang="en-US" dirty="0" err="1"/>
              <a:t>대정읍의</a:t>
            </a:r>
            <a:r>
              <a:rPr lang="ko-KR" altLang="en-US" dirty="0"/>
              <a:t> 가로등의 개수가 각각 </a:t>
            </a:r>
            <a:r>
              <a:rPr lang="ko-KR" altLang="en-US" dirty="0" err="1"/>
              <a:t>남원읍</a:t>
            </a:r>
            <a:r>
              <a:rPr lang="en-US" altLang="ko-KR" dirty="0"/>
              <a:t> 3,757</a:t>
            </a:r>
            <a:r>
              <a:rPr lang="ko-KR" altLang="en-US" dirty="0"/>
              <a:t>개 </a:t>
            </a:r>
            <a:r>
              <a:rPr lang="ko-KR" altLang="en-US" dirty="0" err="1"/>
              <a:t>대정읍</a:t>
            </a:r>
            <a:r>
              <a:rPr lang="ko-KR" altLang="en-US" dirty="0"/>
              <a:t> </a:t>
            </a:r>
            <a:r>
              <a:rPr lang="en-US" altLang="ko-KR" dirty="0"/>
              <a:t>3,720</a:t>
            </a:r>
            <a:r>
              <a:rPr lang="ko-KR" altLang="en-US" dirty="0"/>
              <a:t>개 로 크게 차이가 없는데 반해 면적차이는 </a:t>
            </a:r>
            <a:r>
              <a:rPr lang="en-US" altLang="ko-KR" dirty="0"/>
              <a:t>2.39</a:t>
            </a:r>
            <a:r>
              <a:rPr lang="ko-KR" altLang="en-US" dirty="0"/>
              <a:t>배가 크다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655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5971037" y="137053"/>
            <a:ext cx="3875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가로등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남원읍과</a:t>
            </a:r>
            <a:r>
              <a:rPr lang="ko-KR" altLang="en-US" dirty="0"/>
              <a:t> 성산읍이 </a:t>
            </a:r>
            <a:r>
              <a:rPr lang="en-US" altLang="ko-KR" dirty="0"/>
              <a:t>1</a:t>
            </a:r>
            <a:r>
              <a:rPr lang="ko-KR" altLang="en-US" dirty="0"/>
              <a:t>인당 가로등의 개수가 각각 </a:t>
            </a:r>
            <a:r>
              <a:rPr lang="ko-KR" altLang="en-US" dirty="0" err="1"/>
              <a:t>남원읍</a:t>
            </a:r>
            <a:r>
              <a:rPr lang="en-US" altLang="ko-KR" dirty="0"/>
              <a:t> 0.199</a:t>
            </a:r>
            <a:r>
              <a:rPr lang="ko-KR" altLang="en-US" dirty="0"/>
              <a:t>개로 동홍동에 비해 </a:t>
            </a:r>
            <a:r>
              <a:rPr lang="en-US" altLang="ko-KR" dirty="0"/>
              <a:t>0.13</a:t>
            </a:r>
            <a:r>
              <a:rPr lang="ko-KR" altLang="en-US" dirty="0"/>
              <a:t>개 더 많다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면적당 가로등의 개수는 동홍동이 면적에 비해 가로등이 많은 것으로 나온다</a:t>
            </a:r>
            <a:r>
              <a:rPr lang="en-US" altLang="ko-KR" dirty="0"/>
              <a:t>. 1.06</a:t>
            </a:r>
            <a:r>
              <a:rPr lang="ko-KR" altLang="en-US" dirty="0"/>
              <a:t>개로 </a:t>
            </a:r>
            <a:r>
              <a:rPr lang="ko-KR" altLang="en-US" dirty="0" err="1"/>
              <a:t>남원읍이</a:t>
            </a:r>
            <a:r>
              <a:rPr lang="ko-KR" altLang="en-US" dirty="0"/>
              <a:t> </a:t>
            </a:r>
            <a:r>
              <a:rPr lang="en-US" altLang="ko-KR" dirty="0"/>
              <a:t>0.19</a:t>
            </a:r>
            <a:r>
              <a:rPr lang="ko-KR" altLang="en-US" dirty="0"/>
              <a:t>개에 비해 </a:t>
            </a:r>
            <a:r>
              <a:rPr lang="en-US" altLang="ko-KR" dirty="0"/>
              <a:t>0.87</a:t>
            </a:r>
            <a:r>
              <a:rPr lang="ko-KR" altLang="en-US" dirty="0"/>
              <a:t>개 많다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slide2" descr="시트 1">
            <a:extLst>
              <a:ext uri="{FF2B5EF4-FFF2-40B4-BE49-F238E27FC236}">
                <a16:creationId xmlns:a16="http://schemas.microsoft.com/office/drawing/2014/main" id="{CA387D0F-68D2-40A6-9540-947D95F4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5858"/>
          <a:stretch/>
        </p:blipFill>
        <p:spPr>
          <a:xfrm>
            <a:off x="433841" y="0"/>
            <a:ext cx="4470668" cy="68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16CBF4-3AD1-417D-816C-6B5FC934E8E7}"/>
              </a:ext>
            </a:extLst>
          </p:cNvPr>
          <p:cNvSpPr txBox="1"/>
          <p:nvPr/>
        </p:nvSpPr>
        <p:spPr>
          <a:xfrm>
            <a:off x="635639" y="237721"/>
            <a:ext cx="11008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아쉬운 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가로등</a:t>
            </a:r>
            <a:r>
              <a:rPr lang="en-US" altLang="ko-KR" dirty="0"/>
              <a:t>, </a:t>
            </a:r>
            <a:r>
              <a:rPr lang="en-US" altLang="ko-KR" dirty="0" err="1"/>
              <a:t>cctv</a:t>
            </a:r>
            <a:r>
              <a:rPr lang="ko-KR" altLang="en-US" dirty="0"/>
              <a:t>의 기준을 어떻게 정해야 하는지 몰라 모호했다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2.1</a:t>
            </a:r>
            <a:r>
              <a:rPr lang="ko-KR" altLang="en-US" dirty="0"/>
              <a:t>인당 </a:t>
            </a:r>
            <a:r>
              <a:rPr lang="ko-KR" altLang="en-US" dirty="0" err="1"/>
              <a:t>감시받는</a:t>
            </a:r>
            <a:r>
              <a:rPr lang="ko-KR" altLang="en-US" dirty="0"/>
              <a:t> 인구가 </a:t>
            </a:r>
            <a:r>
              <a:rPr lang="en-US" altLang="ko-KR" dirty="0"/>
              <a:t>1</a:t>
            </a:r>
            <a:r>
              <a:rPr lang="ko-KR" altLang="en-US" dirty="0"/>
              <a:t>인 단위로 했는데</a:t>
            </a:r>
            <a:r>
              <a:rPr lang="en-US" altLang="ko-KR" dirty="0"/>
              <a:t>, </a:t>
            </a:r>
            <a:r>
              <a:rPr lang="ko-KR" altLang="en-US" dirty="0"/>
              <a:t>천명단위로 했어야 하는게 아니었나</a:t>
            </a:r>
            <a:r>
              <a:rPr lang="en-US" altLang="ko-KR" dirty="0"/>
              <a:t> </a:t>
            </a:r>
            <a:r>
              <a:rPr lang="ko-KR" altLang="en-US" dirty="0"/>
              <a:t>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20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A2FD1-DB34-4CEE-A25D-389B58E6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제주시의 인구밀도와 비교한 면적대비 </a:t>
            </a:r>
            <a:r>
              <a:rPr lang="en-US" altLang="ko-KR" dirty="0" err="1"/>
              <a:t>cctv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주황색 막대 그래프는 인구밀도를 나타내는데</a:t>
            </a:r>
            <a:r>
              <a:rPr lang="en-US" altLang="ko-KR" dirty="0"/>
              <a:t>, </a:t>
            </a:r>
            <a:r>
              <a:rPr lang="ko-KR" altLang="en-US" dirty="0"/>
              <a:t>이도이동은 인구밀도가 가장 높은데 반해</a:t>
            </a:r>
            <a:r>
              <a:rPr lang="en-US" altLang="ko-KR" dirty="0"/>
              <a:t>, </a:t>
            </a:r>
            <a:r>
              <a:rPr lang="ko-KR" altLang="en-US" dirty="0"/>
              <a:t>두번째로 높은 일도이동 보다 붉은색 선 그래프가 나태내는 </a:t>
            </a:r>
            <a:r>
              <a:rPr lang="en-US" altLang="ko-KR" dirty="0" err="1"/>
              <a:t>cctv</a:t>
            </a:r>
            <a:r>
              <a:rPr lang="ko-KR" altLang="en-US" dirty="0"/>
              <a:t>가 낮다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비율의 차이는 인구밀집도가 </a:t>
            </a:r>
            <a:r>
              <a:rPr lang="en-US" altLang="ko-KR" dirty="0"/>
              <a:t>1.11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en-US" altLang="ko-KR" dirty="0" err="1"/>
              <a:t>cctv</a:t>
            </a:r>
            <a:r>
              <a:rPr lang="ko-KR" altLang="en-US" dirty="0"/>
              <a:t>는 </a:t>
            </a:r>
            <a:r>
              <a:rPr lang="en-US" altLang="ko-KR" dirty="0"/>
              <a:t>0.68</a:t>
            </a:r>
            <a:r>
              <a:rPr lang="ko-KR" altLang="en-US" dirty="0"/>
              <a:t>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4" name="slide2" descr="시트 14">
            <a:extLst>
              <a:ext uri="{FF2B5EF4-FFF2-40B4-BE49-F238E27FC236}">
                <a16:creationId xmlns:a16="http://schemas.microsoft.com/office/drawing/2014/main" id="{C46972C0-8F15-4B50-A76F-83F9289B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8" y="0"/>
            <a:ext cx="454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2" descr="시트 18">
            <a:extLst>
              <a:ext uri="{FF2B5EF4-FFF2-40B4-BE49-F238E27FC236}">
                <a16:creationId xmlns:a16="http://schemas.microsoft.com/office/drawing/2014/main" id="{C6271D4C-AFCB-4A27-BB00-3ABA94CC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2" y="0"/>
            <a:ext cx="338338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1D10D-9949-4C89-AAD1-D4927492B43B}"/>
              </a:ext>
            </a:extLst>
          </p:cNvPr>
          <p:cNvSpPr txBox="1"/>
          <p:nvPr/>
        </p:nvSpPr>
        <p:spPr>
          <a:xfrm>
            <a:off x="7246990" y="447527"/>
            <a:ext cx="4749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동홍동을 기준으로 </a:t>
            </a:r>
            <a:r>
              <a:rPr lang="en-US" altLang="ko-KR" dirty="0" err="1"/>
              <a:t>cctv</a:t>
            </a:r>
            <a:r>
              <a:rPr lang="ko-KR" altLang="en-US" dirty="0"/>
              <a:t>개수는 </a:t>
            </a:r>
            <a:endParaRPr lang="en-US" altLang="ko-KR" dirty="0"/>
          </a:p>
          <a:p>
            <a:r>
              <a:rPr lang="ko-KR" altLang="en-US" dirty="0" err="1"/>
              <a:t>대정읍이</a:t>
            </a:r>
            <a:r>
              <a:rPr lang="ko-KR" altLang="en-US" dirty="0"/>
              <a:t> </a:t>
            </a:r>
            <a:r>
              <a:rPr lang="en-US" altLang="ko-KR" dirty="0"/>
              <a:t>1.3</a:t>
            </a:r>
            <a:r>
              <a:rPr lang="ko-KR" altLang="en-US" dirty="0"/>
              <a:t>배 성산읍이 </a:t>
            </a:r>
            <a:r>
              <a:rPr lang="en-US" altLang="ko-KR" dirty="0"/>
              <a:t>1.22</a:t>
            </a:r>
            <a:r>
              <a:rPr lang="ko-KR" altLang="en-US" dirty="0"/>
              <a:t>배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동홍동을 기준으로 가로등은 </a:t>
            </a:r>
            <a:endParaRPr lang="en-US" altLang="ko-KR" dirty="0"/>
          </a:p>
          <a:p>
            <a:r>
              <a:rPr lang="ko-KR" altLang="en-US" dirty="0" err="1"/>
              <a:t>남원읍이</a:t>
            </a:r>
            <a:r>
              <a:rPr lang="ko-KR" altLang="en-US" dirty="0"/>
              <a:t> </a:t>
            </a:r>
            <a:r>
              <a:rPr lang="en-US" altLang="ko-KR" dirty="0"/>
              <a:t>2.48</a:t>
            </a:r>
            <a:r>
              <a:rPr lang="ko-KR" altLang="en-US" dirty="0"/>
              <a:t>배 </a:t>
            </a:r>
            <a:r>
              <a:rPr lang="ko-KR" altLang="en-US" dirty="0" err="1"/>
              <a:t>대정읍이</a:t>
            </a:r>
            <a:r>
              <a:rPr lang="ko-KR" altLang="en-US" dirty="0"/>
              <a:t> </a:t>
            </a:r>
            <a:r>
              <a:rPr lang="en-US" altLang="ko-KR" dirty="0"/>
              <a:t>2.46</a:t>
            </a:r>
            <a:r>
              <a:rPr lang="ko-KR" altLang="en-US" dirty="0"/>
              <a:t>배 많다</a:t>
            </a:r>
            <a:r>
              <a:rPr lang="en-US" altLang="ko-KR" dirty="0"/>
              <a:t>. </a:t>
            </a:r>
          </a:p>
        </p:txBody>
      </p:sp>
      <p:pic>
        <p:nvPicPr>
          <p:cNvPr id="10" name="slide2" descr="시트 19">
            <a:extLst>
              <a:ext uri="{FF2B5EF4-FFF2-40B4-BE49-F238E27FC236}">
                <a16:creationId xmlns:a16="http://schemas.microsoft.com/office/drawing/2014/main" id="{EC0899D6-3910-4837-9A58-5346E56D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96" y="0"/>
            <a:ext cx="347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0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F636D-6DDD-4002-96BC-8E7BFAF52F47}"/>
              </a:ext>
            </a:extLst>
          </p:cNvPr>
          <p:cNvSpPr txBox="1"/>
          <p:nvPr/>
        </p:nvSpPr>
        <p:spPr>
          <a:xfrm>
            <a:off x="4873050" y="480613"/>
            <a:ext cx="38757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제주시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가로등과 인구</a:t>
            </a:r>
            <a:r>
              <a:rPr lang="en-US" altLang="ko-KR" dirty="0"/>
              <a:t>(</a:t>
            </a:r>
            <a:r>
              <a:rPr lang="ko-KR" altLang="en-US" sz="1200" dirty="0"/>
              <a:t>총인구</a:t>
            </a:r>
            <a:r>
              <a:rPr lang="en-US" altLang="ko-KR" sz="1200" dirty="0"/>
              <a:t>,</a:t>
            </a:r>
            <a:r>
              <a:rPr lang="ko-KR" altLang="en-US" sz="1200" dirty="0"/>
              <a:t>여성</a:t>
            </a:r>
            <a:r>
              <a:rPr lang="en-US" altLang="ko-KR" sz="1200" dirty="0"/>
              <a:t>,</a:t>
            </a:r>
            <a:r>
              <a:rPr lang="ko-KR" altLang="en-US" sz="1200" dirty="0"/>
              <a:t>노약자</a:t>
            </a:r>
            <a:r>
              <a:rPr lang="en-US" altLang="ko-KR" sz="1200" dirty="0"/>
              <a:t>, </a:t>
            </a:r>
            <a:r>
              <a:rPr lang="ko-KR" altLang="en-US" sz="1200" dirty="0"/>
              <a:t>청년</a:t>
            </a:r>
            <a:r>
              <a:rPr lang="en-US" altLang="ko-KR" dirty="0"/>
              <a:t>) </a:t>
            </a:r>
            <a:r>
              <a:rPr lang="ko-KR" altLang="en-US" dirty="0"/>
              <a:t>와 면적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노형동은 인구밀집도가 높은데 가로등은 적다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아라동은 인구밀집도가 낮은데 가로등은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이도이동은 면적</a:t>
            </a:r>
            <a:r>
              <a:rPr lang="en-US" altLang="ko-KR" dirty="0"/>
              <a:t>(296ha)</a:t>
            </a:r>
            <a:r>
              <a:rPr lang="ko-KR" altLang="en-US" dirty="0"/>
              <a:t>은 일도이동의</a:t>
            </a:r>
            <a:r>
              <a:rPr lang="en-US" altLang="ko-KR" dirty="0"/>
              <a:t> </a:t>
            </a:r>
            <a:r>
              <a:rPr lang="ko-KR" altLang="en-US" dirty="0"/>
              <a:t>면적</a:t>
            </a:r>
            <a:r>
              <a:rPr lang="en-US" altLang="ko-KR" dirty="0"/>
              <a:t>(222ha)</a:t>
            </a:r>
            <a:r>
              <a:rPr lang="ko-KR" altLang="en-US" dirty="0"/>
              <a:t>과 차이가 적은데도 불구하고 가로등이 일도이동에 비해 </a:t>
            </a:r>
            <a:r>
              <a:rPr lang="en-US" altLang="ko-KR" dirty="0"/>
              <a:t>2.2</a:t>
            </a:r>
            <a:r>
              <a:rPr lang="ko-KR" altLang="en-US" dirty="0"/>
              <a:t>배 더 많다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BD2424-D3E0-4E6B-82A2-37F7A9D8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8721" cy="6858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8DAE5CA-DB23-4292-99C7-0444E5CAB57E}"/>
              </a:ext>
            </a:extLst>
          </p:cNvPr>
          <p:cNvSpPr/>
          <p:nvPr/>
        </p:nvSpPr>
        <p:spPr>
          <a:xfrm>
            <a:off x="2218373" y="2049570"/>
            <a:ext cx="461394" cy="46139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F7C27C-BEFA-4888-BB49-D13CB2410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53" y="173585"/>
            <a:ext cx="1301401" cy="11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13">
            <a:extLst>
              <a:ext uri="{FF2B5EF4-FFF2-40B4-BE49-F238E27FC236}">
                <a16:creationId xmlns:a16="http://schemas.microsoft.com/office/drawing/2014/main" id="{0F650EB1-770B-4387-80F5-789DC8AE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9" y="0"/>
            <a:ext cx="4651651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0BE3E2-BD25-4299-8261-323830C9E68F}"/>
              </a:ext>
            </a:extLst>
          </p:cNvPr>
          <p:cNvSpPr txBox="1">
            <a:spLocks/>
          </p:cNvSpPr>
          <p:nvPr/>
        </p:nvSpPr>
        <p:spPr>
          <a:xfrm>
            <a:off x="5384800" y="533400"/>
            <a:ext cx="5969000" cy="564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제주시의 인구밀도와 비교한 면적대비 가로등의 개수이다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인구밀도와 면적대비 가로등의 그래프가 대부분 일치한다</a:t>
            </a:r>
            <a:r>
              <a:rPr lang="en-US" altLang="ko-KR" dirty="0"/>
              <a:t>. </a:t>
            </a:r>
            <a:r>
              <a:rPr lang="ko-KR" altLang="en-US" dirty="0"/>
              <a:t>그러나 아라동은 인구밀도에 비해 가로등 개수가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3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11">
            <a:extLst>
              <a:ext uri="{FF2B5EF4-FFF2-40B4-BE49-F238E27FC236}">
                <a16:creationId xmlns:a16="http://schemas.microsoft.com/office/drawing/2014/main" id="{581DCD73-5287-4961-B1EB-A96164F5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" y="0"/>
            <a:ext cx="4440213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9F3E0A-F98A-4688-9F4F-7FD31ABC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379531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제주시의 </a:t>
            </a:r>
            <a:r>
              <a:rPr lang="en-US" altLang="ko-KR" dirty="0"/>
              <a:t>1</a:t>
            </a:r>
            <a:r>
              <a:rPr lang="ko-KR" altLang="en-US" dirty="0"/>
              <a:t>인당 가로등의 개수 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파란색 막대그래프가 </a:t>
            </a:r>
            <a:r>
              <a:rPr lang="en-US" altLang="ko-KR" dirty="0"/>
              <a:t>1</a:t>
            </a:r>
            <a:r>
              <a:rPr lang="ko-KR" altLang="en-US" dirty="0"/>
              <a:t>인당 가로등의 개수를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주황색 그래프는 면적당 가로등의 개수를 나타내는데 </a:t>
            </a:r>
            <a:r>
              <a:rPr lang="en-US" altLang="ko-KR" dirty="0"/>
              <a:t>1</a:t>
            </a:r>
            <a:r>
              <a:rPr lang="ko-KR" altLang="en-US" dirty="0"/>
              <a:t>인당 가로등의 개수가 많은 곳은 이도이동</a:t>
            </a:r>
            <a:r>
              <a:rPr lang="en-US" altLang="ko-KR" dirty="0"/>
              <a:t>, </a:t>
            </a:r>
            <a:r>
              <a:rPr lang="ko-KR" altLang="en-US" dirty="0"/>
              <a:t>일도이동 순이었다</a:t>
            </a:r>
            <a:r>
              <a:rPr lang="en-US" altLang="ko-KR" dirty="0"/>
              <a:t>. </a:t>
            </a:r>
            <a:r>
              <a:rPr lang="ko-KR" altLang="en-US" dirty="0"/>
              <a:t>이 두 곳은 면적이 다른 곳에 비해 면적이 좁은 곳이다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B82B7-6FDF-4327-90D5-286E32177659}"/>
              </a:ext>
            </a:extLst>
          </p:cNvPr>
          <p:cNvSpPr txBox="1"/>
          <p:nvPr/>
        </p:nvSpPr>
        <p:spPr>
          <a:xfrm>
            <a:off x="5679347" y="5041783"/>
            <a:ext cx="55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가로등을 면적으로 나눈 이유</a:t>
            </a:r>
            <a:r>
              <a:rPr lang="en-US" altLang="ko-KR" dirty="0"/>
              <a:t>:</a:t>
            </a:r>
            <a:r>
              <a:rPr lang="ko-KR" altLang="en-US" dirty="0"/>
              <a:t> 일정 면적 안에 몇 개의 가로등이 들어있는지 보는 것</a:t>
            </a:r>
          </a:p>
        </p:txBody>
      </p:sp>
    </p:spTree>
    <p:extLst>
      <p:ext uri="{BB962C8B-B14F-4D97-AF65-F5344CB8AC3E}">
        <p14:creationId xmlns:p14="http://schemas.microsoft.com/office/powerpoint/2010/main" val="34872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시트 12">
            <a:extLst>
              <a:ext uri="{FF2B5EF4-FFF2-40B4-BE49-F238E27FC236}">
                <a16:creationId xmlns:a16="http://schemas.microsoft.com/office/drawing/2014/main" id="{A6D2CA2B-C933-4BCA-8002-244C9D6E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" y="0"/>
            <a:ext cx="4607481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2A20E6-4468-481A-A2E4-C503926BC541}"/>
              </a:ext>
            </a:extLst>
          </p:cNvPr>
          <p:cNvSpPr txBox="1">
            <a:spLocks/>
          </p:cNvSpPr>
          <p:nvPr/>
        </p:nvSpPr>
        <p:spPr>
          <a:xfrm>
            <a:off x="5384800" y="533400"/>
            <a:ext cx="5969000" cy="421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제주시의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의 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파란색 막대그래프는 이도이동과 연동의 </a:t>
            </a:r>
            <a:r>
              <a:rPr lang="en-US" altLang="ko-KR" sz="2000" dirty="0"/>
              <a:t>1</a:t>
            </a:r>
            <a:r>
              <a:rPr lang="ko-KR" altLang="en-US" sz="2000" dirty="0"/>
              <a:t>인당 </a:t>
            </a:r>
            <a:r>
              <a:rPr lang="en-US" altLang="ko-KR" sz="2000" dirty="0" err="1"/>
              <a:t>cctv</a:t>
            </a:r>
            <a:r>
              <a:rPr lang="en-US" altLang="ko-KR" sz="2000" dirty="0"/>
              <a:t> </a:t>
            </a:r>
            <a:r>
              <a:rPr lang="ko-KR" altLang="en-US" sz="2000" dirty="0"/>
              <a:t>의 개수를 나타낸다</a:t>
            </a:r>
            <a:r>
              <a:rPr lang="en-US" altLang="ko-KR" sz="2000" dirty="0"/>
              <a:t>. </a:t>
            </a:r>
            <a:r>
              <a:rPr lang="ko-KR" altLang="en-US" sz="2000" dirty="0"/>
              <a:t>두 막대 그래프는 높이가 비슷하지만 면적으로 환산 한 </a:t>
            </a:r>
            <a:r>
              <a:rPr lang="en-US" altLang="ko-KR" sz="2000" dirty="0" err="1"/>
              <a:t>cctv</a:t>
            </a:r>
            <a:r>
              <a:rPr lang="ko-KR" altLang="en-US" sz="2000" dirty="0"/>
              <a:t>를 비교했을 때는 차이가 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연동의 면적대비 </a:t>
            </a:r>
            <a:r>
              <a:rPr lang="en-US" altLang="ko-KR" sz="2000" dirty="0" err="1"/>
              <a:t>cctv</a:t>
            </a:r>
            <a:r>
              <a:rPr lang="en-US" altLang="ko-KR" sz="2000" dirty="0"/>
              <a:t> </a:t>
            </a:r>
            <a:r>
              <a:rPr lang="ko-KR" altLang="en-US" sz="2000" dirty="0"/>
              <a:t>의</a:t>
            </a:r>
            <a:r>
              <a:rPr lang="en-US" altLang="ko-KR" sz="2000" dirty="0"/>
              <a:t> 21.3</a:t>
            </a:r>
            <a:r>
              <a:rPr lang="ko-KR" altLang="en-US" sz="2000" dirty="0"/>
              <a:t>라는 수치가 이도이동의 </a:t>
            </a:r>
            <a:r>
              <a:rPr lang="en-US" altLang="ko-KR" sz="2000" dirty="0"/>
              <a:t>106.6 </a:t>
            </a:r>
            <a:r>
              <a:rPr lang="ko-KR" altLang="en-US" sz="2000" dirty="0"/>
              <a:t>과 </a:t>
            </a:r>
            <a:r>
              <a:rPr lang="en-US" altLang="ko-KR" sz="2000" dirty="0"/>
              <a:t>5</a:t>
            </a:r>
            <a:r>
              <a:rPr lang="ko-KR" altLang="en-US" sz="2000" dirty="0"/>
              <a:t>배의 차이가 남을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연동에 </a:t>
            </a:r>
            <a:r>
              <a:rPr lang="en-US" altLang="ko-KR" sz="2000" dirty="0" err="1"/>
              <a:t>cctv</a:t>
            </a:r>
            <a:r>
              <a:rPr lang="ko-KR" altLang="en-US" sz="2000" dirty="0"/>
              <a:t>의 개수를 늘려야 함을 알 수 있다</a:t>
            </a:r>
            <a:r>
              <a:rPr lang="en-US" altLang="ko-KR" sz="20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EA3C3-B33C-4C8D-9EC1-F50A18B96578}"/>
              </a:ext>
            </a:extLst>
          </p:cNvPr>
          <p:cNvSpPr txBox="1"/>
          <p:nvPr/>
        </p:nvSpPr>
        <p:spPr>
          <a:xfrm>
            <a:off x="5503177" y="5821960"/>
            <a:ext cx="627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Cctv</a:t>
            </a:r>
            <a:r>
              <a:rPr lang="ko-KR" altLang="en-US" dirty="0"/>
              <a:t>를 면적으로 나눈 이유</a:t>
            </a:r>
            <a:r>
              <a:rPr lang="en-US" altLang="ko-KR" dirty="0"/>
              <a:t>: </a:t>
            </a:r>
            <a:r>
              <a:rPr lang="ko-KR" altLang="en-US" dirty="0"/>
              <a:t>일정 면적 안에 몇 개의 </a:t>
            </a:r>
            <a:r>
              <a:rPr lang="en-US" altLang="ko-KR" dirty="0" err="1"/>
              <a:t>cctv</a:t>
            </a:r>
            <a:r>
              <a:rPr lang="ko-KR" altLang="en-US" dirty="0"/>
              <a:t>가 있는지 보는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39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A8A5-7D1E-4E0E-9C65-EAE514DBD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서귀포시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1C98C-D03F-4FD9-BECC-3F825E58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5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2">
            <a:extLst>
              <a:ext uri="{FF2B5EF4-FFF2-40B4-BE49-F238E27FC236}">
                <a16:creationId xmlns:a16="http://schemas.microsoft.com/office/drawing/2014/main" id="{5B2D881B-2B16-4CB1-A189-648F6CA5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" y="0"/>
            <a:ext cx="4046063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6BD6BAB-1714-49DB-B39F-E7B6480F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서귀포시의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Cctv</a:t>
            </a:r>
            <a:r>
              <a:rPr lang="ko-KR" altLang="en-US" dirty="0"/>
              <a:t>를 면적으로 나눴을 때 </a:t>
            </a:r>
            <a:r>
              <a:rPr lang="en-US" altLang="ko-KR" dirty="0"/>
              <a:t>(</a:t>
            </a:r>
            <a:r>
              <a:rPr lang="ko-KR" altLang="en-US" dirty="0"/>
              <a:t>일정 면적 안에 몇 개의 </a:t>
            </a:r>
            <a:r>
              <a:rPr lang="en-US" altLang="ko-KR" dirty="0" err="1"/>
              <a:t>cctv</a:t>
            </a:r>
            <a:r>
              <a:rPr lang="ko-KR" altLang="en-US" dirty="0"/>
              <a:t>가 들어있는지 보는 것</a:t>
            </a:r>
            <a:r>
              <a:rPr lang="en-US" altLang="ko-KR" dirty="0"/>
              <a:t>) </a:t>
            </a:r>
            <a:r>
              <a:rPr lang="ko-KR" altLang="en-US" dirty="0"/>
              <a:t>동홍동이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의 개수가 가장 많았다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06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1">
            <a:extLst>
              <a:ext uri="{FF2B5EF4-FFF2-40B4-BE49-F238E27FC236}">
                <a16:creationId xmlns:a16="http://schemas.microsoft.com/office/drawing/2014/main" id="{DDD60F0D-BD6F-452D-BB93-47BCA752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2" y="0"/>
            <a:ext cx="3970028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1CFD60-E44C-4083-8331-183F7EFD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Cctv</a:t>
            </a:r>
            <a:r>
              <a:rPr lang="ko-KR" altLang="en-US" dirty="0"/>
              <a:t>를 면적으로 나눴을 때 </a:t>
            </a:r>
            <a:r>
              <a:rPr lang="en-US" altLang="ko-KR" dirty="0"/>
              <a:t>(</a:t>
            </a:r>
            <a:r>
              <a:rPr lang="ko-KR" altLang="en-US" dirty="0"/>
              <a:t>일정 면적 안에 몇 개의 </a:t>
            </a:r>
            <a:r>
              <a:rPr lang="en-US" altLang="ko-KR" dirty="0" err="1"/>
              <a:t>cctv</a:t>
            </a:r>
            <a:r>
              <a:rPr lang="ko-KR" altLang="en-US" dirty="0"/>
              <a:t>가 들어있는지 보는 것</a:t>
            </a:r>
            <a:r>
              <a:rPr lang="en-US" altLang="ko-KR" dirty="0"/>
              <a:t>) </a:t>
            </a:r>
            <a:r>
              <a:rPr lang="ko-KR" altLang="en-US" dirty="0"/>
              <a:t>동홍동이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의 개수가 가장 많았다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53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4">
            <a:extLst>
              <a:ext uri="{FF2B5EF4-FFF2-40B4-BE49-F238E27FC236}">
                <a16:creationId xmlns:a16="http://schemas.microsoft.com/office/drawing/2014/main" id="{C89DCC12-8CB4-4D83-99FF-597D77DB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4" y="0"/>
            <a:ext cx="4092929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F93EDB-F825-4AA0-A236-234DB57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서귀포시의 인구밀도와 비교한 면적대비 </a:t>
            </a:r>
            <a:r>
              <a:rPr lang="en-US" altLang="ko-KR" dirty="0" err="1"/>
              <a:t>cctv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대체적으로 인구밀도와 면적대비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개수가 일치한다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동홍동이 인구 밀도가 높고 </a:t>
            </a:r>
            <a:r>
              <a:rPr lang="ko-KR" altLang="en-US" dirty="0" err="1"/>
              <a:t>대정읍</a:t>
            </a:r>
            <a:r>
              <a:rPr lang="en-US" altLang="ko-KR" dirty="0"/>
              <a:t>,</a:t>
            </a:r>
            <a:r>
              <a:rPr lang="ko-KR" altLang="en-US" dirty="0"/>
              <a:t> 성산읍</a:t>
            </a:r>
            <a:r>
              <a:rPr lang="en-US" altLang="ko-KR" dirty="0"/>
              <a:t>, </a:t>
            </a:r>
            <a:r>
              <a:rPr lang="ko-KR" altLang="en-US" dirty="0" err="1"/>
              <a:t>남원읍</a:t>
            </a:r>
            <a:r>
              <a:rPr lang="en-US" altLang="ko-KR" dirty="0"/>
              <a:t> </a:t>
            </a:r>
            <a:r>
              <a:rPr lang="ko-KR" altLang="en-US" dirty="0"/>
              <a:t>순인데 </a:t>
            </a:r>
            <a:r>
              <a:rPr lang="en-US" altLang="ko-KR" dirty="0" err="1"/>
              <a:t>cctv</a:t>
            </a:r>
            <a:r>
              <a:rPr lang="ko-KR" altLang="en-US" dirty="0"/>
              <a:t>가 알맞게 분포되어 있음을 알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07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686</Words>
  <Application>Microsoft Office PowerPoint</Application>
  <PresentationFormat>와이드스크린</PresentationFormat>
  <Paragraphs>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제주시</vt:lpstr>
      <vt:lpstr>PowerPoint 프레젠테이션</vt:lpstr>
      <vt:lpstr>PowerPoint 프레젠테이션</vt:lpstr>
      <vt:lpstr>PowerPoint 프레젠테이션</vt:lpstr>
      <vt:lpstr>PowerPoint 프레젠테이션</vt:lpstr>
      <vt:lpstr>서귀포시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ICT01_17</dc:creator>
  <cp:lastModifiedBy>ICT01_18</cp:lastModifiedBy>
  <cp:revision>47</cp:revision>
  <dcterms:created xsi:type="dcterms:W3CDTF">2020-06-05T02:03:05Z</dcterms:created>
  <dcterms:modified xsi:type="dcterms:W3CDTF">2020-06-12T04:39:45Z</dcterms:modified>
</cp:coreProperties>
</file>