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3" r:id="rId3"/>
    <p:sldId id="269" r:id="rId4"/>
    <p:sldId id="270" r:id="rId5"/>
    <p:sldId id="271" r:id="rId6"/>
    <p:sldId id="278" r:id="rId7"/>
    <p:sldId id="268" r:id="rId8"/>
    <p:sldId id="272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89908-42E0-4CBA-A6C1-EB1FBDB4B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6DC8AD-BEA9-4C21-8036-3ADF313C6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C7F8D-1BDC-4CD9-A713-8323239F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ADD37-7131-4E57-9554-23BE1D19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73F50-8861-4425-B8D1-66DCC2A8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6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1B940-4C57-4C86-9B28-A769D5EC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DF8E9-8234-4D0E-A548-1BF838337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A3384-4C24-479F-870C-CD45CAB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5F3C0-13B3-4B49-9AF4-C6B02EC7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42A9F-5238-4007-BAED-F323B3EC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A8368-924D-4100-894E-749C0FE27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0A6765-46E3-4C59-BBBE-A9326E9E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EDE70-5C7E-4FC7-ADF2-FAB50768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942E7-EBC0-4AD3-B978-357AA886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5AAE9-B8AC-4C5B-A7CE-A10B4E3C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9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11648-A911-4EA1-A21A-01AA0739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FAEA6-3DD1-409C-8327-A9207261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0D5D2-F0D9-4095-AD25-59EF276F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3A2E2-8FD5-4D59-A925-32FF4C35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88244-3045-4CBB-AFAB-7CAE389C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2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6847E-E103-442D-B8FA-30A5281D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570EC-809F-4DB1-AE86-BA2DF1F69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8F8F1-69FE-4F83-B086-8AF69E30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FEC98-24B4-411A-858B-82F93EB8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79AF4-FDD2-4FD7-895F-5185A3E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66607-5C36-46A4-9C54-6C40738B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9C830-7B47-44FD-98E5-3C0E9797D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86A6C2-55C2-42D8-9FEA-3D31BC8CD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90AF3-EB43-47A8-819F-8FAFB184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D3FF9-D01A-43F2-9BD6-CC840FF6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860D-1B65-4699-8D36-3378314B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0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3807-6E8F-4551-929A-3EB586D0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F8F96-4CCE-4559-9F68-C9E5DD3A8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5A4BD6-56D9-4C93-9493-38A5C7A5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EB742E-D782-4A12-A934-6750D924C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F3F00F-6B43-4F48-93FF-C7D3059C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23C476-67B9-4209-B850-571D35B7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9E7387-C855-49A6-8776-FD8333B4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ED4452-3FE2-4D4D-99EC-B7F459B6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3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FD45B-1056-467C-8E4B-D3CFD061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51AC9-AF16-4967-9B67-58ACE4A2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2C08BD-4359-4A80-A991-87F5AE30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65069B-53B1-4157-A012-81FAD24C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0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C7CE4-EE39-4D05-8B53-F00129D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98D6C1-DB4C-4458-874F-4D04932F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DBA62-565D-4114-BBC9-E2F2F58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1D289-7297-4231-8B7F-E130990B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8EE30-D10B-4417-969D-A4418A36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67BE8-89A2-4119-8C8E-7D926161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77A4C-5DAB-4FD1-A773-F1E76109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137E8-EF46-46E9-8D43-D8147FA3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1CC3E-88FD-4E2E-A4F6-02F35A91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4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24F85-DCF7-40D8-96EA-81381912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5C59E8-A55C-4FE0-8090-9C9B30050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1D017-2F78-4905-A34A-C0146A5F2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AE8F6-D2A3-461C-8571-A0DFA3A1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DD45F-2787-43FD-9B07-4AB27721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0D360-686E-4756-8D6B-C120D10F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8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BB629E-7F08-4387-9A88-8A87A628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B89D9-465E-407C-B10C-7D4361ABC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6222E-6035-46C7-80A8-B93CA4502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15C6-C75E-437D-831F-2D453C1DED4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412B4-F654-4DC9-B84F-3030F8C60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48832-5123-41A5-AB4F-CA1C2AAA9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C7592-3586-4495-9A74-269BA7984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EA8A5-7D1E-4E0E-9C65-EAE514DBD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제주시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71C98C-D03F-4FD9-BECC-3F825E589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4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시트 23">
            <a:extLst>
              <a:ext uri="{FF2B5EF4-FFF2-40B4-BE49-F238E27FC236}">
                <a16:creationId xmlns:a16="http://schemas.microsoft.com/office/drawing/2014/main" id="{B3B168B5-B0AE-431B-97EC-CBE55E02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37" y="0"/>
            <a:ext cx="4092929" cy="68580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C5AAC27-5F8C-47CB-8431-08EDC42E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0" y="533400"/>
            <a:ext cx="5969000" cy="564356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인구밀도와 비교한 </a:t>
            </a:r>
            <a:r>
              <a:rPr lang="en-US" altLang="ko-KR" dirty="0"/>
              <a:t>(</a:t>
            </a:r>
            <a:r>
              <a:rPr lang="ko-KR" altLang="en-US" dirty="0"/>
              <a:t>면적대비</a:t>
            </a:r>
            <a:r>
              <a:rPr lang="en-US" altLang="ko-KR" dirty="0"/>
              <a:t>)</a:t>
            </a:r>
            <a:r>
              <a:rPr lang="ko-KR" altLang="en-US" dirty="0"/>
              <a:t> 가로등의 개수이다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동홍동의 인구밀도가 가장 높고 </a:t>
            </a:r>
            <a:r>
              <a:rPr lang="ko-KR" altLang="en-US" dirty="0" err="1"/>
              <a:t>대정읍과</a:t>
            </a:r>
            <a:r>
              <a:rPr lang="ko-KR" altLang="en-US" dirty="0"/>
              <a:t> 성산읍 </a:t>
            </a:r>
            <a:r>
              <a:rPr lang="ko-KR" altLang="en-US" dirty="0" err="1"/>
              <a:t>남원읍의</a:t>
            </a:r>
            <a:r>
              <a:rPr lang="ko-KR" altLang="en-US" dirty="0"/>
              <a:t> 인구 밀도에 비해 </a:t>
            </a:r>
            <a:r>
              <a:rPr lang="en-US" altLang="ko-KR" dirty="0"/>
              <a:t>(</a:t>
            </a:r>
            <a:r>
              <a:rPr lang="ko-KR" altLang="en-US" dirty="0"/>
              <a:t>면적대비</a:t>
            </a:r>
            <a:r>
              <a:rPr lang="en-US" altLang="ko-KR" dirty="0"/>
              <a:t>)</a:t>
            </a:r>
            <a:r>
              <a:rPr lang="ko-KR" altLang="en-US" dirty="0"/>
              <a:t> 가로등의 개수가 높게 나타났다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</a:t>
            </a:r>
            <a:r>
              <a:rPr lang="ko-KR" altLang="en-US" dirty="0" err="1"/>
              <a:t>대정읍이</a:t>
            </a:r>
            <a:r>
              <a:rPr lang="ko-KR" altLang="en-US" dirty="0"/>
              <a:t> 인구밀도에 비해</a:t>
            </a:r>
            <a:r>
              <a:rPr lang="en-US" altLang="ko-KR" dirty="0"/>
              <a:t>,</a:t>
            </a:r>
            <a:r>
              <a:rPr lang="ko-KR" altLang="en-US" dirty="0"/>
              <a:t> 가로등의 개수가 많은 것을 알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인구 밀도에 비해 동홍동의 가로등의 개수가 적은 편이므로 가로등의 개수를 더 늘려야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554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A2FD1-DB34-4CEE-A25D-389B58E6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0" y="533400"/>
            <a:ext cx="5969000" cy="5643563"/>
          </a:xfrm>
        </p:spPr>
        <p:txBody>
          <a:bodyPr/>
          <a:lstStyle/>
          <a:p>
            <a:r>
              <a:rPr lang="ko-KR" altLang="en-US" dirty="0"/>
              <a:t>제주시의 인구밀도와 비교한 </a:t>
            </a:r>
            <a:r>
              <a:rPr lang="en-US" altLang="ko-KR" sz="2000" dirty="0"/>
              <a:t>(</a:t>
            </a:r>
            <a:r>
              <a:rPr lang="ko-KR" altLang="en-US" sz="2000" dirty="0"/>
              <a:t>면적대비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dirty="0" err="1"/>
              <a:t>cctv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주황색 막대 그래프는 인구밀도를 나타내는데</a:t>
            </a:r>
            <a:r>
              <a:rPr lang="en-US" altLang="ko-KR" dirty="0"/>
              <a:t>, </a:t>
            </a:r>
            <a:r>
              <a:rPr lang="ko-KR" altLang="en-US" dirty="0"/>
              <a:t>이도이동은 인구밀도가 가장 높고</a:t>
            </a:r>
            <a:r>
              <a:rPr lang="en-US" altLang="ko-KR" dirty="0"/>
              <a:t> </a:t>
            </a:r>
            <a:r>
              <a:rPr lang="ko-KR" altLang="en-US" dirty="0"/>
              <a:t>일도이동이 두번째로 높다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두번째로 인구밀도가 높은 일도이동 보다 이도이동이 </a:t>
            </a:r>
            <a:r>
              <a:rPr lang="en-US" altLang="ko-KR" dirty="0" err="1"/>
              <a:t>cctv</a:t>
            </a:r>
            <a:r>
              <a:rPr lang="ko-KR" altLang="en-US" dirty="0"/>
              <a:t>가 적다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 비율의 차이는 </a:t>
            </a:r>
            <a:r>
              <a:rPr lang="en-US" altLang="ko-KR" sz="2000" dirty="0"/>
              <a:t>(</a:t>
            </a:r>
            <a:r>
              <a:rPr lang="ko-KR" altLang="en-US" sz="2000" dirty="0"/>
              <a:t>이도이동과 일도이동과의</a:t>
            </a:r>
            <a:r>
              <a:rPr lang="en-US" altLang="ko-KR" sz="2000" dirty="0"/>
              <a:t>)</a:t>
            </a:r>
            <a:r>
              <a:rPr lang="ko-KR" altLang="en-US" dirty="0"/>
              <a:t>인구밀집도가 </a:t>
            </a:r>
            <a:r>
              <a:rPr lang="en-US" altLang="ko-KR" dirty="0"/>
              <a:t>1.11</a:t>
            </a:r>
            <a:r>
              <a:rPr lang="ko-KR" altLang="en-US" dirty="0"/>
              <a:t>배</a:t>
            </a:r>
            <a:r>
              <a:rPr lang="en-US" altLang="ko-KR" dirty="0"/>
              <a:t>, </a:t>
            </a:r>
            <a:r>
              <a:rPr lang="en-US" altLang="ko-KR" dirty="0" err="1"/>
              <a:t>cctv</a:t>
            </a:r>
            <a:r>
              <a:rPr lang="ko-KR" altLang="en-US" dirty="0"/>
              <a:t>는 </a:t>
            </a:r>
            <a:r>
              <a:rPr lang="en-US" altLang="ko-KR" dirty="0"/>
              <a:t>0.68</a:t>
            </a:r>
            <a:r>
              <a:rPr lang="ko-KR" altLang="en-US" dirty="0"/>
              <a:t>배이다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pic>
        <p:nvPicPr>
          <p:cNvPr id="4" name="slide2" descr="시트 14">
            <a:extLst>
              <a:ext uri="{FF2B5EF4-FFF2-40B4-BE49-F238E27FC236}">
                <a16:creationId xmlns:a16="http://schemas.microsoft.com/office/drawing/2014/main" id="{C46972C0-8F15-4B50-A76F-83F9289BA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8" y="0"/>
            <a:ext cx="4540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9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시트 13">
            <a:extLst>
              <a:ext uri="{FF2B5EF4-FFF2-40B4-BE49-F238E27FC236}">
                <a16:creationId xmlns:a16="http://schemas.microsoft.com/office/drawing/2014/main" id="{0F650EB1-770B-4387-80F5-789DC8AEF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29" y="0"/>
            <a:ext cx="4651651" cy="68580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00BE3E2-BD25-4299-8261-323830C9E68F}"/>
              </a:ext>
            </a:extLst>
          </p:cNvPr>
          <p:cNvSpPr txBox="1">
            <a:spLocks/>
          </p:cNvSpPr>
          <p:nvPr/>
        </p:nvSpPr>
        <p:spPr>
          <a:xfrm>
            <a:off x="5384800" y="533400"/>
            <a:ext cx="5969000" cy="564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제주시의 인구밀도와 비교한 </a:t>
            </a:r>
            <a:r>
              <a:rPr lang="en-US" altLang="ko-KR" sz="2000" dirty="0"/>
              <a:t>(</a:t>
            </a:r>
            <a:r>
              <a:rPr lang="ko-KR" altLang="en-US" sz="2000" dirty="0"/>
              <a:t>면적대비</a:t>
            </a:r>
            <a:r>
              <a:rPr lang="en-US" altLang="ko-KR" sz="2000" dirty="0"/>
              <a:t>)</a:t>
            </a:r>
            <a:r>
              <a:rPr lang="ko-KR" altLang="en-US" dirty="0"/>
              <a:t> 가로등의 개수이다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인구밀도와 면적대비 가로등의 그래프가 대부분 일치한다</a:t>
            </a:r>
            <a:r>
              <a:rPr lang="en-US" altLang="ko-KR" dirty="0"/>
              <a:t>. </a:t>
            </a:r>
            <a:r>
              <a:rPr lang="ko-KR" altLang="en-US" dirty="0"/>
              <a:t>그러나 아라동은 인구밀도에 비해 가로등 개수가 많다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31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시트 11">
            <a:extLst>
              <a:ext uri="{FF2B5EF4-FFF2-40B4-BE49-F238E27FC236}">
                <a16:creationId xmlns:a16="http://schemas.microsoft.com/office/drawing/2014/main" id="{581DCD73-5287-4961-B1EB-A96164F59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5" y="0"/>
            <a:ext cx="4440213" cy="68580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79F3E0A-F98A-4688-9F4F-7FD31ABC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0" y="533399"/>
            <a:ext cx="5969000" cy="5062057"/>
          </a:xfrm>
        </p:spPr>
        <p:txBody>
          <a:bodyPr>
            <a:normAutofit/>
          </a:bodyPr>
          <a:lstStyle/>
          <a:p>
            <a:r>
              <a:rPr lang="ko-KR" altLang="en-US" dirty="0"/>
              <a:t>제주시의 </a:t>
            </a:r>
            <a:r>
              <a:rPr lang="en-US" altLang="ko-KR" dirty="0"/>
              <a:t>1</a:t>
            </a:r>
            <a:r>
              <a:rPr lang="ko-KR" altLang="en-US" dirty="0"/>
              <a:t>인당 가로등의 개수 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400" dirty="0"/>
              <a:t>파란색 막대그래프가 </a:t>
            </a:r>
            <a:r>
              <a:rPr lang="en-US" altLang="ko-KR" sz="2400" dirty="0"/>
              <a:t>1</a:t>
            </a:r>
            <a:r>
              <a:rPr lang="ko-KR" altLang="en-US" sz="2400" dirty="0"/>
              <a:t>인당 가로등의 개수를 나타낸다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주황색 그래프는 면적당 가로등의 개수를 나타내는데 </a:t>
            </a:r>
            <a:r>
              <a:rPr lang="en-US" altLang="ko-KR" sz="2400" dirty="0"/>
              <a:t>1</a:t>
            </a:r>
            <a:r>
              <a:rPr lang="ko-KR" altLang="en-US" sz="2400" dirty="0"/>
              <a:t>인당 가로등의 개수가 많은 곳은 이도이동</a:t>
            </a:r>
            <a:r>
              <a:rPr lang="en-US" altLang="ko-KR" sz="2400" dirty="0"/>
              <a:t>, </a:t>
            </a:r>
            <a:r>
              <a:rPr lang="ko-KR" altLang="en-US" sz="2400" dirty="0"/>
              <a:t>일도이동 순이었다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 err="1"/>
              <a:t>노형동에</a:t>
            </a:r>
            <a:r>
              <a:rPr lang="ko-KR" altLang="en-US" sz="2400" dirty="0"/>
              <a:t> 비해 이도이동이 </a:t>
            </a:r>
            <a:r>
              <a:rPr lang="en-US" altLang="ko-KR" sz="2400" dirty="0"/>
              <a:t>1</a:t>
            </a:r>
            <a:r>
              <a:rPr lang="ko-KR" altLang="en-US" sz="2400" dirty="0"/>
              <a:t>인당 가로등개수가 차이가 크지 않은데 비해 면적당 가로등의 개수는 차이가 난다</a:t>
            </a:r>
            <a:r>
              <a:rPr lang="en-US" altLang="ko-KR" sz="2400" dirty="0"/>
              <a:t>. </a:t>
            </a:r>
            <a:r>
              <a:rPr lang="ko-KR" altLang="en-US" sz="2400" dirty="0"/>
              <a:t>따라서 노형동의 가로등을 더 늘릴 필요가 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B82B7-6FDF-4327-90D5-286E32177659}"/>
              </a:ext>
            </a:extLst>
          </p:cNvPr>
          <p:cNvSpPr txBox="1"/>
          <p:nvPr/>
        </p:nvSpPr>
        <p:spPr>
          <a:xfrm>
            <a:off x="5609322" y="5669880"/>
            <a:ext cx="551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가로등을 면적으로 나눈 이유</a:t>
            </a:r>
            <a:r>
              <a:rPr lang="en-US" altLang="ko-KR" dirty="0"/>
              <a:t>:</a:t>
            </a:r>
            <a:r>
              <a:rPr lang="ko-KR" altLang="en-US" dirty="0"/>
              <a:t> 일정 면적 안에 몇 개의 가로등이 들어있는지 보기 위해</a:t>
            </a:r>
          </a:p>
        </p:txBody>
      </p:sp>
    </p:spTree>
    <p:extLst>
      <p:ext uri="{BB962C8B-B14F-4D97-AF65-F5344CB8AC3E}">
        <p14:creationId xmlns:p14="http://schemas.microsoft.com/office/powerpoint/2010/main" val="348725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2" descr="시트 12">
            <a:extLst>
              <a:ext uri="{FF2B5EF4-FFF2-40B4-BE49-F238E27FC236}">
                <a16:creationId xmlns:a16="http://schemas.microsoft.com/office/drawing/2014/main" id="{A6D2CA2B-C933-4BCA-8002-244C9D6E0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4" y="0"/>
            <a:ext cx="4607481" cy="68580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92A20E6-4468-481A-A2E4-C503926BC541}"/>
              </a:ext>
            </a:extLst>
          </p:cNvPr>
          <p:cNvSpPr txBox="1">
            <a:spLocks/>
          </p:cNvSpPr>
          <p:nvPr/>
        </p:nvSpPr>
        <p:spPr>
          <a:xfrm>
            <a:off x="5384800" y="533400"/>
            <a:ext cx="5969000" cy="421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제주시의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 err="1"/>
              <a:t>cctv</a:t>
            </a:r>
            <a:r>
              <a:rPr lang="ko-KR" altLang="en-US" dirty="0"/>
              <a:t>의 개수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400" dirty="0"/>
              <a:t>파란색 막대그래프는 이도이동과 연동의 </a:t>
            </a:r>
            <a:r>
              <a:rPr lang="en-US" altLang="ko-KR" sz="2400" dirty="0"/>
              <a:t>1</a:t>
            </a:r>
            <a:r>
              <a:rPr lang="ko-KR" altLang="en-US" sz="2400" dirty="0"/>
              <a:t>인당 </a:t>
            </a:r>
            <a:r>
              <a:rPr lang="en-US" altLang="ko-KR" sz="2400" dirty="0" err="1"/>
              <a:t>cctv</a:t>
            </a:r>
            <a:r>
              <a:rPr lang="en-US" altLang="ko-KR" sz="2400" dirty="0"/>
              <a:t> </a:t>
            </a:r>
            <a:r>
              <a:rPr lang="ko-KR" altLang="en-US" sz="2400" dirty="0"/>
              <a:t>의 개수를 나타낸다</a:t>
            </a:r>
            <a:r>
              <a:rPr lang="en-US" altLang="ko-KR" sz="2400" dirty="0"/>
              <a:t>. </a:t>
            </a:r>
            <a:r>
              <a:rPr lang="ko-KR" altLang="en-US" sz="2400" dirty="0"/>
              <a:t>두 막대 그래프는 높이가 비슷하지만 면적으로 환산 한 </a:t>
            </a:r>
            <a:r>
              <a:rPr lang="en-US" altLang="ko-KR" sz="2400" dirty="0" err="1"/>
              <a:t>cctv</a:t>
            </a:r>
            <a:r>
              <a:rPr lang="ko-KR" altLang="en-US" sz="2400" dirty="0"/>
              <a:t>를 비교했을 때는 차이가 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연동의 면적대비 </a:t>
            </a:r>
            <a:r>
              <a:rPr lang="en-US" altLang="ko-KR" sz="2400" dirty="0" err="1"/>
              <a:t>cctv</a:t>
            </a:r>
            <a:r>
              <a:rPr lang="en-US" altLang="ko-KR" sz="2400" dirty="0"/>
              <a:t> </a:t>
            </a:r>
            <a:r>
              <a:rPr lang="ko-KR" altLang="en-US" sz="2400" dirty="0"/>
              <a:t>의</a:t>
            </a:r>
            <a:r>
              <a:rPr lang="en-US" altLang="ko-KR" sz="2400" dirty="0"/>
              <a:t> 21.3</a:t>
            </a:r>
            <a:r>
              <a:rPr lang="ko-KR" altLang="en-US" sz="2400" dirty="0"/>
              <a:t>라는 수치가 이도이동의 </a:t>
            </a:r>
            <a:r>
              <a:rPr lang="en-US" altLang="ko-KR" sz="2400" dirty="0"/>
              <a:t>106.6 </a:t>
            </a:r>
            <a:r>
              <a:rPr lang="ko-KR" altLang="en-US" sz="2400" dirty="0"/>
              <a:t>과 </a:t>
            </a:r>
            <a:r>
              <a:rPr lang="en-US" altLang="ko-KR" sz="2400" dirty="0"/>
              <a:t>5</a:t>
            </a:r>
            <a:r>
              <a:rPr lang="ko-KR" altLang="en-US" sz="2400" dirty="0"/>
              <a:t>배의 차이가 남을 알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따라서 연동에 </a:t>
            </a:r>
            <a:r>
              <a:rPr lang="en-US" altLang="ko-KR" sz="2400" dirty="0" err="1"/>
              <a:t>cctv</a:t>
            </a:r>
            <a:r>
              <a:rPr lang="ko-KR" altLang="en-US" sz="2400" dirty="0"/>
              <a:t>의 개수를 늘려야 함을 알 수 있다</a:t>
            </a:r>
            <a:r>
              <a:rPr lang="en-US" altLang="ko-KR" sz="24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EA3C3-B33C-4C8D-9EC1-F50A18B96578}"/>
              </a:ext>
            </a:extLst>
          </p:cNvPr>
          <p:cNvSpPr txBox="1"/>
          <p:nvPr/>
        </p:nvSpPr>
        <p:spPr>
          <a:xfrm>
            <a:off x="5503177" y="5821960"/>
            <a:ext cx="627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Cctv</a:t>
            </a:r>
            <a:r>
              <a:rPr lang="ko-KR" altLang="en-US" dirty="0"/>
              <a:t>를 면적으로 나눈 이유</a:t>
            </a:r>
            <a:r>
              <a:rPr lang="en-US" altLang="ko-KR" dirty="0"/>
              <a:t>: </a:t>
            </a:r>
            <a:r>
              <a:rPr lang="ko-KR" altLang="en-US" dirty="0"/>
              <a:t>일정 면적 안에 몇 개의 </a:t>
            </a:r>
            <a:r>
              <a:rPr lang="en-US" altLang="ko-KR" dirty="0" err="1"/>
              <a:t>cctv</a:t>
            </a:r>
            <a:r>
              <a:rPr lang="ko-KR" altLang="en-US" dirty="0"/>
              <a:t>가 있는지 보는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39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EA8A5-7D1E-4E0E-9C65-EAE514DBD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서귀포시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71C98C-D03F-4FD9-BECC-3F825E589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5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시트 22">
            <a:extLst>
              <a:ext uri="{FF2B5EF4-FFF2-40B4-BE49-F238E27FC236}">
                <a16:creationId xmlns:a16="http://schemas.microsoft.com/office/drawing/2014/main" id="{5B2D881B-2B16-4CB1-A189-648F6CA58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5" y="0"/>
            <a:ext cx="4046063" cy="68580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6BD6BAB-1714-49DB-B39F-E7B6480F2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0" y="533400"/>
            <a:ext cx="5969000" cy="339264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서귀포시의 </a:t>
            </a:r>
            <a:r>
              <a:rPr lang="en-US" altLang="ko-KR" dirty="0"/>
              <a:t>1</a:t>
            </a:r>
            <a:r>
              <a:rPr lang="ko-KR" altLang="en-US" dirty="0"/>
              <a:t>인당 가로등의</a:t>
            </a:r>
            <a:r>
              <a:rPr lang="en-US" altLang="ko-KR" dirty="0"/>
              <a:t> </a:t>
            </a:r>
            <a:r>
              <a:rPr lang="ko-KR" altLang="en-US" dirty="0"/>
              <a:t>개수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녹색 막대그래프가 </a:t>
            </a:r>
            <a:r>
              <a:rPr lang="en-US" altLang="ko-KR" dirty="0"/>
              <a:t>1</a:t>
            </a:r>
            <a:r>
              <a:rPr lang="ko-KR" altLang="en-US" dirty="0"/>
              <a:t>인당 가로등의 개수 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동홍동이 인구에 비해 면적당 가로등의 개수가 가장 많았다</a:t>
            </a:r>
            <a:r>
              <a:rPr lang="en-US" altLang="ko-KR" dirty="0"/>
              <a:t>. </a:t>
            </a:r>
            <a:r>
              <a:rPr lang="ko-KR" altLang="en-US" dirty="0"/>
              <a:t>면적이 좁기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D9EB09-9EEE-4DD8-A6AE-17C87645D41A}"/>
              </a:ext>
            </a:extLst>
          </p:cNvPr>
          <p:cNvSpPr txBox="1"/>
          <p:nvPr/>
        </p:nvSpPr>
        <p:spPr>
          <a:xfrm>
            <a:off x="5612235" y="5410899"/>
            <a:ext cx="596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가로등을 면적으로 나눈 이유</a:t>
            </a:r>
            <a:r>
              <a:rPr lang="en-US" altLang="ko-KR" dirty="0"/>
              <a:t>: </a:t>
            </a:r>
            <a:r>
              <a:rPr lang="ko-KR" altLang="en-US" dirty="0"/>
              <a:t>일정 면적 안에 몇 개의 가로등이 들어있는지 보기 위해</a:t>
            </a:r>
          </a:p>
        </p:txBody>
      </p:sp>
    </p:spTree>
    <p:extLst>
      <p:ext uri="{BB962C8B-B14F-4D97-AF65-F5344CB8AC3E}">
        <p14:creationId xmlns:p14="http://schemas.microsoft.com/office/powerpoint/2010/main" val="49906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시트 21">
            <a:extLst>
              <a:ext uri="{FF2B5EF4-FFF2-40B4-BE49-F238E27FC236}">
                <a16:creationId xmlns:a16="http://schemas.microsoft.com/office/drawing/2014/main" id="{DDD60F0D-BD6F-452D-BB93-47BCA7528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92" y="0"/>
            <a:ext cx="3970028" cy="68580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71CFD60-E44C-4083-8331-183F7EFD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0" y="533400"/>
            <a:ext cx="5969000" cy="3971487"/>
          </a:xfrm>
        </p:spPr>
        <p:txBody>
          <a:bodyPr/>
          <a:lstStyle/>
          <a:p>
            <a:r>
              <a:rPr lang="ko-KR" altLang="en-US" dirty="0"/>
              <a:t>서귀포시의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 err="1"/>
              <a:t>cctv</a:t>
            </a:r>
            <a:r>
              <a:rPr lang="en-US" altLang="ko-KR" dirty="0"/>
              <a:t> </a:t>
            </a:r>
            <a:r>
              <a:rPr lang="ko-KR" altLang="en-US" dirty="0"/>
              <a:t>개수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파란색 막대 그래프가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 err="1"/>
              <a:t>cctv</a:t>
            </a:r>
            <a:r>
              <a:rPr lang="ko-KR" altLang="en-US" dirty="0"/>
              <a:t>개 수를 나타낸다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동홍동이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 err="1"/>
              <a:t>cctv</a:t>
            </a:r>
            <a:r>
              <a:rPr lang="ko-KR" altLang="en-US" dirty="0"/>
              <a:t>의 개수가 가장 많았다</a:t>
            </a:r>
            <a:r>
              <a:rPr lang="en-US" altLang="ko-KR" dirty="0"/>
              <a:t>. </a:t>
            </a:r>
            <a:r>
              <a:rPr lang="ko-KR" altLang="en-US" dirty="0"/>
              <a:t>면적이 좁기 때문이다</a:t>
            </a:r>
            <a:r>
              <a:rPr lang="en-US" altLang="ko-KR" dirty="0"/>
              <a:t>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4FB8E-FE35-41F8-89A4-C68C65223D07}"/>
              </a:ext>
            </a:extLst>
          </p:cNvPr>
          <p:cNvSpPr txBox="1"/>
          <p:nvPr/>
        </p:nvSpPr>
        <p:spPr>
          <a:xfrm>
            <a:off x="5612235" y="5410899"/>
            <a:ext cx="596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Cctv</a:t>
            </a:r>
            <a:r>
              <a:rPr lang="ko-KR" altLang="en-US" dirty="0"/>
              <a:t>를 면적으로 나눈 이유</a:t>
            </a:r>
            <a:r>
              <a:rPr lang="en-US" altLang="ko-KR" dirty="0"/>
              <a:t>: </a:t>
            </a:r>
            <a:r>
              <a:rPr lang="ko-KR" altLang="en-US" dirty="0"/>
              <a:t>일정 면적 안에 몇 개의 </a:t>
            </a:r>
            <a:r>
              <a:rPr lang="en-US" altLang="ko-KR" dirty="0" err="1"/>
              <a:t>cctv</a:t>
            </a:r>
            <a:r>
              <a:rPr lang="ko-KR" altLang="en-US" dirty="0"/>
              <a:t>가 있는지 보기 위해</a:t>
            </a:r>
          </a:p>
        </p:txBody>
      </p:sp>
    </p:spTree>
    <p:extLst>
      <p:ext uri="{BB962C8B-B14F-4D97-AF65-F5344CB8AC3E}">
        <p14:creationId xmlns:p14="http://schemas.microsoft.com/office/powerpoint/2010/main" val="70536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시트 24">
            <a:extLst>
              <a:ext uri="{FF2B5EF4-FFF2-40B4-BE49-F238E27FC236}">
                <a16:creationId xmlns:a16="http://schemas.microsoft.com/office/drawing/2014/main" id="{C89DCC12-8CB4-4D83-99FF-597D77DB1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4" y="0"/>
            <a:ext cx="4092929" cy="68580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5F93EDB-F825-4AA0-A236-234DB572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0" y="533400"/>
            <a:ext cx="5969000" cy="5643563"/>
          </a:xfrm>
        </p:spPr>
        <p:txBody>
          <a:bodyPr/>
          <a:lstStyle/>
          <a:p>
            <a:r>
              <a:rPr lang="ko-KR" altLang="en-US" dirty="0"/>
              <a:t>서귀포시의 인구밀도와 비교한 </a:t>
            </a:r>
            <a:r>
              <a:rPr lang="en-US" altLang="ko-KR" sz="2000" dirty="0"/>
              <a:t>(</a:t>
            </a:r>
            <a:r>
              <a:rPr lang="ko-KR" altLang="en-US" sz="2000" dirty="0"/>
              <a:t>면적대비</a:t>
            </a:r>
            <a:r>
              <a:rPr lang="en-US" altLang="ko-KR" sz="2000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cctv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대체적으로 인구밀도와 면적대비 </a:t>
            </a:r>
            <a:r>
              <a:rPr lang="en-US" altLang="ko-KR" dirty="0" err="1"/>
              <a:t>cctv</a:t>
            </a:r>
            <a:r>
              <a:rPr lang="en-US" altLang="ko-KR" dirty="0"/>
              <a:t> </a:t>
            </a:r>
            <a:r>
              <a:rPr lang="ko-KR" altLang="en-US" dirty="0"/>
              <a:t>개수가 일치한다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동홍동이 인구 밀도가 높고 </a:t>
            </a:r>
            <a:r>
              <a:rPr lang="ko-KR" altLang="en-US" dirty="0" err="1"/>
              <a:t>대정읍</a:t>
            </a:r>
            <a:r>
              <a:rPr lang="en-US" altLang="ko-KR" dirty="0"/>
              <a:t>,</a:t>
            </a:r>
            <a:r>
              <a:rPr lang="ko-KR" altLang="en-US" dirty="0"/>
              <a:t> 성산읍</a:t>
            </a:r>
            <a:r>
              <a:rPr lang="en-US" altLang="ko-KR" dirty="0"/>
              <a:t>, </a:t>
            </a:r>
            <a:r>
              <a:rPr lang="ko-KR" altLang="en-US" dirty="0" err="1"/>
              <a:t>남원읍</a:t>
            </a:r>
            <a:r>
              <a:rPr lang="en-US" altLang="ko-KR" dirty="0"/>
              <a:t> </a:t>
            </a:r>
            <a:r>
              <a:rPr lang="ko-KR" altLang="en-US" dirty="0"/>
              <a:t>순인데 </a:t>
            </a:r>
            <a:r>
              <a:rPr lang="en-US" altLang="ko-KR" dirty="0" err="1"/>
              <a:t>cctv</a:t>
            </a:r>
            <a:r>
              <a:rPr lang="ko-KR" altLang="en-US" dirty="0"/>
              <a:t>가 알맞게 분포되어 있음을 알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071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402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제주시</vt:lpstr>
      <vt:lpstr>PowerPoint 프레젠테이션</vt:lpstr>
      <vt:lpstr>PowerPoint 프레젠테이션</vt:lpstr>
      <vt:lpstr>PowerPoint 프레젠테이션</vt:lpstr>
      <vt:lpstr>PowerPoint 프레젠테이션</vt:lpstr>
      <vt:lpstr>서귀포시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ICT01_17</dc:creator>
  <cp:lastModifiedBy>ICT01_18</cp:lastModifiedBy>
  <cp:revision>52</cp:revision>
  <dcterms:created xsi:type="dcterms:W3CDTF">2020-06-05T02:03:05Z</dcterms:created>
  <dcterms:modified xsi:type="dcterms:W3CDTF">2020-06-12T05:11:13Z</dcterms:modified>
</cp:coreProperties>
</file>