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71" r:id="rId2"/>
    <p:sldId id="273" r:id="rId3"/>
    <p:sldId id="275" r:id="rId4"/>
    <p:sldId id="277" r:id="rId5"/>
    <p:sldId id="284" r:id="rId6"/>
    <p:sldId id="276" r:id="rId7"/>
    <p:sldId id="268" r:id="rId8"/>
    <p:sldId id="278" r:id="rId9"/>
    <p:sldId id="279" r:id="rId10"/>
    <p:sldId id="280" r:id="rId11"/>
    <p:sldId id="283" r:id="rId12"/>
    <p:sldId id="266" r:id="rId13"/>
    <p:sldId id="281" r:id="rId14"/>
    <p:sldId id="282" r:id="rId15"/>
    <p:sldId id="265" r:id="rId16"/>
    <p:sldId id="267" r:id="rId17"/>
  </p:sldIdLst>
  <p:sldSz cx="12192000" cy="6858000"/>
  <p:notesSz cx="6858000" cy="9144000"/>
  <p:embeddedFontLst>
    <p:embeddedFont>
      <p:font typeface="나눔스퀘어" panose="020B0600000101010101" pitchFamily="50" charset="-127"/>
      <p:regular r:id="rId19"/>
    </p:embeddedFont>
    <p:embeddedFont>
      <p:font typeface="나눔스퀘어 Bold" panose="020B0600000101010101" pitchFamily="50" charset="-127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778" userDrawn="1">
          <p15:clr>
            <a:srgbClr val="A4A3A4"/>
          </p15:clr>
        </p15:guide>
        <p15:guide id="5" pos="6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AE3F3"/>
    <a:srgbClr val="4472C4"/>
    <a:srgbClr val="0058A3"/>
    <a:srgbClr val="FFF2CC"/>
    <a:srgbClr val="FFDB00"/>
    <a:srgbClr val="848C45"/>
    <a:srgbClr val="8C7764"/>
    <a:srgbClr val="595736"/>
    <a:srgbClr val="717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6" autoAdjust="0"/>
    <p:restoredTop sz="78337" autoAdjust="0"/>
  </p:normalViewPr>
  <p:slideViewPr>
    <p:cSldViewPr snapToGrid="0">
      <p:cViewPr varScale="1">
        <p:scale>
          <a:sx n="86" d="100"/>
          <a:sy n="86" d="100"/>
        </p:scale>
        <p:origin x="750" y="84"/>
      </p:cViewPr>
      <p:guideLst>
        <p:guide orient="horz" pos="1049"/>
        <p:guide pos="3840"/>
        <p:guide orient="horz" pos="2160"/>
        <p:guide pos="778"/>
        <p:guide pos="6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3DB27-7521-445E-89E4-09C135C969AD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A6369-E636-4F45-B9DF-C2632AAE4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3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8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6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08714" y="1477735"/>
            <a:ext cx="6945086" cy="3002352"/>
          </a:xfrm>
        </p:spPr>
        <p:txBody>
          <a:bodyPr anchor="t">
            <a:noAutofit/>
          </a:bodyPr>
          <a:lstStyle>
            <a:lvl1pPr algn="r">
              <a:defRPr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15001" y="5127172"/>
            <a:ext cx="5638800" cy="963386"/>
          </a:xfrm>
        </p:spPr>
        <p:txBody>
          <a:bodyPr anchor="ctr">
            <a:normAutofit/>
          </a:bodyPr>
          <a:lstStyle>
            <a:lvl1pPr marL="0" indent="0" algn="r">
              <a:buNone/>
              <a:defRPr sz="2200" spc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7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기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56146"/>
            <a:ext cx="10515600" cy="535531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3200" spc="-15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9136"/>
            <a:ext cx="10515600" cy="492782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67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1" r="222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3398" y="0"/>
            <a:ext cx="6096000" cy="685800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6420" y="1189831"/>
            <a:ext cx="4656364" cy="1325563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304315" y="1189831"/>
            <a:ext cx="4049485" cy="5029994"/>
          </a:xfrm>
        </p:spPr>
        <p:txBody>
          <a:bodyPr anchor="ctr"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914400" indent="-4572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 marL="1371600" indent="-4572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 marL="1714500" indent="-3429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043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9" b="17514"/>
          <a:stretch/>
        </p:blipFill>
        <p:spPr>
          <a:xfrm>
            <a:off x="0" y="0"/>
            <a:ext cx="12195184" cy="343408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" y="3434080"/>
            <a:ext cx="12191999" cy="3130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3434080"/>
            <a:ext cx="12192000" cy="3130005"/>
          </a:xfrm>
        </p:spPr>
        <p:txBody>
          <a:bodyPr anchor="ctr">
            <a:normAutofit/>
          </a:bodyPr>
          <a:lstStyle>
            <a:lvl1pPr algn="ctr">
              <a:defRPr sz="36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4229019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3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날씨</a:t>
            </a:r>
            <a:r>
              <a:rPr lang="en-US" altLang="ko-KR" dirty="0"/>
              <a:t>-</a:t>
            </a:r>
            <a:r>
              <a:rPr lang="ko-KR" altLang="en-US" dirty="0"/>
              <a:t>거리</a:t>
            </a:r>
            <a:r>
              <a:rPr lang="en-US" altLang="ko-KR" dirty="0"/>
              <a:t>-</a:t>
            </a:r>
            <a:r>
              <a:rPr lang="ko-KR" altLang="en-US" dirty="0"/>
              <a:t>만족도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기반의</a:t>
            </a:r>
            <a:br>
              <a:rPr lang="en-US" altLang="ko-KR" dirty="0"/>
            </a:br>
            <a:r>
              <a:rPr lang="ko-KR" altLang="en-US" dirty="0"/>
              <a:t>제주도 관광지 추천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이현창</a:t>
            </a:r>
            <a:r>
              <a:rPr lang="ko-KR" altLang="en-US" sz="2000" dirty="0"/>
              <a:t> </a:t>
            </a:r>
            <a:r>
              <a:rPr lang="ko-KR" altLang="en-US" dirty="0"/>
              <a:t>김동훈 김호경 윤지혜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60" y="1477735"/>
            <a:ext cx="697791" cy="6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6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grpSp>
        <p:nvGrpSpPr>
          <p:cNvPr id="138" name="그룹 137"/>
          <p:cNvGrpSpPr/>
          <p:nvPr/>
        </p:nvGrpSpPr>
        <p:grpSpPr>
          <a:xfrm>
            <a:off x="867140" y="1342631"/>
            <a:ext cx="3292292" cy="3193200"/>
            <a:chOff x="355061" y="1142936"/>
            <a:chExt cx="3292292" cy="31932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355061" y="1142936"/>
              <a:ext cx="3292292" cy="3193200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5061" y="1430315"/>
              <a:ext cx="3292291" cy="5650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날씨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05" y="2988508"/>
              <a:ext cx="307440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dirty="0" err="1"/>
                <a:t>비지도학습</a:t>
              </a:r>
              <a:r>
                <a:rPr lang="ko-KR" altLang="en-US" dirty="0"/>
                <a:t> </a:t>
              </a:r>
              <a:r>
                <a:rPr lang="en-US" altLang="ko-KR" dirty="0"/>
                <a:t>– </a:t>
              </a:r>
              <a:r>
                <a:rPr lang="ko-KR" altLang="en-US" dirty="0"/>
                <a:t>군집화</a:t>
              </a:r>
              <a:r>
                <a:rPr lang="en-US" altLang="ko-KR" dirty="0"/>
                <a:t>, </a:t>
              </a:r>
              <a:r>
                <a:rPr lang="ko-KR" altLang="en-US" dirty="0"/>
                <a:t>분류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en-US" altLang="ko-KR" dirty="0" err="1"/>
                <a:t>kmeans</a:t>
              </a:r>
              <a:endParaRPr lang="en-US" altLang="ko-KR" dirty="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456205" y="2193368"/>
              <a:ext cx="3075092" cy="408192"/>
              <a:chOff x="1194220" y="3624046"/>
              <a:chExt cx="3075092" cy="369338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866569" y="3624046"/>
                <a:ext cx="240274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지난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년 일별 날씨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194220" y="3624051"/>
                <a:ext cx="672349" cy="36933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IN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456205" y="3671908"/>
              <a:ext cx="3075092" cy="408186"/>
              <a:chOff x="1194220" y="4790404"/>
              <a:chExt cx="3075092" cy="36933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866569" y="4807975"/>
                <a:ext cx="2402743" cy="3341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3~4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개의 날씨 그룹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94220" y="4790404"/>
                <a:ext cx="672349" cy="36933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OUT</a:t>
                </a:r>
              </a:p>
            </p:txBody>
          </p:sp>
        </p:grpSp>
      </p:grpSp>
      <p:grpSp>
        <p:nvGrpSpPr>
          <p:cNvPr id="140" name="그룹 139"/>
          <p:cNvGrpSpPr/>
          <p:nvPr/>
        </p:nvGrpSpPr>
        <p:grpSpPr>
          <a:xfrm>
            <a:off x="8032569" y="1342631"/>
            <a:ext cx="3292292" cy="3194114"/>
            <a:chOff x="8522181" y="1142936"/>
            <a:chExt cx="3292292" cy="319411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8522181" y="1142936"/>
              <a:ext cx="3292292" cy="3194114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522181" y="1430315"/>
              <a:ext cx="3292291" cy="516290"/>
            </a:xfrm>
            <a:prstGeom prst="rect">
              <a:avLst/>
            </a:prstGeom>
            <a:solidFill>
              <a:srgbClr val="FFDB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거리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607672" y="3144603"/>
              <a:ext cx="3074400" cy="369332"/>
            </a:xfrm>
            <a:prstGeom prst="rect">
              <a:avLst/>
            </a:prstGeom>
            <a:solidFill>
              <a:srgbClr val="FFF2CC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dirty="0"/>
                <a:t>거리</a:t>
              </a:r>
              <a:r>
                <a:rPr lang="en-US" altLang="ko-KR" dirty="0"/>
                <a:t>(</a:t>
              </a:r>
              <a:r>
                <a:rPr lang="ko-KR" altLang="en-US" dirty="0"/>
                <a:t>변수</a:t>
              </a:r>
              <a:r>
                <a:rPr lang="en-US" altLang="ko-KR" dirty="0"/>
                <a:t>)</a:t>
              </a: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8607672" y="3707106"/>
              <a:ext cx="3075092" cy="372993"/>
              <a:chOff x="8607672" y="3685398"/>
              <a:chExt cx="3075092" cy="372993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9280021" y="3685398"/>
                <a:ext cx="2402743" cy="372993"/>
              </a:xfrm>
              <a:prstGeom prst="rect">
                <a:avLst/>
              </a:prstGeom>
              <a:solidFill>
                <a:srgbClr val="FFF2CC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현재 위치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–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관광지 거리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8607672" y="3685398"/>
                <a:ext cx="672349" cy="37299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OUT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8607672" y="2193368"/>
              <a:ext cx="3075092" cy="750095"/>
              <a:chOff x="7832972" y="2262623"/>
              <a:chExt cx="3075092" cy="760164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7832972" y="2262623"/>
                <a:ext cx="672349" cy="760164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t">
                <a:noAutofit/>
              </a:bodyPr>
              <a:lstStyle>
                <a:defPPr>
                  <a:defRPr lang="ko-KR"/>
                </a:defPPr>
                <a:lvl1pPr algn="ctr">
                  <a:defRPr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IN</a:t>
                </a:r>
              </a:p>
            </p:txBody>
          </p:sp>
          <p:grpSp>
            <p:nvGrpSpPr>
              <p:cNvPr id="104" name="그룹 103"/>
              <p:cNvGrpSpPr/>
              <p:nvPr/>
            </p:nvGrpSpPr>
            <p:grpSpPr>
              <a:xfrm>
                <a:off x="8505321" y="2262623"/>
                <a:ext cx="2402743" cy="760164"/>
                <a:chOff x="5210483" y="2263284"/>
                <a:chExt cx="2402743" cy="760164"/>
              </a:xfrm>
              <a:solidFill>
                <a:srgbClr val="FFDB00"/>
              </a:solidFill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5210483" y="2263284"/>
                  <a:ext cx="2402743" cy="378000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현재 위치</a:t>
                  </a:r>
                  <a:endPara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5210483" y="2645448"/>
                  <a:ext cx="2402743" cy="378000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관광지 위치</a:t>
                  </a:r>
                  <a:endPara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  <p:grpSp>
        <p:nvGrpSpPr>
          <p:cNvPr id="143" name="그룹 142"/>
          <p:cNvGrpSpPr/>
          <p:nvPr/>
        </p:nvGrpSpPr>
        <p:grpSpPr>
          <a:xfrm>
            <a:off x="4449854" y="1342631"/>
            <a:ext cx="3292292" cy="3194114"/>
            <a:chOff x="8522181" y="1142936"/>
            <a:chExt cx="3292292" cy="3194114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8522181" y="1142936"/>
              <a:ext cx="3292292" cy="3194114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522181" y="1426850"/>
              <a:ext cx="3292291" cy="523220"/>
            </a:xfrm>
            <a:prstGeom prst="rect">
              <a:avLst/>
            </a:prstGeom>
            <a:solidFill>
              <a:srgbClr val="FFDB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관광지 만족도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607672" y="3142773"/>
              <a:ext cx="3074400" cy="372993"/>
            </a:xfrm>
            <a:prstGeom prst="rect">
              <a:avLst/>
            </a:prstGeom>
            <a:solidFill>
              <a:srgbClr val="FFF2CC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dirty="0" err="1"/>
                <a:t>별점</a:t>
              </a:r>
              <a:r>
                <a:rPr lang="en-US" altLang="ko-KR" dirty="0"/>
                <a:t>(</a:t>
              </a:r>
              <a:r>
                <a:rPr lang="ko-KR" altLang="en-US" dirty="0"/>
                <a:t>변수</a:t>
              </a:r>
              <a:r>
                <a:rPr lang="en-US" altLang="ko-KR" dirty="0"/>
                <a:t>)</a:t>
              </a: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8607672" y="3707106"/>
              <a:ext cx="3075092" cy="372993"/>
              <a:chOff x="8607672" y="3685398"/>
              <a:chExt cx="3075092" cy="372993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9280021" y="3685398"/>
                <a:ext cx="2402743" cy="372993"/>
              </a:xfrm>
              <a:prstGeom prst="rect">
                <a:avLst/>
              </a:prstGeom>
              <a:solidFill>
                <a:srgbClr val="FFF2CC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해당 날짜의 만족도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607672" y="3685398"/>
                <a:ext cx="672349" cy="37299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OUT</a:t>
                </a: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8607672" y="2193368"/>
              <a:ext cx="3075092" cy="750095"/>
              <a:chOff x="7832972" y="2262623"/>
              <a:chExt cx="3075092" cy="760164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7832972" y="2262623"/>
                <a:ext cx="672349" cy="760164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t">
                <a:noAutofit/>
              </a:bodyPr>
              <a:lstStyle>
                <a:defPPr>
                  <a:defRPr lang="ko-KR"/>
                </a:defPPr>
                <a:lvl1pPr algn="ctr">
                  <a:defRPr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IN</a:t>
                </a:r>
              </a:p>
            </p:txBody>
          </p:sp>
          <p:grpSp>
            <p:nvGrpSpPr>
              <p:cNvPr id="150" name="그룹 149"/>
              <p:cNvGrpSpPr/>
              <p:nvPr/>
            </p:nvGrpSpPr>
            <p:grpSpPr>
              <a:xfrm>
                <a:off x="8505321" y="2262623"/>
                <a:ext cx="2402743" cy="760164"/>
                <a:chOff x="5210483" y="2263284"/>
                <a:chExt cx="2402743" cy="760164"/>
              </a:xfrm>
              <a:solidFill>
                <a:srgbClr val="FFDB00"/>
              </a:solidFill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5210483" y="2263284"/>
                  <a:ext cx="2402743" cy="378000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관광지</a:t>
                  </a:r>
                  <a:endPara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210483" y="2645448"/>
                  <a:ext cx="2402743" cy="378000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날짜</a:t>
                  </a:r>
                  <a:endPara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3842400" y="5678065"/>
            <a:ext cx="4507200" cy="68687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관광지</a:t>
            </a:r>
          </a:p>
        </p:txBody>
      </p:sp>
      <p:sp>
        <p:nvSpPr>
          <p:cNvPr id="170" name="오른쪽 중괄호 169"/>
          <p:cNvSpPr/>
          <p:nvPr/>
        </p:nvSpPr>
        <p:spPr>
          <a:xfrm rot="5400000">
            <a:off x="5770560" y="336216"/>
            <a:ext cx="650881" cy="9438290"/>
          </a:xfrm>
          <a:prstGeom prst="rightBrace">
            <a:avLst>
              <a:gd name="adj1" fmla="val 147205"/>
              <a:gd name="adj2" fmla="val 510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8063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세로로 말린 두루마리 모양 6"/>
          <p:cNvSpPr/>
          <p:nvPr/>
        </p:nvSpPr>
        <p:spPr>
          <a:xfrm>
            <a:off x="5930903" y="2148061"/>
            <a:ext cx="5583560" cy="3103906"/>
          </a:xfrm>
          <a:prstGeom prst="verticalScroll">
            <a:avLst/>
          </a:prstGeom>
          <a:solidFill>
            <a:schemeClr val="bg1"/>
          </a:solidFill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grpSp>
        <p:nvGrpSpPr>
          <p:cNvPr id="139" name="그룹 138"/>
          <p:cNvGrpSpPr/>
          <p:nvPr/>
        </p:nvGrpSpPr>
        <p:grpSpPr>
          <a:xfrm>
            <a:off x="838199" y="2057853"/>
            <a:ext cx="4505666" cy="3194114"/>
            <a:chOff x="3748498" y="1142936"/>
            <a:chExt cx="4505666" cy="319411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3748498" y="1142936"/>
              <a:ext cx="4505666" cy="3194114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48498" y="1430315"/>
              <a:ext cx="4505666" cy="523220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추천 관광지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81376" y="3137766"/>
              <a:ext cx="4240652" cy="378000"/>
            </a:xfrm>
            <a:prstGeom prst="rect">
              <a:avLst/>
            </a:prstGeom>
            <a:solidFill>
              <a:srgbClr val="DAE3F3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dirty="0"/>
                <a:t>지도학습  </a:t>
              </a:r>
              <a:r>
                <a:rPr lang="en-US" altLang="ko-KR" dirty="0"/>
                <a:t>- </a:t>
              </a:r>
              <a:r>
                <a:rPr lang="ko-KR" altLang="en-US" dirty="0"/>
                <a:t>다항회귀</a:t>
              </a:r>
              <a:endParaRPr lang="en-US" altLang="ko-KR" dirty="0"/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3881376" y="3702099"/>
              <a:ext cx="4240653" cy="378000"/>
              <a:chOff x="3839336" y="3702099"/>
              <a:chExt cx="4240653" cy="37800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4799951" y="3702099"/>
                <a:ext cx="3280038" cy="378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추천 관광지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39336" y="3702099"/>
                <a:ext cx="960615" cy="378000"/>
              </a:xfrm>
              <a:prstGeom prst="rect">
                <a:avLst/>
              </a:prstGeom>
              <a:solidFill>
                <a:srgbClr val="0058A3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OUT</a:t>
                </a: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3881376" y="2193368"/>
              <a:ext cx="4240652" cy="758064"/>
              <a:chOff x="3881376" y="2193368"/>
              <a:chExt cx="4240652" cy="75806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3881376" y="2193368"/>
                <a:ext cx="960616" cy="758064"/>
              </a:xfrm>
              <a:prstGeom prst="rect">
                <a:avLst/>
              </a:prstGeom>
              <a:solidFill>
                <a:srgbClr val="0058A3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t">
                <a:noAutofit/>
              </a:bodyPr>
              <a:lstStyle>
                <a:defPPr>
                  <a:defRPr lang="ko-KR"/>
                </a:defPPr>
                <a:lvl1pPr algn="ctr">
                  <a:defRPr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dirty="0"/>
                  <a:t>IN</a:t>
                </a:r>
              </a:p>
            </p:txBody>
          </p:sp>
          <p:grpSp>
            <p:nvGrpSpPr>
              <p:cNvPr id="78" name="그룹 77"/>
              <p:cNvGrpSpPr/>
              <p:nvPr/>
            </p:nvGrpSpPr>
            <p:grpSpPr>
              <a:xfrm>
                <a:off x="4841993" y="2193368"/>
                <a:ext cx="3280035" cy="758064"/>
                <a:chOff x="5210484" y="2263284"/>
                <a:chExt cx="2295745" cy="758064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5210484" y="2263284"/>
                  <a:ext cx="1147124" cy="378000"/>
                </a:xfrm>
                <a:prstGeom prst="rect">
                  <a:avLst/>
                </a:prstGeom>
                <a:solidFill>
                  <a:srgbClr val="DAE3F3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날씨 그룹</a:t>
                  </a:r>
                  <a:endPara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6359105" y="2263284"/>
                  <a:ext cx="1147124" cy="378000"/>
                </a:xfrm>
                <a:prstGeom prst="rect">
                  <a:avLst/>
                </a:prstGeom>
                <a:solidFill>
                  <a:srgbClr val="DAE3F3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관광지</a:t>
                  </a:r>
                  <a:endPara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5210484" y="2643348"/>
                  <a:ext cx="1147124" cy="378000"/>
                </a:xfrm>
                <a:prstGeom prst="rect">
                  <a:avLst/>
                </a:prstGeom>
                <a:solidFill>
                  <a:srgbClr val="DAE3F3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거리</a:t>
                  </a:r>
                  <a:endPara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6359105" y="2643348"/>
                  <a:ext cx="1147124" cy="378000"/>
                </a:xfrm>
                <a:prstGeom prst="rect">
                  <a:avLst/>
                </a:prstGeom>
                <a:solidFill>
                  <a:srgbClr val="DAE3F3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만족도</a:t>
                  </a:r>
                  <a:endPara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2064571" y="3163019"/>
            <a:ext cx="1376074" cy="286494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3704218" y="3529775"/>
            <a:ext cx="1376074" cy="286494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 만족도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2063130" y="3529775"/>
            <a:ext cx="1376074" cy="286494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1729" y="1498078"/>
            <a:ext cx="5866303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출력 예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제주시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첨단로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241]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기준 추천하는 관광지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한라산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산굼부리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함덕해수욕장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삼성혈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성산일출봉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9895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4430" y="369502"/>
            <a:ext cx="336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</a:t>
            </a:r>
            <a:r>
              <a:rPr lang="ko-KR" altLang="en-US" sz="3200" spc="-150" dirty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사용할 모델 선택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97618" y="1083669"/>
            <a:ext cx="4596765" cy="1313351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추천관광지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지도학습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방문객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만족도</a:t>
            </a:r>
          </a:p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28F6B-EE2A-45FE-BFE2-D2B21E4328C4}"/>
              </a:ext>
            </a:extLst>
          </p:cNvPr>
          <p:cNvSpPr txBox="1"/>
          <p:nvPr/>
        </p:nvSpPr>
        <p:spPr>
          <a:xfrm>
            <a:off x="4218794" y="2991621"/>
            <a:ext cx="3754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관광지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C2810A-B719-4E15-A1E6-2D6EC5A1244E}"/>
              </a:ext>
            </a:extLst>
          </p:cNvPr>
          <p:cNvSpPr/>
          <p:nvPr/>
        </p:nvSpPr>
        <p:spPr>
          <a:xfrm>
            <a:off x="8313865" y="2794295"/>
            <a:ext cx="3439519" cy="828428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ED48DC8-7FF8-4DB2-A65F-0BE9E1A4C06E}"/>
              </a:ext>
            </a:extLst>
          </p:cNvPr>
          <p:cNvGrpSpPr/>
          <p:nvPr/>
        </p:nvGrpSpPr>
        <p:grpSpPr>
          <a:xfrm>
            <a:off x="8409177" y="2827811"/>
            <a:ext cx="3171558" cy="761396"/>
            <a:chOff x="6455471" y="3751534"/>
            <a:chExt cx="3171558" cy="7613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EE49E6-1096-4923-90D1-CABDA8E6B188}"/>
                </a:ext>
              </a:extLst>
            </p:cNvPr>
            <p:cNvSpPr txBox="1"/>
            <p:nvPr/>
          </p:nvSpPr>
          <p:spPr>
            <a:xfrm>
              <a:off x="6478116" y="4072553"/>
              <a:ext cx="3148913" cy="44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0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비지도학습 </a:t>
              </a:r>
              <a:r>
                <a:rPr lang="en-US" altLang="ko-KR" sz="20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– </a:t>
              </a:r>
              <a:r>
                <a:rPr lang="ko-KR" altLang="en-US" sz="20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군집</a:t>
              </a:r>
              <a:r>
                <a:rPr lang="en-US" altLang="ko-KR" sz="20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20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분류</a:t>
              </a:r>
              <a:endParaRPr lang="en-US" altLang="ko-KR" sz="200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5C867B-6B30-419A-8264-ECEF50997BEC}"/>
                </a:ext>
              </a:extLst>
            </p:cNvPr>
            <p:cNvSpPr txBox="1"/>
            <p:nvPr/>
          </p:nvSpPr>
          <p:spPr>
            <a:xfrm>
              <a:off x="6455471" y="3751534"/>
              <a:ext cx="30009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날씨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6B792C-7F36-47B5-B75D-6E44E62820D4}"/>
              </a:ext>
            </a:extLst>
          </p:cNvPr>
          <p:cNvSpPr/>
          <p:nvPr/>
        </p:nvSpPr>
        <p:spPr>
          <a:xfrm>
            <a:off x="438617" y="2794295"/>
            <a:ext cx="3439519" cy="828428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726661D-24DC-493E-923E-75D9518A9F92}"/>
              </a:ext>
            </a:extLst>
          </p:cNvPr>
          <p:cNvGrpSpPr/>
          <p:nvPr/>
        </p:nvGrpSpPr>
        <p:grpSpPr>
          <a:xfrm>
            <a:off x="533928" y="2827811"/>
            <a:ext cx="3263689" cy="761396"/>
            <a:chOff x="6455470" y="3751534"/>
            <a:chExt cx="3263689" cy="76139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40DC7E-5A5E-4D78-BF80-E98E5BBCE0C4}"/>
                </a:ext>
              </a:extLst>
            </p:cNvPr>
            <p:cNvSpPr txBox="1"/>
            <p:nvPr/>
          </p:nvSpPr>
          <p:spPr>
            <a:xfrm>
              <a:off x="6478116" y="4072553"/>
              <a:ext cx="3148913" cy="44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0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변수</a:t>
              </a:r>
              <a:endParaRPr lang="en-US" altLang="ko-KR" sz="200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E4EEEBB-5CE1-43BD-9047-AB892B4C5504}"/>
                </a:ext>
              </a:extLst>
            </p:cNvPr>
            <p:cNvSpPr txBox="1"/>
            <p:nvPr/>
          </p:nvSpPr>
          <p:spPr>
            <a:xfrm>
              <a:off x="6455470" y="3751534"/>
              <a:ext cx="3263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관광지목록</a:t>
              </a:r>
              <a:r>
                <a:rPr lang="en-US" altLang="ko-KR" sz="2000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+</a:t>
              </a:r>
              <a:r>
                <a:rPr lang="ko-KR" altLang="en-US" sz="2000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관광지방문객</a:t>
              </a:r>
              <a:r>
                <a:rPr lang="en-US" altLang="ko-KR" sz="2000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+</a:t>
              </a:r>
              <a:r>
                <a:rPr lang="ko-KR" altLang="en-US" sz="2000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거리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4096217" y="4460981"/>
            <a:ext cx="3439519" cy="828428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387F88D-933A-4CE3-9F08-551E67418C5C}"/>
              </a:ext>
            </a:extLst>
          </p:cNvPr>
          <p:cNvGrpSpPr/>
          <p:nvPr/>
        </p:nvGrpSpPr>
        <p:grpSpPr>
          <a:xfrm>
            <a:off x="4184132" y="4494497"/>
            <a:ext cx="3263689" cy="761396"/>
            <a:chOff x="6455470" y="3751534"/>
            <a:chExt cx="3263689" cy="76139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9786E23-A561-4BC6-ACFF-3F7F7D6D6E84}"/>
                </a:ext>
              </a:extLst>
            </p:cNvPr>
            <p:cNvSpPr txBox="1"/>
            <p:nvPr/>
          </p:nvSpPr>
          <p:spPr>
            <a:xfrm>
              <a:off x="6478116" y="4072553"/>
              <a:ext cx="3148913" cy="44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ko-KR" sz="200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9AE6ED7-7668-4543-8093-307459C6C372}"/>
                </a:ext>
              </a:extLst>
            </p:cNvPr>
            <p:cNvSpPr txBox="1"/>
            <p:nvPr/>
          </p:nvSpPr>
          <p:spPr>
            <a:xfrm>
              <a:off x="6455470" y="3751534"/>
              <a:ext cx="3263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만족도</a:t>
              </a:r>
              <a:r>
                <a:rPr lang="en-US" altLang="ko-KR" sz="2000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…</a:t>
              </a:r>
              <a:endParaRPr lang="ko-KR" altLang="en-US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27610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31617817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참고 문헌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제주신보</a:t>
            </a:r>
          </a:p>
        </p:txBody>
      </p:sp>
    </p:spTree>
    <p:extLst>
      <p:ext uri="{BB962C8B-B14F-4D97-AF65-F5344CB8AC3E}">
        <p14:creationId xmlns:p14="http://schemas.microsoft.com/office/powerpoint/2010/main" val="377007789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9779" y="369502"/>
            <a:ext cx="317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 </a:t>
            </a:r>
            <a:r>
              <a:rPr lang="ko-KR" altLang="en-US" sz="2400" spc="-150" dirty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필요한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2290" y="831167"/>
            <a:ext cx="3567421" cy="35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8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이곳에 제목에 대한 간략한 설명을 적어주세요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62860" y="1661898"/>
            <a:ext cx="1547540" cy="154754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817530" y="1661898"/>
            <a:ext cx="1547540" cy="154754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444865" y="1661898"/>
            <a:ext cx="1547540" cy="154754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562860" y="3278048"/>
            <a:ext cx="1547540" cy="154754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190195" y="3278048"/>
            <a:ext cx="1547540" cy="154754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817530" y="3278048"/>
            <a:ext cx="1547540" cy="154754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072200" y="3278048"/>
            <a:ext cx="1547540" cy="154754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572261" y="1661898"/>
            <a:ext cx="910804" cy="31636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572261" y="5156195"/>
            <a:ext cx="90474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혹시</a:t>
            </a:r>
            <a:r>
              <a:rPr lang="en-US" altLang="ko-KR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50" dirty="0" err="1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미니멀라이프는</a:t>
            </a:r>
            <a:r>
              <a:rPr lang="ko-KR" altLang="en-US" sz="1400" spc="-50" dirty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spc="-50" dirty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1400" spc="-50" dirty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무조건 버리는 삶</a:t>
            </a:r>
            <a:r>
              <a:rPr lang="en-US" altLang="ko-KR" sz="1400" spc="-50" dirty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 </a:t>
            </a:r>
            <a:r>
              <a:rPr lang="ko-KR" altLang="en-US" sz="1400" spc="-50" dirty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 생각하시나요</a:t>
            </a:r>
            <a:r>
              <a:rPr lang="en-US" altLang="ko-KR" sz="1400" spc="-50" dirty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그렇지 않습니다</a:t>
            </a:r>
            <a:r>
              <a:rPr lang="en-US" altLang="ko-KR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버리는 것에도 기준이 있답니다</a:t>
            </a:r>
            <a:r>
              <a:rPr lang="en-US" altLang="ko-KR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 없이 무조건 물건을 버리면</a:t>
            </a:r>
            <a:endParaRPr lang="en-US" altLang="ko-KR" sz="14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물건을 다시 구매하는 일이 발생할 수 있기 때문입니다</a:t>
            </a:r>
            <a:r>
              <a:rPr lang="en-US" altLang="ko-KR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34136" y="3012911"/>
            <a:ext cx="258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비움의 기준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072200" y="1661898"/>
            <a:ext cx="1547540" cy="1547540"/>
            <a:chOff x="9072200" y="1661898"/>
            <a:chExt cx="1547540" cy="1547540"/>
          </a:xfrm>
        </p:grpSpPr>
        <p:sp>
          <p:nvSpPr>
            <p:cNvPr id="34" name="직사각형 33"/>
            <p:cNvSpPr/>
            <p:nvPr/>
          </p:nvSpPr>
          <p:spPr>
            <a:xfrm>
              <a:off x="9072200" y="1661898"/>
              <a:ext cx="1547540" cy="1547540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7831" y="1917530"/>
              <a:ext cx="1036277" cy="103627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7444865" y="3278048"/>
            <a:ext cx="1547540" cy="1547540"/>
            <a:chOff x="7444865" y="3278048"/>
            <a:chExt cx="1547540" cy="1547540"/>
          </a:xfrm>
        </p:grpSpPr>
        <p:sp>
          <p:nvSpPr>
            <p:cNvPr id="38" name="직사각형 37"/>
            <p:cNvSpPr/>
            <p:nvPr/>
          </p:nvSpPr>
          <p:spPr>
            <a:xfrm>
              <a:off x="7444865" y="3278048"/>
              <a:ext cx="1547540" cy="1547540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9803" y="3572986"/>
              <a:ext cx="957665" cy="95766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4190195" y="1661898"/>
            <a:ext cx="1547540" cy="1547540"/>
            <a:chOff x="4190195" y="1661898"/>
            <a:chExt cx="1547540" cy="1547540"/>
          </a:xfrm>
        </p:grpSpPr>
        <p:sp>
          <p:nvSpPr>
            <p:cNvPr id="22" name="직사각형 21"/>
            <p:cNvSpPr/>
            <p:nvPr/>
          </p:nvSpPr>
          <p:spPr>
            <a:xfrm>
              <a:off x="4190195" y="1661898"/>
              <a:ext cx="1547540" cy="1547540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826" y="1917530"/>
              <a:ext cx="1036277" cy="1036277"/>
            </a:xfrm>
            <a:prstGeom prst="rect">
              <a:avLst/>
            </a:prstGeom>
          </p:spPr>
        </p:pic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96" y="1917530"/>
            <a:ext cx="1036277" cy="1036277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61" y="1917530"/>
            <a:ext cx="1036277" cy="103627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30" y="1917530"/>
            <a:ext cx="1036277" cy="103627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492" y="3533680"/>
            <a:ext cx="1036277" cy="103627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27" y="3533680"/>
            <a:ext cx="1036277" cy="103627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62" y="3533680"/>
            <a:ext cx="1036277" cy="103627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26" y="3574774"/>
            <a:ext cx="954089" cy="9540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0259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759227" y="1987826"/>
            <a:ext cx="9197698" cy="36377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09779" y="369502"/>
            <a:ext cx="317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 </a:t>
            </a:r>
            <a:r>
              <a:rPr lang="ko-KR" altLang="en-US" sz="2400" spc="-150" dirty="0" err="1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미니멀라이프</a:t>
            </a:r>
            <a:endParaRPr lang="ko-KR" altLang="en-US" sz="2400" spc="-150" dirty="0">
              <a:solidFill>
                <a:srgbClr val="0058A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2290" y="831167"/>
            <a:ext cx="3567421" cy="35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8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이곳에 제목에 대한 간략한 설명을 적어주세요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92" t="754" r="41601"/>
          <a:stretch/>
        </p:blipFill>
        <p:spPr>
          <a:xfrm>
            <a:off x="735496" y="1183251"/>
            <a:ext cx="1567158" cy="52132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443523" y="2365513"/>
            <a:ext cx="4114800" cy="285253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067339" y="2365513"/>
            <a:ext cx="3806247" cy="2852530"/>
            <a:chOff x="2067339" y="2365513"/>
            <a:chExt cx="3806247" cy="2852530"/>
          </a:xfrm>
        </p:grpSpPr>
        <p:sp>
          <p:nvSpPr>
            <p:cNvPr id="29" name="TextBox 28"/>
            <p:cNvSpPr txBox="1"/>
            <p:nvPr/>
          </p:nvSpPr>
          <p:spPr>
            <a:xfrm>
              <a:off x="2872590" y="2365513"/>
              <a:ext cx="3000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이곳에 텍스트를 입력하세요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7339" y="2834057"/>
              <a:ext cx="3806247" cy="2383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60000"/>
                </a:lnSpc>
              </a:pPr>
              <a:r>
                <a:rPr lang="ko-KR" altLang="en-US" sz="135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새하얀 </a:t>
              </a:r>
              <a:r>
                <a:rPr lang="ko-KR" altLang="en-US" sz="1350" spc="-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벽채에</a:t>
              </a:r>
              <a:r>
                <a:rPr lang="ko-KR" altLang="en-US" sz="135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창을 내어 빛으로 다채로움을 더하고</a:t>
              </a:r>
              <a:r>
                <a:rPr lang="en-US" altLang="ko-KR" sz="135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35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단순하고 밝은 우드 바닥재를 활용해 편안함을 주는 인테리어들이 인기가 많다</a:t>
              </a:r>
              <a:r>
                <a:rPr lang="en-US" altLang="ko-KR" sz="135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35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때문에 불필요한 내벽을 최대한 제거하고</a:t>
              </a:r>
              <a:r>
                <a:rPr lang="en-US" altLang="ko-KR" sz="135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35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부엌과 거실을 </a:t>
              </a:r>
              <a:r>
                <a:rPr lang="ko-KR" altLang="en-US" sz="1350" spc="-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개방감이</a:t>
              </a:r>
              <a:r>
                <a:rPr lang="ko-KR" altLang="en-US" sz="135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높게 설계하고 있다</a:t>
              </a:r>
              <a:r>
                <a:rPr lang="en-US" altLang="ko-KR" sz="135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35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최근 인기를 지속하고 있는 </a:t>
              </a:r>
              <a:r>
                <a:rPr lang="ko-KR" altLang="en-US" sz="1350" spc="-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북유럽풍의</a:t>
              </a:r>
              <a:endParaRPr lang="en-US" altLang="ko-KR" sz="135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r">
                <a:lnSpc>
                  <a:spcPct val="160000"/>
                </a:lnSpc>
              </a:pPr>
              <a:r>
                <a:rPr lang="ko-KR" altLang="en-US" sz="135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인테리어만 봐도 단순한 선과 색 대비</a:t>
              </a:r>
              <a:r>
                <a:rPr lang="en-US" altLang="ko-KR" sz="135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135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빛과 재료</a:t>
              </a:r>
              <a:endParaRPr lang="en-US" altLang="ko-KR" sz="135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r">
                <a:lnSpc>
                  <a:spcPct val="160000"/>
                </a:lnSpc>
              </a:pPr>
              <a:r>
                <a:rPr lang="ko-KR" altLang="en-US" sz="135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본연의 색 조화 등 미니멀리즘 디자인이 돋보인다</a:t>
              </a:r>
              <a:r>
                <a:rPr lang="en-US" altLang="ko-KR" sz="135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02189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의미있는</a:t>
            </a:r>
            <a:r>
              <a:rPr lang="ko-KR" altLang="en-US" dirty="0">
                <a:solidFill>
                  <a:schemeClr val="bg1"/>
                </a:solidFill>
              </a:rPr>
              <a:t> 여행을 위한</a:t>
            </a:r>
            <a:br>
              <a:rPr lang="en-US" altLang="ko-KR" dirty="0"/>
            </a:b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새로운 추천 스타일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분석배경 및 목적</a:t>
            </a:r>
            <a:endParaRPr lang="en-US" altLang="ko-KR" dirty="0"/>
          </a:p>
          <a:p>
            <a:r>
              <a:rPr lang="ko-KR" altLang="en-US" dirty="0"/>
              <a:t>필요한 데이터</a:t>
            </a:r>
            <a:endParaRPr lang="en-US" altLang="ko-KR" dirty="0"/>
          </a:p>
          <a:p>
            <a:r>
              <a:rPr lang="ko-KR" altLang="en-US" dirty="0"/>
              <a:t>분석 모델</a:t>
            </a:r>
            <a:endParaRPr lang="en-US" altLang="ko-KR" dirty="0"/>
          </a:p>
          <a:p>
            <a:r>
              <a:rPr lang="ko-KR" altLang="en-US" dirty="0"/>
              <a:t>참고 문헌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3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</p:spTree>
    <p:extLst>
      <p:ext uri="{BB962C8B-B14F-4D97-AF65-F5344CB8AC3E}">
        <p14:creationId xmlns:p14="http://schemas.microsoft.com/office/powerpoint/2010/main" val="766384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222124" y="1471582"/>
            <a:ext cx="4567318" cy="2321988"/>
            <a:chOff x="6095999" y="1463214"/>
            <a:chExt cx="4115374" cy="202910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41F660B-1B08-4FF3-85E4-4045DF3F9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1463214"/>
              <a:ext cx="4115374" cy="202910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0DA371-2985-4804-8B9F-B8733CABB090}"/>
                </a:ext>
              </a:extLst>
            </p:cNvPr>
            <p:cNvSpPr/>
            <p:nvPr/>
          </p:nvSpPr>
          <p:spPr>
            <a:xfrm>
              <a:off x="6791093" y="3122341"/>
              <a:ext cx="2029522" cy="167269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15031" y="1473724"/>
            <a:ext cx="4744941" cy="2630230"/>
            <a:chOff x="815031" y="1588686"/>
            <a:chExt cx="5099931" cy="215629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C7CCB33-3C7C-4DEB-8A0B-C540FBBEC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031" y="1588686"/>
              <a:ext cx="5099931" cy="215629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E67414-5E27-40AA-ADBC-7BA64806D587}"/>
                </a:ext>
              </a:extLst>
            </p:cNvPr>
            <p:cNvSpPr/>
            <p:nvPr/>
          </p:nvSpPr>
          <p:spPr>
            <a:xfrm>
              <a:off x="2961198" y="1664662"/>
              <a:ext cx="930578" cy="298094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14F7DFA-CE7C-4FB6-B411-1895E6D8240F}"/>
              </a:ext>
            </a:extLst>
          </p:cNvPr>
          <p:cNvSpPr txBox="1"/>
          <p:nvPr/>
        </p:nvSpPr>
        <p:spPr>
          <a:xfrm>
            <a:off x="4508889" y="3793569"/>
            <a:ext cx="119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제주신보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F7DFA-CE7C-4FB6-B411-1895E6D8240F}"/>
              </a:ext>
            </a:extLst>
          </p:cNvPr>
          <p:cNvSpPr txBox="1"/>
          <p:nvPr/>
        </p:nvSpPr>
        <p:spPr>
          <a:xfrm>
            <a:off x="9596997" y="3793569"/>
            <a:ext cx="119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제주신보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48EA4-D16E-4BF6-8C79-B7FAED4B1157}"/>
              </a:ext>
            </a:extLst>
          </p:cNvPr>
          <p:cNvSpPr txBox="1"/>
          <p:nvPr/>
        </p:nvSpPr>
        <p:spPr>
          <a:xfrm>
            <a:off x="1733917" y="4432898"/>
            <a:ext cx="6970988" cy="132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날씨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따라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높은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관광지를 추천할 수 있다면 어떨까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pic>
        <p:nvPicPr>
          <p:cNvPr id="17" name="그래픽 41" descr="돋보기">
            <a:extLst>
              <a:ext uri="{FF2B5EF4-FFF2-40B4-BE49-F238E27FC236}">
                <a16:creationId xmlns:a16="http://schemas.microsoft.com/office/drawing/2014/main" id="{A43E1822-B452-43F1-8190-3676B3C282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2890" y="4051182"/>
            <a:ext cx="1666634" cy="1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435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222124" y="1471582"/>
            <a:ext cx="4567318" cy="2321988"/>
            <a:chOff x="6095999" y="1463214"/>
            <a:chExt cx="4115374" cy="202910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41F660B-1B08-4FF3-85E4-4045DF3F9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1463214"/>
              <a:ext cx="4115374" cy="202910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0DA371-2985-4804-8B9F-B8733CABB090}"/>
                </a:ext>
              </a:extLst>
            </p:cNvPr>
            <p:cNvSpPr/>
            <p:nvPr/>
          </p:nvSpPr>
          <p:spPr>
            <a:xfrm>
              <a:off x="6791093" y="3122341"/>
              <a:ext cx="2029522" cy="167269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15031" y="1473724"/>
            <a:ext cx="4744941" cy="2630230"/>
            <a:chOff x="815031" y="1588686"/>
            <a:chExt cx="5099931" cy="215629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C7CCB33-3C7C-4DEB-8A0B-C540FBBEC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031" y="1588686"/>
              <a:ext cx="5099931" cy="215629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E67414-5E27-40AA-ADBC-7BA64806D587}"/>
                </a:ext>
              </a:extLst>
            </p:cNvPr>
            <p:cNvSpPr/>
            <p:nvPr/>
          </p:nvSpPr>
          <p:spPr>
            <a:xfrm>
              <a:off x="2961198" y="1664662"/>
              <a:ext cx="930578" cy="298094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14F7DFA-CE7C-4FB6-B411-1895E6D8240F}"/>
              </a:ext>
            </a:extLst>
          </p:cNvPr>
          <p:cNvSpPr txBox="1"/>
          <p:nvPr/>
        </p:nvSpPr>
        <p:spPr>
          <a:xfrm>
            <a:off x="4508889" y="3793569"/>
            <a:ext cx="119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제주신보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F7DFA-CE7C-4FB6-B411-1895E6D8240F}"/>
              </a:ext>
            </a:extLst>
          </p:cNvPr>
          <p:cNvSpPr txBox="1"/>
          <p:nvPr/>
        </p:nvSpPr>
        <p:spPr>
          <a:xfrm>
            <a:off x="9596997" y="3793569"/>
            <a:ext cx="119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제주신보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48EA4-D16E-4BF6-8C79-B7FAED4B1157}"/>
              </a:ext>
            </a:extLst>
          </p:cNvPr>
          <p:cNvSpPr txBox="1"/>
          <p:nvPr/>
        </p:nvSpPr>
        <p:spPr>
          <a:xfrm>
            <a:off x="1733917" y="4432898"/>
            <a:ext cx="6970988" cy="132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날씨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따라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높은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관광지를 추천할 수 있다면 어떨까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pic>
        <p:nvPicPr>
          <p:cNvPr id="17" name="그래픽 41" descr="돋보기">
            <a:extLst>
              <a:ext uri="{FF2B5EF4-FFF2-40B4-BE49-F238E27FC236}">
                <a16:creationId xmlns:a16="http://schemas.microsoft.com/office/drawing/2014/main" id="{A43E1822-B452-43F1-8190-3676B3C282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2890" y="4051182"/>
            <a:ext cx="1666634" cy="1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715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필요한 데이터</a:t>
            </a:r>
          </a:p>
        </p:txBody>
      </p:sp>
    </p:spTree>
    <p:extLst>
      <p:ext uri="{BB962C8B-B14F-4D97-AF65-F5344CB8AC3E}">
        <p14:creationId xmlns:p14="http://schemas.microsoft.com/office/powerpoint/2010/main" val="30667144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9779" y="369502"/>
            <a:ext cx="317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 </a:t>
            </a:r>
            <a:r>
              <a:rPr lang="ko-KR" altLang="en-US" sz="3200" spc="-150" dirty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필요한 데이터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12387" y="6265354"/>
            <a:ext cx="2768400" cy="60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지도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3FD403-D6DA-4141-BD1B-D570F4767B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98"/>
          <a:stretch/>
        </p:blipFill>
        <p:spPr>
          <a:xfrm>
            <a:off x="526232" y="1789892"/>
            <a:ext cx="2337036" cy="2012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61569A-197E-4BE1-8528-8833CD6C3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57" y="1541307"/>
            <a:ext cx="1340160" cy="13609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EE40B1-1C9B-47F2-869C-32359A61CE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428" y="1940122"/>
            <a:ext cx="2951307" cy="1646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317DE66-5F1E-4357-970C-97C88E36DA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b="13571"/>
          <a:stretch/>
        </p:blipFill>
        <p:spPr>
          <a:xfrm>
            <a:off x="9251752" y="1556410"/>
            <a:ext cx="2450223" cy="21867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33A4B4-73AF-434A-838E-410BD54F3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51" y="2936627"/>
            <a:ext cx="2119677" cy="112218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710ED155-79E6-44B7-9835-F2C336B26F9F}"/>
              </a:ext>
            </a:extLst>
          </p:cNvPr>
          <p:cNvGrpSpPr/>
          <p:nvPr/>
        </p:nvGrpSpPr>
        <p:grpSpPr>
          <a:xfrm>
            <a:off x="9196343" y="4106510"/>
            <a:ext cx="2768400" cy="1680015"/>
            <a:chOff x="9063953" y="4144357"/>
            <a:chExt cx="2768400" cy="168001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7C5F8D1-61D0-4DB5-848A-5B24CEE2890D}"/>
                </a:ext>
              </a:extLst>
            </p:cNvPr>
            <p:cNvSpPr/>
            <p:nvPr/>
          </p:nvSpPr>
          <p:spPr>
            <a:xfrm>
              <a:off x="9087845" y="4144357"/>
              <a:ext cx="2744508" cy="465771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94CD54-88E7-4D08-86A4-965ED337D694}"/>
                </a:ext>
              </a:extLst>
            </p:cNvPr>
            <p:cNvSpPr txBox="1"/>
            <p:nvPr/>
          </p:nvSpPr>
          <p:spPr>
            <a:xfrm>
              <a:off x="9063953" y="4191408"/>
              <a:ext cx="276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기타 데이터</a:t>
              </a:r>
              <a:endParaRPr lang="en-US" altLang="ko-KR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64896DF-A4F8-4A05-A20D-907727704A39}"/>
                </a:ext>
              </a:extLst>
            </p:cNvPr>
            <p:cNvSpPr txBox="1"/>
            <p:nvPr/>
          </p:nvSpPr>
          <p:spPr>
            <a:xfrm>
              <a:off x="9089129" y="4940989"/>
              <a:ext cx="2743224" cy="88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제주도 관광지 목록</a:t>
              </a:r>
              <a:endParaRPr lang="en-US" altLang="ko-KR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관광객 수 등</a:t>
              </a:r>
              <a:endParaRPr lang="en-US" altLang="ko-KR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C07BD0A-2ACF-4B1E-B6AD-C898EBE694BB}"/>
              </a:ext>
            </a:extLst>
          </p:cNvPr>
          <p:cNvGrpSpPr/>
          <p:nvPr/>
        </p:nvGrpSpPr>
        <p:grpSpPr>
          <a:xfrm>
            <a:off x="6206648" y="4106510"/>
            <a:ext cx="2768400" cy="1680015"/>
            <a:chOff x="9063953" y="4144357"/>
            <a:chExt cx="2768400" cy="168001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86097F5-4A93-4B94-B916-BE53A2367CAC}"/>
                </a:ext>
              </a:extLst>
            </p:cNvPr>
            <p:cNvSpPr/>
            <p:nvPr/>
          </p:nvSpPr>
          <p:spPr>
            <a:xfrm>
              <a:off x="9087845" y="4144357"/>
              <a:ext cx="2744508" cy="465771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91CA9-EE8F-4E96-B9CF-A08FBF72F45F}"/>
                </a:ext>
              </a:extLst>
            </p:cNvPr>
            <p:cNvSpPr txBox="1"/>
            <p:nvPr/>
          </p:nvSpPr>
          <p:spPr>
            <a:xfrm>
              <a:off x="9063953" y="4191408"/>
              <a:ext cx="276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제주도 지도</a:t>
              </a:r>
              <a:endParaRPr lang="en-US" altLang="ko-KR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F25B30-BFC0-4F52-A415-22097F4D028D}"/>
                </a:ext>
              </a:extLst>
            </p:cNvPr>
            <p:cNvSpPr txBox="1"/>
            <p:nvPr/>
          </p:nvSpPr>
          <p:spPr>
            <a:xfrm>
              <a:off x="9089129" y="4940989"/>
              <a:ext cx="2743224" cy="88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현재 위치와 </a:t>
              </a:r>
              <a:endParaRPr lang="en-US" altLang="ko-KR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관광지까지의 거리데이터</a:t>
              </a:r>
              <a:endParaRPr lang="en-US" altLang="ko-KR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CAB3D4D-F675-44C3-9B57-21A6701056BF}"/>
              </a:ext>
            </a:extLst>
          </p:cNvPr>
          <p:cNvGrpSpPr/>
          <p:nvPr/>
        </p:nvGrpSpPr>
        <p:grpSpPr>
          <a:xfrm>
            <a:off x="3216953" y="4106510"/>
            <a:ext cx="2768400" cy="1680015"/>
            <a:chOff x="9063953" y="4144357"/>
            <a:chExt cx="2768400" cy="168001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A68F1CE-3597-4F6B-88AC-75177F8998D4}"/>
                </a:ext>
              </a:extLst>
            </p:cNvPr>
            <p:cNvSpPr/>
            <p:nvPr/>
          </p:nvSpPr>
          <p:spPr>
            <a:xfrm>
              <a:off x="9087845" y="4144357"/>
              <a:ext cx="2744508" cy="465771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405B93-2B58-4234-B264-61BE7D21A696}"/>
                </a:ext>
              </a:extLst>
            </p:cNvPr>
            <p:cNvSpPr txBox="1"/>
            <p:nvPr/>
          </p:nvSpPr>
          <p:spPr>
            <a:xfrm>
              <a:off x="9063953" y="4191408"/>
              <a:ext cx="276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인스타그램</a:t>
              </a:r>
              <a:r>
                <a:rPr lang="ko-KR" altLang="en-US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</a:t>
              </a:r>
              <a:r>
                <a:rPr lang="en-US" altLang="ko-KR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&amp; Google Places</a:t>
              </a:r>
              <a:endParaRPr lang="en-US" altLang="ko-KR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887B6E-721C-47EA-BF03-1434492FBDAD}"/>
                </a:ext>
              </a:extLst>
            </p:cNvPr>
            <p:cNvSpPr txBox="1"/>
            <p:nvPr/>
          </p:nvSpPr>
          <p:spPr>
            <a:xfrm>
              <a:off x="9089129" y="4940989"/>
              <a:ext cx="2743224" cy="88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인스타그램</a:t>
              </a:r>
              <a:r>
                <a:rPr lang="ko-KR" altLang="en-US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pc="-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크롤링</a:t>
              </a:r>
              <a:endParaRPr lang="en-US" altLang="ko-KR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Google</a:t>
              </a:r>
              <a:r>
                <a:rPr lang="ko-KR" altLang="en-US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Places API</a:t>
              </a:r>
              <a:r>
                <a:rPr lang="ko-KR" altLang="en-US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</a:t>
              </a:r>
              <a:r>
                <a:rPr lang="ko-KR" altLang="en-US" spc="-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별점</a:t>
              </a:r>
              <a:endParaRPr lang="en-US" altLang="ko-KR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E180759-C524-48D0-BE2E-37CA22D746AE}"/>
              </a:ext>
            </a:extLst>
          </p:cNvPr>
          <p:cNvGrpSpPr/>
          <p:nvPr/>
        </p:nvGrpSpPr>
        <p:grpSpPr>
          <a:xfrm>
            <a:off x="227258" y="4106510"/>
            <a:ext cx="2768400" cy="1680015"/>
            <a:chOff x="9063953" y="4144357"/>
            <a:chExt cx="2768400" cy="168001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9087845" y="4144357"/>
              <a:ext cx="2744508" cy="465771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D1D90D-EA9A-40A7-B3DD-70860D83B61D}"/>
                </a:ext>
              </a:extLst>
            </p:cNvPr>
            <p:cNvSpPr txBox="1"/>
            <p:nvPr/>
          </p:nvSpPr>
          <p:spPr>
            <a:xfrm>
              <a:off x="9063953" y="4191408"/>
              <a:ext cx="276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기상청 </a:t>
              </a:r>
              <a:endParaRPr lang="en-US" altLang="ko-KR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9089129" y="4940989"/>
              <a:ext cx="2743224" cy="88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기상청 날씨 데이터</a:t>
              </a:r>
              <a:endParaRPr lang="en-US" altLang="ko-KR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과거 분석 후 예측</a:t>
              </a:r>
              <a:endParaRPr lang="en-US" altLang="ko-KR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6924606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필요한 데이터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F1D325-D5AB-49A0-81A1-826E2DF7CCE3}"/>
              </a:ext>
            </a:extLst>
          </p:cNvPr>
          <p:cNvGrpSpPr/>
          <p:nvPr/>
        </p:nvGrpSpPr>
        <p:grpSpPr>
          <a:xfrm>
            <a:off x="382974" y="1084847"/>
            <a:ext cx="11426053" cy="4547526"/>
            <a:chOff x="382974" y="1084847"/>
            <a:chExt cx="11426053" cy="454752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63FD403-D6DA-4141-BD1B-D570F4767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698"/>
            <a:stretch/>
          </p:blipFill>
          <p:spPr>
            <a:xfrm>
              <a:off x="639608" y="1408381"/>
              <a:ext cx="2229956" cy="1920366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3496235" y="1435114"/>
              <a:ext cx="2304397" cy="1822186"/>
              <a:chOff x="3422330" y="1389771"/>
              <a:chExt cx="2744508" cy="2170201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2561569A-197E-4BE1-8528-8833CD6C3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2330" y="1389771"/>
                <a:ext cx="1340160" cy="1360905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333A4B4-73AF-434A-838E-410BD54F36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67" b="16589"/>
              <a:stretch/>
            </p:blipFill>
            <p:spPr>
              <a:xfrm>
                <a:off x="4047161" y="2771697"/>
                <a:ext cx="2119677" cy="788275"/>
              </a:xfrm>
              <a:prstGeom prst="rect">
                <a:avLst/>
              </a:prstGeom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1EE40B1-1C9B-47F2-869C-32359A61CE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6"/>
            <a:stretch/>
          </p:blipFill>
          <p:spPr>
            <a:xfrm>
              <a:off x="6340809" y="1754697"/>
              <a:ext cx="2432373" cy="1373554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382974" y="3412830"/>
              <a:ext cx="2744508" cy="1388546"/>
              <a:chOff x="542496" y="3580993"/>
              <a:chExt cx="2744508" cy="1388546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5FA6E29-318E-40F2-85E0-808369A48253}"/>
                  </a:ext>
                </a:extLst>
              </p:cNvPr>
              <p:cNvSpPr/>
              <p:nvPr/>
            </p:nvSpPr>
            <p:spPr>
              <a:xfrm>
                <a:off x="542496" y="3580993"/>
                <a:ext cx="2744508" cy="796632"/>
              </a:xfrm>
              <a:prstGeom prst="rect">
                <a:avLst/>
              </a:prstGeom>
              <a:solidFill>
                <a:srgbClr val="005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기상청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4698D1-FC17-4F32-B381-B556C61B7EE9}"/>
                  </a:ext>
                </a:extLst>
              </p:cNvPr>
              <p:cNvSpPr txBox="1"/>
              <p:nvPr/>
            </p:nvSpPr>
            <p:spPr>
              <a:xfrm>
                <a:off x="542496" y="4461708"/>
                <a:ext cx="274322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pc="-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과거의 날씨 데이터</a:t>
                </a:r>
                <a:endPara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276822" y="3412830"/>
              <a:ext cx="2744508" cy="1804045"/>
              <a:chOff x="3422330" y="3580993"/>
              <a:chExt cx="2744508" cy="1804045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5FA6E29-318E-40F2-85E0-808369A48253}"/>
                  </a:ext>
                </a:extLst>
              </p:cNvPr>
              <p:cNvSpPr/>
              <p:nvPr/>
            </p:nvSpPr>
            <p:spPr>
              <a:xfrm>
                <a:off x="3422330" y="3580993"/>
                <a:ext cx="2744508" cy="796632"/>
              </a:xfrm>
              <a:prstGeom prst="rect">
                <a:avLst/>
              </a:prstGeom>
              <a:solidFill>
                <a:srgbClr val="005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Instagram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&amp; Google Places</a:t>
                </a:r>
                <a:endPara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4698D1-FC17-4F32-B381-B556C61B7EE9}"/>
                  </a:ext>
                </a:extLst>
              </p:cNvPr>
              <p:cNvSpPr txBox="1"/>
              <p:nvPr/>
            </p:nvSpPr>
            <p:spPr>
              <a:xfrm>
                <a:off x="3422330" y="4461708"/>
                <a:ext cx="27432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pc="-5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Instagram</a:t>
                </a:r>
                <a:r>
                  <a:rPr lang="ko-KR" altLang="en-US" spc="-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pc="-5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게시글</a:t>
                </a:r>
                <a:r>
                  <a:rPr lang="ko-KR" altLang="en-US" spc="-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pc="-5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크롤링</a:t>
                </a:r>
                <a:endPara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pc="-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Google Places </a:t>
                </a:r>
                <a:r>
                  <a:rPr lang="ko-KR" altLang="en-US" spc="-5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별점</a:t>
                </a:r>
                <a:r>
                  <a:rPr lang="ko-KR" altLang="en-US" spc="-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데이터</a:t>
                </a:r>
                <a:endPara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170670" y="3412830"/>
              <a:ext cx="2744508" cy="1804045"/>
              <a:chOff x="3422330" y="3580993"/>
              <a:chExt cx="2744508" cy="1804045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5FA6E29-318E-40F2-85E0-808369A48253}"/>
                  </a:ext>
                </a:extLst>
              </p:cNvPr>
              <p:cNvSpPr/>
              <p:nvPr/>
            </p:nvSpPr>
            <p:spPr>
              <a:xfrm>
                <a:off x="3422330" y="3580993"/>
                <a:ext cx="2744508" cy="796632"/>
              </a:xfrm>
              <a:prstGeom prst="rect">
                <a:avLst/>
              </a:prstGeom>
              <a:solidFill>
                <a:srgbClr val="005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지도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4698D1-FC17-4F32-B381-B556C61B7EE9}"/>
                  </a:ext>
                </a:extLst>
              </p:cNvPr>
              <p:cNvSpPr txBox="1"/>
              <p:nvPr/>
            </p:nvSpPr>
            <p:spPr>
              <a:xfrm>
                <a:off x="3422330" y="4461708"/>
                <a:ext cx="27432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pc="-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현재 위치</a:t>
                </a:r>
                <a:r>
                  <a:rPr lang="en-US" altLang="ko-KR" spc="-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</a:t>
                </a:r>
                <a:r>
                  <a:rPr lang="ko-KR" altLang="en-US" spc="-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관광지 거리</a:t>
                </a:r>
                <a:endPara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pc="-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관광지 위치 표시</a:t>
                </a:r>
                <a:endPara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9064519" y="3412830"/>
              <a:ext cx="2744508" cy="2219543"/>
              <a:chOff x="3422330" y="3580993"/>
              <a:chExt cx="2744508" cy="221954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5FA6E29-318E-40F2-85E0-808369A48253}"/>
                  </a:ext>
                </a:extLst>
              </p:cNvPr>
              <p:cNvSpPr/>
              <p:nvPr/>
            </p:nvSpPr>
            <p:spPr>
              <a:xfrm>
                <a:off x="3422330" y="3580993"/>
                <a:ext cx="2744508" cy="796632"/>
              </a:xfrm>
              <a:prstGeom prst="rect">
                <a:avLst/>
              </a:prstGeom>
              <a:solidFill>
                <a:srgbClr val="005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기타 데이터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4698D1-FC17-4F32-B381-B556C61B7EE9}"/>
                  </a:ext>
                </a:extLst>
              </p:cNvPr>
              <p:cNvSpPr txBox="1"/>
              <p:nvPr/>
            </p:nvSpPr>
            <p:spPr>
              <a:xfrm>
                <a:off x="3422330" y="4461708"/>
                <a:ext cx="2743224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pc="-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제주도 관광지 목록</a:t>
                </a:r>
                <a:endPara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pc="-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제주도 </a:t>
                </a:r>
                <a:r>
                  <a:rPr lang="ko-KR" altLang="en-US" spc="-5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관광지별</a:t>
                </a:r>
                <a:r>
                  <a:rPr lang="ko-KR" altLang="en-US" spc="-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방문객수</a:t>
                </a:r>
                <a:endPara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pc="-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기타 등등</a:t>
                </a:r>
                <a:endPara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317DE66-5F1E-4357-970C-97C88E36D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5" b="13571"/>
            <a:stretch/>
          </p:blipFill>
          <p:spPr>
            <a:xfrm>
              <a:off x="9271878" y="1084847"/>
              <a:ext cx="2328505" cy="2078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5755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</p:spTree>
    <p:extLst>
      <p:ext uri="{BB962C8B-B14F-4D97-AF65-F5344CB8AC3E}">
        <p14:creationId xmlns:p14="http://schemas.microsoft.com/office/powerpoint/2010/main" val="192152349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403</Words>
  <Application>Microsoft Office PowerPoint</Application>
  <PresentationFormat>와이드스크린</PresentationFormat>
  <Paragraphs>122</Paragraphs>
  <Slides>16</Slides>
  <Notes>2</Notes>
  <HiddenSlides>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</vt:lpstr>
      <vt:lpstr>Wingdings</vt:lpstr>
      <vt:lpstr>나눔스퀘어 ExtraBold</vt:lpstr>
      <vt:lpstr>나눔스퀘어 Bold</vt:lpstr>
      <vt:lpstr>나눔스퀘어</vt:lpstr>
      <vt:lpstr>맑은 고딕</vt:lpstr>
      <vt:lpstr>Office 테마</vt:lpstr>
      <vt:lpstr>날씨-거리-만족도  기반의 제주도 관광지 추천</vt:lpstr>
      <vt:lpstr>의미있는 여행을 위한 새로운 추천 스타일</vt:lpstr>
      <vt:lpstr>1. 분석 배경 및 목적</vt:lpstr>
      <vt:lpstr>1. 분석 배경 및 목적</vt:lpstr>
      <vt:lpstr>1. 분석 배경 및 목적</vt:lpstr>
      <vt:lpstr>2. 필요한 데이터</vt:lpstr>
      <vt:lpstr>PowerPoint 프레젠테이션</vt:lpstr>
      <vt:lpstr>2. 필요한 데이터</vt:lpstr>
      <vt:lpstr>3. 분석 모델</vt:lpstr>
      <vt:lpstr>3. 분석 모델</vt:lpstr>
      <vt:lpstr>3. 분석 모델</vt:lpstr>
      <vt:lpstr>PowerPoint 프레젠테이션</vt:lpstr>
      <vt:lpstr>4. 참고 문헌</vt:lpstr>
      <vt:lpstr>4. 참고 문헌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ICT01_23</cp:lastModifiedBy>
  <cp:revision>107</cp:revision>
  <dcterms:created xsi:type="dcterms:W3CDTF">2019-09-08T14:28:11Z</dcterms:created>
  <dcterms:modified xsi:type="dcterms:W3CDTF">2020-01-16T00:33:46Z</dcterms:modified>
</cp:coreProperties>
</file>