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4" r:id="rId4"/>
  </p:sldMasterIdLst>
  <p:sldIdLst>
    <p:sldId id="271" r:id="rId6"/>
    <p:sldId id="272" r:id="rId7"/>
    <p:sldId id="273" r:id="rId8"/>
    <p:sldId id="277" r:id="rId9"/>
    <p:sldId id="264" r:id="rId10"/>
    <p:sldId id="275" r:id="rId11"/>
    <p:sldId id="279" r:id="rId12"/>
    <p:sldId id="293" r:id="rId13"/>
    <p:sldId id="281" r:id="rId14"/>
    <p:sldId id="283" r:id="rId15"/>
    <p:sldId id="294" r:id="rId16"/>
    <p:sldId id="276" r:id="rId17"/>
    <p:sldId id="280" r:id="rId18"/>
    <p:sldId id="295" r:id="rId19"/>
    <p:sldId id="287" r:id="rId20"/>
    <p:sldId id="270" r:id="rId21"/>
    <p:sldId id="282" r:id="rId22"/>
    <p:sldId id="284" r:id="rId23"/>
    <p:sldId id="285" r:id="rId24"/>
    <p:sldId id="286" r:id="rId25"/>
    <p:sldId id="268" r:id="rId26"/>
    <p:sldId id="289" r:id="rId27"/>
    <p:sldId id="288" r:id="rId28"/>
    <p:sldId id="278" r:id="rId29"/>
    <p:sldId id="290" r:id="rId30"/>
    <p:sldId id="291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995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212" y="108"/>
      </p:cViewPr>
      <p:guideLst>
        <p:guide orient="horz" pos="217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" Type="http://schemas.openxmlformats.org/officeDocument/2006/relationships/slideMaster" Target="slideMasters/slideMaster1.xml"></Relationship><Relationship Id="rId5" Type="http://schemas.openxmlformats.org/officeDocument/2006/relationships/theme" Target="theme/theme1.xml"></Relationship><Relationship Id="rId6" Type="http://schemas.openxmlformats.org/officeDocument/2006/relationships/slide" Target="slides/slide1.xml"></Relationship><Relationship Id="rId7" Type="http://schemas.openxmlformats.org/officeDocument/2006/relationships/slide" Target="slides/slide2.xml"></Relationship><Relationship Id="rId8" Type="http://schemas.openxmlformats.org/officeDocument/2006/relationships/slide" Target="slides/slide3.xml"></Relationship><Relationship Id="rId9" Type="http://schemas.openxmlformats.org/officeDocument/2006/relationships/slide" Target="slides/slide4.xml"></Relationship><Relationship Id="rId10" Type="http://schemas.openxmlformats.org/officeDocument/2006/relationships/slide" Target="slides/slide5.xml"></Relationship><Relationship Id="rId11" Type="http://schemas.openxmlformats.org/officeDocument/2006/relationships/slide" Target="slides/slide6.xml"></Relationship><Relationship Id="rId12" Type="http://schemas.openxmlformats.org/officeDocument/2006/relationships/slide" Target="slides/slide7.xml"></Relationship><Relationship Id="rId13" Type="http://schemas.openxmlformats.org/officeDocument/2006/relationships/slide" Target="slides/slide8.xml"></Relationship><Relationship Id="rId14" Type="http://schemas.openxmlformats.org/officeDocument/2006/relationships/slide" Target="slides/slide9.xml"></Relationship><Relationship Id="rId15" Type="http://schemas.openxmlformats.org/officeDocument/2006/relationships/slide" Target="slides/slide10.xml"></Relationship><Relationship Id="rId16" Type="http://schemas.openxmlformats.org/officeDocument/2006/relationships/slide" Target="slides/slide11.xml"></Relationship><Relationship Id="rId17" Type="http://schemas.openxmlformats.org/officeDocument/2006/relationships/slide" Target="slides/slide12.xml"></Relationship><Relationship Id="rId18" Type="http://schemas.openxmlformats.org/officeDocument/2006/relationships/slide" Target="slides/slide13.xml"></Relationship><Relationship Id="rId19" Type="http://schemas.openxmlformats.org/officeDocument/2006/relationships/slide" Target="slides/slide14.xml"></Relationship><Relationship Id="rId20" Type="http://schemas.openxmlformats.org/officeDocument/2006/relationships/slide" Target="slides/slide15.xml"></Relationship><Relationship Id="rId21" Type="http://schemas.openxmlformats.org/officeDocument/2006/relationships/slide" Target="slides/slide16.xml"></Relationship><Relationship Id="rId22" Type="http://schemas.openxmlformats.org/officeDocument/2006/relationships/slide" Target="slides/slide17.xml"></Relationship><Relationship Id="rId23" Type="http://schemas.openxmlformats.org/officeDocument/2006/relationships/slide" Target="slides/slide18.xml"></Relationship><Relationship Id="rId24" Type="http://schemas.openxmlformats.org/officeDocument/2006/relationships/slide" Target="slides/slide19.xml"></Relationship><Relationship Id="rId25" Type="http://schemas.openxmlformats.org/officeDocument/2006/relationships/slide" Target="slides/slide20.xml"></Relationship><Relationship Id="rId26" Type="http://schemas.openxmlformats.org/officeDocument/2006/relationships/slide" Target="slides/slide21.xml"></Relationship><Relationship Id="rId27" Type="http://schemas.openxmlformats.org/officeDocument/2006/relationships/slide" Target="slides/slide22.xml"></Relationship><Relationship Id="rId28" Type="http://schemas.openxmlformats.org/officeDocument/2006/relationships/slide" Target="slides/slide23.xml"></Relationship><Relationship Id="rId29" Type="http://schemas.openxmlformats.org/officeDocument/2006/relationships/slide" Target="slides/slide24.xml"></Relationship><Relationship Id="rId30" Type="http://schemas.openxmlformats.org/officeDocument/2006/relationships/slide" Target="slides/slide25.xml"></Relationship><Relationship Id="rId31" Type="http://schemas.openxmlformats.org/officeDocument/2006/relationships/slide" Target="slides/slide26.xml"></Relationship><Relationship Id="rId32" Type="http://schemas.openxmlformats.org/officeDocument/2006/relationships/slide" Target="slides/slide2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395525288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title>
      <c:tx>
        <c:rich>
          <a:bodyPr anchor="ctr" anchorCtr="1" rot="0" vert="horz"/>
          <a:lstStyle/>
          <a:p>
            <a:pPr algn="ctr">
              <a:defRPr sz="1860" b="0" i="0" u="none" baseline="0">
                <a:solidFill>
                  <a:srgbClr val="000000"/>
                </a:solidFill>
                <a:latin typeface="Calibri"/>
                <a:ea typeface="Calibri"/>
              </a:defRPr>
            </a:pPr>
            <a:r>
              <a:rPr lang="ko-KR" altLang="en-US" sz="1860" b="0" i="0" u="none" baseline="0">
                <a:solidFill>
                  <a:srgbClr val="595959"/>
                </a:solidFill>
                <a:latin typeface="Calibri"/>
                <a:ea typeface="Calibri"/>
              </a:rPr>
              <a:t>차트 제목</a:t>
            </a:r>
          </a:p>
        </c:rich>
      </c:tx>
      <c:layout/>
      <c:overlay val="0"/>
      <c:spPr>
        <a:noFill/>
        <a:ln>
          <a:noFill/>
          <a:round/>
        </a:ln>
      </c:spPr>
    </c:title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24D60">
                <a:alpha val="99607"/>
              </a:srgbClr>
            </a:solidFill>
            <a:ln>
              <a:noFill/>
              <a:round/>
            </a:ln>
          </c:spPr>
          <c:dPt>
            <c:idx val="0"/>
            <c:spPr>
              <a:solidFill>
                <a:srgbClr val="224D60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1"/>
            <c:spPr>
              <a:solidFill>
                <a:srgbClr val="224D60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2"/>
            <c:spPr>
              <a:solidFill>
                <a:srgbClr val="224D60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3"/>
            <c:spPr>
              <a:solidFill>
                <a:srgbClr val="224D60">
                  <a:alpha val="99607"/>
                </a:srgbClr>
              </a:solidFill>
              <a:ln>
                <a:noFill/>
                <a:round/>
              </a:ln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006182">
                <a:alpha val="99607"/>
              </a:srgbClr>
            </a:solidFill>
            <a:ln>
              <a:noFill/>
              <a:round/>
            </a:ln>
          </c:spPr>
          <c:dPt>
            <c:idx val="0"/>
            <c:spPr>
              <a:solidFill>
                <a:srgbClr val="006182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1"/>
            <c:spPr>
              <a:solidFill>
                <a:srgbClr val="006182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2"/>
            <c:spPr>
              <a:solidFill>
                <a:srgbClr val="006182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3"/>
            <c:spPr>
              <a:solidFill>
                <a:srgbClr val="006182">
                  <a:alpha val="99607"/>
                </a:srgbClr>
              </a:solidFill>
              <a:ln>
                <a:noFill/>
                <a:round/>
              </a:ln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E849C">
                <a:alpha val="99607"/>
              </a:srgbClr>
            </a:solidFill>
            <a:ln>
              <a:noFill/>
              <a:round/>
            </a:ln>
          </c:spPr>
          <c:dPt>
            <c:idx val="0"/>
            <c:spPr>
              <a:solidFill>
                <a:srgbClr val="4E849C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1"/>
            <c:spPr>
              <a:solidFill>
                <a:srgbClr val="4E849C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2"/>
            <c:spPr>
              <a:solidFill>
                <a:srgbClr val="4E849C">
                  <a:alpha val="99607"/>
                </a:srgbClr>
              </a:solidFill>
              <a:ln>
                <a:noFill/>
                <a:round/>
              </a:ln>
            </c:spPr>
          </c:dPt>
          <c:dPt>
            <c:idx val="3"/>
            <c:spPr>
              <a:solidFill>
                <a:srgbClr val="4E849C">
                  <a:alpha val="99607"/>
                </a:srgbClr>
              </a:solidFill>
              <a:ln>
                <a:noFill/>
                <a:round/>
              </a:ln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gapWidth val="300"/>
        <c:overlap val="100"/>
        <c:axId val="1111"/>
        <c:axId val="2222"/>
      </c:barChart>
      <c:catAx>
        <c:axId val="1111"/>
        <c:scaling>
          <c:orientation val="minMax"/>
        </c:scaling>
        <c:delete val="0"/>
        <c:axPos val="b"/>
        <c:title>
          <c:tx>
            <c:rich>
              <a:bodyPr anchor="ctr" anchorCtr="1" rot="0" vert="horz"/>
              <a:lstStyle/>
              <a:p>
                <a:pPr>
                  <a:defRPr sz="1330" b="0" i="0" u="none" baseline="0">
                    <a:solidFill>
                      <a:srgbClr val="000000"/>
                    </a:solidFill>
                    <a:latin typeface="Calibri"/>
                    <a:ea typeface="Calibri"/>
                  </a:defRPr>
                </a:pPr>
                <a:r>
                  <a:rPr lang="ko-KR" altLang="en-US" sz="1330" b="0" i="0" u="none" baseline="0">
                    <a:solidFill>
                      <a:srgbClr val="595959"/>
                    </a:solidFill>
                    <a:latin typeface="Calibri"/>
                    <a:ea typeface="Calibri"/>
                  </a:rPr>
                  <a:t>축 제목</a:t>
                </a:r>
              </a:p>
            </c:rich>
          </c:tx>
          <c:layout/>
          <c:overlay val="0"/>
          <c:spPr>
            <a:noFill/>
            <a:ln>
              <a:noFill/>
              <a:round/>
            </a:ln>
          </c:spPr>
        </c:title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99607"/>
              </a:srgbClr>
            </a:solidFill>
            <a:round/>
            <a:alpha val="99607"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D9D9D9">
                  <a:alpha val="99607"/>
                </a:srgbClr>
              </a:solidFill>
              <a:round/>
              <a:alpha val="99607"/>
            </a:ln>
          </c:spPr>
        </c:majorGridlines>
        <c:title>
          <c:tx>
            <c:rich>
              <a:bodyPr anchor="ctr" anchorCtr="1" rot="-5400000" vert="horz"/>
              <a:lstStyle/>
              <a:p>
                <a:pPr>
                  <a:defRPr sz="1330" b="0" i="0" u="none" baseline="0">
                    <a:solidFill>
                      <a:srgbClr val="000000"/>
                    </a:solidFill>
                    <a:latin typeface="Calibri"/>
                    <a:ea typeface="Calibri"/>
                  </a:defRPr>
                </a:pPr>
                <a:r>
                  <a:rPr lang="ko-KR" altLang="en-US" sz="1330" b="0" i="0" u="none" baseline="0">
                    <a:solidFill>
                      <a:srgbClr val="595959"/>
                    </a:solidFill>
                    <a:latin typeface="Calibri"/>
                    <a:ea typeface="Calibri"/>
                  </a:rPr>
                  <a:t>축 제목</a:t>
                </a:r>
              </a:p>
            </c:rich>
          </c:tx>
          <c:layout/>
          <c:overlay val="0"/>
          <c:spPr>
            <a:noFill/>
            <a:ln>
              <a:noFill/>
              <a:round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legend>
      <c:legendPos val="r"/>
      <c:layout/>
      <c:spPr>
        <a:noFill/>
        <a:ln>
          <a:noFill/>
          <a:round/>
        </a:ln>
      </c:spPr>
      <c:txPr>
        <a:bodyPr anchor="ctr" anchorCtr="1" rot="0" vert="horz"/>
        <a:lstStyle/>
        <a:p>
          <a:pPr>
            <a:defRPr sz="1195" b="0" i="0" u="none" baseline="0">
              <a:solidFill>
                <a:srgbClr val="595959"/>
              </a:solidFill>
              <a:latin typeface="Calibri"/>
              <a:ea typeface="Calibri"/>
            </a:defRPr>
          </a:pPr>
          <a:endParaRPr lang="ko-KR"/>
        </a:p>
      </c:txPr>
      <c:overlay val="0"/>
    </c:legend>
    <c:plotVisOnly val="1"/>
    <c:dispBlanksAs val="gap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33886161641.png"></Relationship><Relationship Id="rId2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microsoft.com/office/2014/relationships/chartEx" Target="../charts/chartEx1.xml"></Relationship><Relationship Id="rId2" Type="http://schemas.openxmlformats.org/officeDocument/2006/relationships/chart" Target="../charts/chart1.xml"></Relationship><Relationship Id="rId5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hyperlink" Target="http://simplemaps.com/resources/svg-maps" TargetMode="External"></Relationship><Relationship Id="rId3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hyperlink" Target="http://simplemaps.com/resources/svg-maps" TargetMode="External"></Relationship><Relationship Id="rId3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28453957541.png"></Relationship><Relationship Id="rId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 descr="C:/Users/leezt/AppData/Roaming/PolarisOffice/ETemp/43564_11814312/fImage338861616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4412615" y="-714375"/>
            <a:ext cx="12560935" cy="8287385"/>
          </a:xfrm>
          <a:prstGeom prst="rect"/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9647555" y="6551295"/>
            <a:ext cx="2545080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400">
                <a:solidFill>
                  <a:srgbClr val="224D60"/>
                </a:solidFill>
              </a:rPr>
              <a:t>팀 U-Keeper - 정지효, 정은수</a:t>
            </a:r>
            <a:endParaRPr lang="ko-KR" altLang="en-US" sz="1400">
              <a:solidFill>
                <a:srgbClr val="224D60"/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6273165" y="962660"/>
            <a:ext cx="4881245" cy="14458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 spc="-130" b="1">
                <a:solidFill>
                  <a:srgbClr val="224D60"/>
                </a:solidFill>
                <a:latin typeface="+mj-ea"/>
                <a:ea typeface="+mj-ea"/>
              </a:rPr>
              <a:t>고독사</a:t>
            </a:r>
            <a:r>
              <a:rPr lang="ko-KR" altLang="ko-KR" sz="4400" spc="-130" b="1">
                <a:solidFill>
                  <a:srgbClr val="224D60"/>
                </a:solidFill>
                <a:latin typeface="+mj-ea"/>
                <a:ea typeface="+mj-ea"/>
              </a:rPr>
              <a:t> </a:t>
            </a:r>
            <a:r>
              <a:rPr lang="ko-KR" altLang="ko-KR" sz="4400" spc="-130" b="1">
                <a:solidFill>
                  <a:srgbClr val="224D60"/>
                </a:solidFill>
                <a:latin typeface="+mj-ea"/>
                <a:ea typeface="+mj-ea"/>
              </a:rPr>
              <a:t>예방을 위한</a:t>
            </a:r>
            <a:endParaRPr lang="ko-KR" altLang="en-US" sz="4400" b="1">
              <a:solidFill>
                <a:srgbClr val="224D60"/>
              </a:solidFill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ko-KR" altLang="ko-KR" sz="4400" spc="-130" b="1">
                <a:solidFill>
                  <a:srgbClr val="224D60"/>
                </a:solidFill>
                <a:latin typeface="+mj-ea"/>
                <a:ea typeface="+mj-ea"/>
              </a:rPr>
              <a:t>적정기술 시스템</a:t>
            </a:r>
            <a:endParaRPr lang="ko-KR" altLang="en-US" sz="4400" b="1">
              <a:solidFill>
                <a:srgbClr val="224D60"/>
              </a:solidFill>
              <a:latin typeface="+mj-ea"/>
              <a:ea typeface="+mj-ea"/>
            </a:endParaRPr>
          </a:p>
        </p:txBody>
      </p:sp>
      <p:sp>
        <p:nvSpPr>
          <p:cNvPr id="10" name="텍스트 상자 3"/>
          <p:cNvSpPr txBox="1">
            <a:spLocks/>
          </p:cNvSpPr>
          <p:nvPr/>
        </p:nvSpPr>
        <p:spPr>
          <a:xfrm rot="0">
            <a:off x="6096000" y="2286635"/>
            <a:ext cx="3921125" cy="1846580"/>
          </a:xfrm>
          <a:prstGeom prst="rect"/>
          <a:noFill/>
          <a:ln w="0" cap="flat" cmpd="sng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altLang="en-US" sz="6000" spc="-130" b="1">
                <a:solidFill>
                  <a:srgbClr val="224D60"/>
                </a:solidFill>
              </a:rPr>
              <a:t> </a:t>
            </a:r>
            <a:r>
              <a:rPr lang="ko-KR" altLang="en-US" sz="6000" spc="-130" b="1">
                <a:solidFill>
                  <a:srgbClr val="224D60"/>
                </a:solidFill>
              </a:rPr>
              <a:t>U-Keeper</a:t>
            </a:r>
            <a:endParaRPr lang="ko-KR" altLang="en-US" sz="6000" b="1">
              <a:solidFill>
                <a:srgbClr val="224D60"/>
              </a:solidFill>
            </a:endParaRPr>
          </a:p>
          <a:p>
            <a:pPr marL="0" indent="0" algn="ctr" hangingPunct="1"/>
            <a:endParaRPr lang="ko-KR" altLang="en-US" sz="5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995" y="872490"/>
            <a:ext cx="5374005" cy="4483735"/>
            <a:chOff x="6817995" y="872490"/>
            <a:chExt cx="5374005" cy="448373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6817995" y="872490"/>
              <a:ext cx="1855470" cy="315531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9900" b="1">
                  <a:solidFill>
                    <a:schemeClr val="bg1"/>
                  </a:solidFill>
                  <a:latin typeface="Pretendard Black" charset="0"/>
                  <a:ea typeface="Pretendard Black" charset="0"/>
                  <a:cs typeface="+mn-cs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Pretendard Black" charset="0"/>
                <a:ea typeface="+mj-ea"/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6817995" y="3912235"/>
              <a:ext cx="472630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설계</a:t>
              </a: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 및 작동 원리</a:t>
              </a:r>
              <a:endParaRPr lang="ko-KR" altLang="en-US" sz="4800" b="1">
                <a:solidFill>
                  <a:schemeClr val="bg1"/>
                </a:solidFill>
                <a:latin typeface="Pretendard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>
            <a:xfrm rot="0">
              <a:off x="6817995" y="5107305"/>
              <a:ext cx="5374640" cy="635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 rot="0">
              <a:off x="6817995" y="5356225"/>
              <a:ext cx="5374640" cy="635"/>
            </a:xfrm>
            <a:prstGeom prst="line"/>
            <a:ln w="317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도형 10"/>
          <p:cNvSpPr>
            <a:spLocks/>
          </p:cNvSpPr>
          <p:nvPr/>
        </p:nvSpPr>
        <p:spPr>
          <a:xfrm rot="0">
            <a:off x="10028555" y="6484620"/>
            <a:ext cx="2091690" cy="28511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도형 8"/>
          <p:cNvSpPr>
            <a:spLocks/>
          </p:cNvSpPr>
          <p:nvPr/>
        </p:nvSpPr>
        <p:spPr>
          <a:xfrm rot="0">
            <a:off x="1003300" y="939800"/>
            <a:ext cx="4337685" cy="55187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"/>
          <p:cNvSpPr>
            <a:spLocks/>
          </p:cNvSpPr>
          <p:nvPr/>
        </p:nvSpPr>
        <p:spPr>
          <a:xfrm rot="0">
            <a:off x="1167130" y="3761740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5" name="도형 1"/>
          <p:cNvSpPr>
            <a:spLocks/>
          </p:cNvSpPr>
          <p:nvPr/>
        </p:nvSpPr>
        <p:spPr>
          <a:xfrm rot="0">
            <a:off x="1163955" y="2868930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3" name="Rect 0"/>
          <p:cNvCxnSpPr/>
          <p:nvPr/>
        </p:nvCxnSpPr>
        <p:spPr>
          <a:xfrm rot="0">
            <a:off x="144145" y="160655"/>
            <a:ext cx="12060555" cy="635"/>
          </a:xfrm>
          <a:prstGeom prst="line"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144145" y="272415"/>
            <a:ext cx="73025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Part</a:t>
            </a:r>
            <a:r>
              <a:rPr lang="en-US" altLang="ko-KR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163320" y="272415"/>
            <a:ext cx="294068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U-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Keeper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설계 과정</a:t>
            </a:r>
            <a:endParaRPr lang="ko-KR" altLang="en-US" sz="2800" b="1">
              <a:solidFill>
                <a:schemeClr val="accent1"/>
              </a:solidFill>
              <a:latin typeface="Pretendard" charset="0"/>
              <a:ea typeface="Pretendard" charset="0"/>
              <a:cs typeface="+mn-cs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44145" y="6737985"/>
            <a:ext cx="12060555" cy="635"/>
          </a:xfrm>
          <a:prstGeom prst="line"/>
          <a:ln w="3175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 rot="0">
            <a:off x="1167130" y="1047750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1167130" y="1959610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1168400" y="4674870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32" name="Rect 0"/>
          <p:cNvCxnSpPr>
            <a:stCxn id="27" idx="2"/>
            <a:endCxn id="28" idx="0"/>
          </p:cNvCxnSpPr>
          <p:nvPr/>
        </p:nvCxnSpPr>
        <p:spPr>
          <a:xfrm rot="0">
            <a:off x="3168650" y="1767840"/>
            <a:ext cx="635" cy="19240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t 0"/>
          <p:cNvCxnSpPr>
            <a:stCxn id="28" idx="2"/>
            <a:endCxn id="45" idx="0"/>
          </p:cNvCxnSpPr>
          <p:nvPr/>
        </p:nvCxnSpPr>
        <p:spPr>
          <a:xfrm rot="0" flipH="1">
            <a:off x="3165475" y="2679700"/>
            <a:ext cx="3810" cy="18986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t 0"/>
          <p:cNvCxnSpPr>
            <a:stCxn id="46" idx="2"/>
            <a:endCxn id="29" idx="0"/>
          </p:cNvCxnSpPr>
          <p:nvPr/>
        </p:nvCxnSpPr>
        <p:spPr>
          <a:xfrm rot="0">
            <a:off x="3168650" y="4481830"/>
            <a:ext cx="1905" cy="19367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 txBox="1">
            <a:spLocks/>
          </p:cNvSpPr>
          <p:nvPr/>
        </p:nvSpPr>
        <p:spPr>
          <a:xfrm rot="0">
            <a:off x="1323975" y="1222375"/>
            <a:ext cx="369062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고독사 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예방을 위한 적정기술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 시스템 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구상</a:t>
            </a:r>
            <a:endParaRPr lang="ko-KR" altLang="en-US" sz="1800"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693545" y="2137410"/>
            <a:ext cx="295148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모바일 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앱 DB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설계 </a:t>
            </a:r>
            <a:r>
              <a:rPr lang="ko-KR" altLang="en-US" sz="1800" spc="-280">
                <a:latin typeface="Pretendard" charset="0"/>
                <a:ea typeface="Pretendard" charset="0"/>
                <a:cs typeface="+mn-cs"/>
              </a:rPr>
              <a:t>및 백엔드 개발</a:t>
            </a:r>
            <a:endParaRPr lang="ko-KR" altLang="en-US" sz="1800"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2039620" y="3023235"/>
            <a:ext cx="225742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시계열 </a:t>
            </a: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예측모델 제작</a:t>
            </a:r>
            <a:endParaRPr lang="ko-KR" altLang="en-US" sz="2000"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2368550" y="3924935"/>
            <a:ext cx="160210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모바일 </a:t>
            </a: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앱 </a:t>
            </a: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개발</a:t>
            </a:r>
            <a:endParaRPr lang="ko-KR" altLang="en-US" sz="2000"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186805" y="1400810"/>
            <a:ext cx="4998720" cy="455549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6443980" y="3020695"/>
            <a:ext cx="4475480" cy="27495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600" spc="-120" b="1">
                <a:solidFill>
                  <a:srgbClr val="224D60"/>
                </a:solidFill>
                <a:latin typeface="Pretendard" charset="0"/>
                <a:ea typeface="Pretendard" charset="0"/>
                <a:cs typeface="+mn-cs"/>
              </a:rPr>
              <a:t>적정기술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이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왜 정작 필요한 곳에는 사용하지 않을까?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600" spc="-120" b="1">
                <a:solidFill>
                  <a:srgbClr val="224D60"/>
                </a:solidFill>
                <a:latin typeface="Pretendard" charset="0"/>
                <a:ea typeface="Pretendard" charset="0"/>
                <a:cs typeface="+mn-cs"/>
              </a:rPr>
              <a:t>“적정기술”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은 최저 비용으로 최고의 효율을 낼 수 있는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구매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력있는 10%가 아닌 소외된 90%를 위한 기술입니다. 하지만 인공지능과 IoT 기술은 혁신을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만들고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있지만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정작 소외된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이웃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을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위해 사용되고있지 못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하고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있는것이 현실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입니다.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이런 점에서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변화가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필요하다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고 생각하게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되었고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,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그 결과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600" spc="-120" b="1">
                <a:solidFill>
                  <a:srgbClr val="224D60"/>
                </a:solidFill>
                <a:latin typeface="Pretendard" charset="0"/>
                <a:ea typeface="Pretendard" charset="0"/>
                <a:cs typeface="+mn-cs"/>
              </a:rPr>
              <a:t>인공지능과 IoT 기술을 접목한 적정기술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시스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템인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600" spc="-120" b="1">
                <a:solidFill>
                  <a:srgbClr val="224D60"/>
                </a:solidFill>
                <a:latin typeface="Pretendard" charset="0"/>
                <a:ea typeface="Pretendard" charset="0"/>
                <a:cs typeface="+mn-cs"/>
              </a:rPr>
              <a:t>U-Keeper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를 기획하게 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되</a:t>
            </a:r>
            <a:r>
              <a:rPr lang="ko-KR" altLang="en-US"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었습니다.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6323330" y="1860550"/>
            <a:ext cx="471233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70" b="1">
                <a:solidFill>
                  <a:srgbClr val="224D60"/>
                </a:solidFill>
                <a:latin typeface="Pretendard Black" charset="0"/>
                <a:ea typeface="Pretendard Black" charset="0"/>
              </a:rPr>
              <a:t>소외된 90%</a:t>
            </a:r>
            <a:r>
              <a:rPr lang="ko-KR" altLang="en-US" sz="3600" spc="-270">
                <a:solidFill>
                  <a:schemeClr val="tx1">
                    <a:lumMod val="75000"/>
                    <a:lumOff val="25000"/>
                  </a:schemeClr>
                </a:solidFill>
                <a:latin typeface="Pretendard Black" charset="0"/>
                <a:ea typeface="Pretendard Black" charset="0"/>
              </a:rPr>
              <a:t>를 위한 기술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Pretendard Black" charset="0"/>
              <a:ea typeface="Pretendard Black" charset="0"/>
            </a:endParaRPr>
          </a:p>
        </p:txBody>
      </p:sp>
      <p:cxnSp>
        <p:nvCxnSpPr>
          <p:cNvPr id="43" name="Rect 0"/>
          <p:cNvCxnSpPr/>
          <p:nvPr/>
        </p:nvCxnSpPr>
        <p:spPr>
          <a:xfrm rot="0" flipV="1">
            <a:off x="6394450" y="2978785"/>
            <a:ext cx="4547235" cy="1270"/>
          </a:xfrm>
          <a:prstGeom prst="line"/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12"/>
          <p:cNvSpPr>
            <a:spLocks/>
          </p:cNvSpPr>
          <p:nvPr/>
        </p:nvSpPr>
        <p:spPr>
          <a:xfrm rot="0">
            <a:off x="10051415" y="6501130"/>
            <a:ext cx="2068830" cy="19494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47" name="도형 3"/>
          <p:cNvCxnSpPr>
            <a:stCxn id="45" idx="2"/>
            <a:endCxn id="46" idx="0"/>
          </p:cNvCxnSpPr>
          <p:nvPr/>
        </p:nvCxnSpPr>
        <p:spPr>
          <a:xfrm rot="0">
            <a:off x="3165475" y="3589020"/>
            <a:ext cx="3810" cy="17335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"/>
          <p:cNvSpPr>
            <a:spLocks/>
          </p:cNvSpPr>
          <p:nvPr/>
        </p:nvSpPr>
        <p:spPr>
          <a:xfrm rot="0">
            <a:off x="1170305" y="5559425"/>
            <a:ext cx="4003040" cy="720725"/>
          </a:xfrm>
          <a:prstGeom prst="rect"/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9" name="도형 5"/>
          <p:cNvCxnSpPr>
            <a:stCxn id="29" idx="2"/>
            <a:endCxn id="48" idx="0"/>
          </p:cNvCxnSpPr>
          <p:nvPr/>
        </p:nvCxnSpPr>
        <p:spPr>
          <a:xfrm rot="0">
            <a:off x="3169920" y="5394960"/>
            <a:ext cx="2540" cy="16510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6"/>
          <p:cNvSpPr txBox="1">
            <a:spLocks/>
          </p:cNvSpPr>
          <p:nvPr/>
        </p:nvSpPr>
        <p:spPr>
          <a:xfrm rot="0">
            <a:off x="2370455" y="4796790"/>
            <a:ext cx="160210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센서 </a:t>
            </a: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모듈 제작</a:t>
            </a:r>
            <a:endParaRPr lang="ko-KR" altLang="en-US" sz="2000"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51" name="텍스트 상자 7"/>
          <p:cNvSpPr txBox="1">
            <a:spLocks/>
          </p:cNvSpPr>
          <p:nvPr/>
        </p:nvSpPr>
        <p:spPr>
          <a:xfrm rot="0">
            <a:off x="2263140" y="5713095"/>
            <a:ext cx="182054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프로토타입 </a:t>
            </a:r>
            <a:r>
              <a:rPr lang="ko-KR" altLang="en-US" sz="2000" spc="-280">
                <a:latin typeface="Pretendard" charset="0"/>
                <a:ea typeface="Pretendard" charset="0"/>
                <a:cs typeface="+mn-cs"/>
              </a:rPr>
              <a:t>제작 </a:t>
            </a:r>
            <a:endParaRPr lang="ko-KR" altLang="en-US" sz="2000">
              <a:latin typeface="Pretendard" charset="0"/>
              <a:ea typeface="Pretendard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025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Part</a:t>
            </a:r>
            <a:r>
              <a:rPr lang="en-US" altLang="ko-KR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82105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9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설계</a:t>
            </a:r>
            <a:endParaRPr lang="ko-KR" altLang="en-US" sz="2800" b="1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320" y="1325245"/>
            <a:ext cx="2994025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925" y="1325245"/>
            <a:ext cx="2994025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530" y="1325245"/>
            <a:ext cx="2994025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670" y="3439160"/>
            <a:ext cx="3282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275" y="3439160"/>
            <a:ext cx="3282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955" y="1553845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655" y="1553845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355" y="1553845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835" y="3106420"/>
            <a:ext cx="84836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775" y="3106420"/>
            <a:ext cx="84836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080" y="3106420"/>
            <a:ext cx="84836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2030730" y="5325745"/>
            <a:ext cx="128905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센서</a:t>
            </a: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 모듈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751830" y="5325745"/>
            <a:ext cx="128905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모바일</a:t>
            </a: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 앱</a:t>
            </a:r>
            <a:endParaRPr lang="ko-KR" alt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218930" y="5325745"/>
            <a:ext cx="179705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인공지능</a:t>
            </a:r>
            <a:r>
              <a:rPr lang="ko-KR" altLang="en-US" sz="2000">
                <a:latin typeface="Pretendard" charset="0"/>
                <a:ea typeface="Pretendard" charset="0"/>
                <a:cs typeface="+mn-cs"/>
              </a:rPr>
              <a:t> 모델</a:t>
            </a:r>
            <a:endParaRPr lang="ko-KR" altLang="en-US" sz="2000"/>
          </a:p>
        </p:txBody>
      </p:sp>
      <p:sp>
        <p:nvSpPr>
          <p:cNvPr id="26" name="도형 16"/>
          <p:cNvSpPr>
            <a:spLocks/>
          </p:cNvSpPr>
          <p:nvPr/>
        </p:nvSpPr>
        <p:spPr>
          <a:xfrm rot="0">
            <a:off x="10068560" y="6495415"/>
            <a:ext cx="2068830" cy="20066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025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Part</a:t>
            </a:r>
            <a:r>
              <a:rPr lang="en-US" altLang="ko-KR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399034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U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-Keeper 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시스템 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작동 원리</a:t>
            </a:r>
            <a:endParaRPr lang="ko-KR" altLang="en-US" sz="2800" b="1">
              <a:solidFill>
                <a:schemeClr val="accent1"/>
              </a:solidFill>
              <a:latin typeface="Pretendard" charset="0"/>
              <a:ea typeface="Pretendard" charset="0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370" y="203644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370" y="2036445"/>
            <a:ext cx="2041525" cy="60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690" y="203644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810" y="203644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250" y="203644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090" y="3723640"/>
            <a:ext cx="3898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902325" y="3723640"/>
            <a:ext cx="39052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800">
                <a:latin typeface="Pretendard" charset="0"/>
                <a:ea typeface="Pretendard" charset="0"/>
                <a:cs typeface="+mn-cs"/>
              </a:rPr>
              <a:t>&gt;&gt;</a:t>
            </a:r>
            <a:endParaRPr lang="ko-KR" altLang="en-US">
              <a:latin typeface="Pretendar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30" y="3723640"/>
            <a:ext cx="3898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344930" y="2151380"/>
            <a:ext cx="11785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센서</a:t>
            </a: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 감지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810" y="2036445"/>
            <a:ext cx="2041525" cy="60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012565" y="2151380"/>
            <a:ext cx="14071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데이터</a:t>
            </a: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 정제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250" y="2036445"/>
            <a:ext cx="2041525" cy="60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6771640" y="2151380"/>
            <a:ext cx="14071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데이터</a:t>
            </a: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 처리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690" y="2036445"/>
            <a:ext cx="2041525" cy="60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904730" y="2151380"/>
            <a:ext cx="6407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800">
                <a:solidFill>
                  <a:schemeClr val="bg1">
                    <a:lumMod val="95000"/>
                  </a:schemeClr>
                </a:solidFill>
                <a:latin typeface="Pretendard" charset="0"/>
                <a:ea typeface="Pretendard" charset="0"/>
                <a:cs typeface="+mn-cs"/>
              </a:rPr>
              <a:t>판단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989965" y="3021330"/>
            <a:ext cx="1880870" cy="19011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1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인가구의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냉장고,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화장실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출입문,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침대,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등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생활 패턴을 파악할 수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있는 곳에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초음파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센서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압력센서를 설치하여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거리 변화값 및 저항 변화값을 수집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900170" y="3030855"/>
            <a:ext cx="1624330" cy="19011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센서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로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수집된 아날로그 신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호와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디지털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신호들을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yyyy-mm-dd hh:mm 형식으로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정제하여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블루투스를 이용해 모바일로 전달한다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6553200" y="2827655"/>
            <a:ext cx="1835785" cy="2418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모바일 앱에서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정제된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데이터를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년,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월,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일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,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시, 분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단위로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슬라이싱하여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학습된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정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보를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바탕으로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미래의 결과를 예측해주는 시계열 모델의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파라미터로 입력한다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9389745" y="2761615"/>
            <a:ext cx="1755140" cy="26765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20000"/>
              </a:lnSpc>
              <a:buFontTx/>
              <a:buNone/>
            </a:pP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인공지능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모델이 학습한 정보를 바탕으로 예측한 값에서 크게 벗어나면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가족이나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지인 등 사용자가 미리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지정해둔 연락처와 지역내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구급기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관에 알림을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보내 사고를 </a:t>
            </a:r>
            <a:r>
              <a:rPr lang="ko-KR" altLang="en-US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예방한다.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25" name="도형 20"/>
          <p:cNvSpPr>
            <a:spLocks/>
          </p:cNvSpPr>
          <p:nvPr/>
        </p:nvSpPr>
        <p:spPr>
          <a:xfrm rot="0">
            <a:off x="10057130" y="6529705"/>
            <a:ext cx="2068830" cy="16637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t 0"/>
          <p:cNvCxnSpPr/>
          <p:nvPr/>
        </p:nvCxnSpPr>
        <p:spPr>
          <a:xfrm rot="0">
            <a:off x="144145" y="160655"/>
            <a:ext cx="12060555" cy="635"/>
          </a:xfrm>
          <a:prstGeom prst="line"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144145" y="272415"/>
            <a:ext cx="73025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</a:rPr>
              <a:t>Part </a:t>
            </a:r>
            <a:r>
              <a:rPr lang="ko-KR" altLang="ko-KR" sz="1600">
                <a:solidFill>
                  <a:schemeClr val="accent1"/>
                </a:solidFill>
              </a:rPr>
              <a:t>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163320" y="272415"/>
            <a:ext cx="253111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800" spc="-280" b="1">
                <a:solidFill>
                  <a:schemeClr val="accent1"/>
                </a:solidFill>
              </a:rPr>
              <a:t>U</a:t>
            </a:r>
            <a:r>
              <a:rPr lang="ko-KR" altLang="en-US" sz="2800" spc="-280" b="1">
                <a:solidFill>
                  <a:schemeClr val="accent1"/>
                </a:solidFill>
              </a:rPr>
              <a:t>-Ke</a:t>
            </a:r>
            <a:r>
              <a:rPr lang="ko-KR" altLang="en-US" sz="2800" spc="-280" b="1">
                <a:solidFill>
                  <a:schemeClr val="accent1"/>
                </a:solidFill>
              </a:rPr>
              <a:t>e</a:t>
            </a:r>
            <a:r>
              <a:rPr lang="ko-KR" altLang="en-US" sz="2800" spc="-280" b="1">
                <a:solidFill>
                  <a:schemeClr val="accent1"/>
                </a:solidFill>
              </a:rPr>
              <a:t>p</a:t>
            </a:r>
            <a:r>
              <a:rPr lang="ko-KR" altLang="en-US" sz="2800" spc="-280" b="1">
                <a:solidFill>
                  <a:schemeClr val="accent1"/>
                </a:solidFill>
              </a:rPr>
              <a:t>e</a:t>
            </a:r>
            <a:r>
              <a:rPr lang="ko-KR" altLang="en-US" sz="2800" spc="-280" b="1">
                <a:solidFill>
                  <a:schemeClr val="accent1"/>
                </a:solidFill>
              </a:rPr>
              <a:t>r</a:t>
            </a:r>
            <a:r>
              <a:rPr lang="ko-KR" altLang="en-US" sz="2800" spc="-280" b="1">
                <a:solidFill>
                  <a:schemeClr val="accent1"/>
                </a:solidFill>
              </a:rPr>
              <a:t> </a:t>
            </a:r>
            <a:r>
              <a:rPr lang="ko-KR" altLang="en-US" sz="2800" spc="-280" b="1">
                <a:solidFill>
                  <a:schemeClr val="accent1"/>
                </a:solidFill>
              </a:rPr>
              <a:t>시스템</a:t>
            </a:r>
            <a:endParaRPr lang="ko-KR" altLang="en-US" sz="2800" b="1">
              <a:solidFill>
                <a:schemeClr val="accent1"/>
              </a:solidFill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44145" y="6737985"/>
            <a:ext cx="12060555" cy="635"/>
          </a:xfrm>
          <a:prstGeom prst="line"/>
          <a:ln w="3175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4140" y="2672715"/>
            <a:ext cx="6905625" cy="11995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 sz="7200" b="1">
                <a:solidFill>
                  <a:schemeClr val="accent1"/>
                </a:solidFill>
              </a:rPr>
              <a:t>프로토타입 </a:t>
            </a:r>
            <a:r>
              <a:rPr lang="ko-KR" altLang="ko-KR" sz="7200" b="1">
                <a:solidFill>
                  <a:schemeClr val="accent1"/>
                </a:solidFill>
              </a:rPr>
              <a:t>시연</a:t>
            </a:r>
            <a:endParaRPr lang="ko-KR" altLang="en-US" sz="7200" b="1">
              <a:solidFill>
                <a:schemeClr val="accent1"/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053715" y="4104640"/>
            <a:ext cx="608647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목업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데이터를 바탕으로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위급 상황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발생시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대처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기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능 시연</a:t>
            </a:r>
            <a:endParaRPr lang="ko-KR" altLang="en-US" sz="1800" b="0">
              <a:solidFill>
                <a:schemeClr val="tx1"/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163320" y="2129790"/>
            <a:ext cx="9882505" cy="307848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017125" y="6478905"/>
            <a:ext cx="2069465" cy="212090"/>
          </a:xfrm>
          <a:prstGeom prst="rect"/>
          <a:solidFill>
            <a:srgbClr val="FFFFFF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995" y="872490"/>
            <a:ext cx="5374005" cy="4483735"/>
            <a:chOff x="6817995" y="872490"/>
            <a:chExt cx="5374005" cy="448373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6817995" y="872490"/>
              <a:ext cx="1918335" cy="31527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9900" b="1">
                  <a:solidFill>
                    <a:schemeClr val="bg1"/>
                  </a:solidFill>
                  <a:latin typeface="Pretendard Black" charset="0"/>
                  <a:ea typeface="Pretendard Black" charset="0"/>
                  <a:cs typeface="+mn-cs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Pretendard Black" charset="0"/>
                <a:ea typeface="+mj-ea"/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6817995" y="3912234"/>
              <a:ext cx="397573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소감</a:t>
              </a: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 및 느낀점</a:t>
              </a:r>
              <a:endParaRPr lang="ko-KR" altLang="en-US" sz="4800" b="1">
                <a:solidFill>
                  <a:schemeClr val="bg1"/>
                </a:solidFill>
                <a:latin typeface="Pretendard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>
            <a:xfrm rot="0">
              <a:off x="6817995" y="5107305"/>
              <a:ext cx="5374640" cy="635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 rot="0">
              <a:off x="6817995" y="5356225"/>
              <a:ext cx="5374640" cy="635"/>
            </a:xfrm>
            <a:prstGeom prst="line"/>
            <a:ln w="317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도형 25"/>
          <p:cNvSpPr>
            <a:spLocks/>
          </p:cNvSpPr>
          <p:nvPr/>
        </p:nvSpPr>
        <p:spPr>
          <a:xfrm rot="0">
            <a:off x="9999980" y="6535420"/>
            <a:ext cx="2091690" cy="21145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080" y="1327150"/>
            <a:ext cx="4064635" cy="4064635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85" y="2830195"/>
            <a:ext cx="1245870" cy="12458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975" y="1937385"/>
            <a:ext cx="2661285" cy="2661285"/>
            <a:chOff x="3355975" y="1937385"/>
            <a:chExt cx="2661285" cy="266128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3355975" y="1937385"/>
              <a:ext cx="2661285" cy="2661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4055745" y="1937385"/>
              <a:ext cx="1245870" cy="12458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4055745" y="3353435"/>
              <a:ext cx="1245870" cy="12458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25" y="1314450"/>
            <a:ext cx="1245870" cy="12458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25" y="2730500"/>
            <a:ext cx="1245870" cy="12458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25" y="4146550"/>
            <a:ext cx="1245870" cy="12458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 flipH="1">
            <a:off x="438150" y="485775"/>
            <a:ext cx="6590665" cy="8610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5000" spc="-290" b="1">
                <a:solidFill>
                  <a:schemeClr val="accent5">
                    <a:lumMod val="75000"/>
                  </a:schemeClr>
                </a:solidFill>
                <a:latin typeface="Pretendard Black" charset="0"/>
                <a:ea typeface="Pretendard Black" charset="0"/>
              </a:rPr>
              <a:t>단순하지만</a:t>
            </a:r>
            <a:r>
              <a:rPr lang="ko-KR" altLang="en-US" sz="5000" spc="-290" b="1">
                <a:solidFill>
                  <a:schemeClr val="accent5">
                    <a:lumMod val="75000"/>
                  </a:schemeClr>
                </a:solidFill>
                <a:latin typeface="Pretendard Black" charset="0"/>
                <a:ea typeface="Pretendard Black" charset="0"/>
              </a:rPr>
              <a:t> 넓은 영향력</a:t>
            </a:r>
            <a:endParaRPr lang="ko-KR" altLang="en-US" sz="5000" b="1">
              <a:solidFill>
                <a:schemeClr val="accent5">
                  <a:lumMod val="75000"/>
                </a:schemeClr>
              </a:solidFill>
              <a:latin typeface="Pretendard Black" charset="0"/>
              <a:ea typeface="Pretendard Black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670" y="4399915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385" y="5022850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165" y="5738495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415" y="3281045"/>
            <a:ext cx="16891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요소</a:t>
            </a:r>
            <a:r>
              <a:rPr lang="en-US" altLang="ko-KR" sz="180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385" y="2375535"/>
            <a:ext cx="16891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요소</a:t>
            </a:r>
            <a:r>
              <a:rPr lang="en-US" altLang="ko-KR" sz="180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385" y="3797935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165" y="1758950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165" y="3181350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69910" y="4608195"/>
            <a:ext cx="16884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27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130" y="3103245"/>
            <a:ext cx="4001770" cy="2107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130" y="1219200"/>
            <a:ext cx="4001770" cy="7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130" y="2131060"/>
            <a:ext cx="4001770" cy="7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130" y="5382895"/>
            <a:ext cx="4001770" cy="7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555" y="3465830"/>
            <a:ext cx="3297555" cy="59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555" y="4347210"/>
            <a:ext cx="3297555" cy="59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015" y="1938020"/>
            <a:ext cx="0" cy="192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015" y="2849880"/>
            <a:ext cx="0" cy="25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015" y="5210810"/>
            <a:ext cx="0" cy="192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6805" y="1393825"/>
            <a:ext cx="15824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6805" y="2308860"/>
            <a:ext cx="15824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745" y="3564255"/>
            <a:ext cx="178117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745" y="4443095"/>
            <a:ext cx="178117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0745" y="5511800"/>
            <a:ext cx="203454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255" y="1597660"/>
            <a:ext cx="4996815" cy="4553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680" y="3259455"/>
            <a:ext cx="429260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990" y="2108835"/>
            <a:ext cx="31343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600" y="2978785"/>
            <a:ext cx="410400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27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145" y="3242945"/>
            <a:ext cx="1205992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5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9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3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7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5970" y="3031490"/>
            <a:ext cx="422275" cy="422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60" y="3665855"/>
            <a:ext cx="7600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710" y="3664585"/>
            <a:ext cx="728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260" y="3663950"/>
            <a:ext cx="7715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180" y="366331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20" y="366204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715" y="3661410"/>
            <a:ext cx="7200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7235" y="36607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525" y="4390390"/>
            <a:ext cx="1498600" cy="1776730"/>
            <a:chOff x="390525" y="4390390"/>
            <a:chExt cx="1498600" cy="17767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4020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525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670" y="4390390"/>
            <a:ext cx="1498600" cy="1776730"/>
            <a:chOff x="2058670" y="4390390"/>
            <a:chExt cx="1498600" cy="17767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2081530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2058670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180" y="4390390"/>
            <a:ext cx="1498600" cy="1776730"/>
            <a:chOff x="3726180" y="4390390"/>
            <a:chExt cx="1498600" cy="17767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3749675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726180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25" y="4390390"/>
            <a:ext cx="1498600" cy="1776730"/>
            <a:chOff x="5394325" y="4390390"/>
            <a:chExt cx="1498600" cy="17767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5417185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5394325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470" y="4390390"/>
            <a:ext cx="1498600" cy="1776730"/>
            <a:chOff x="7062470" y="4390390"/>
            <a:chExt cx="1498600" cy="17767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7085330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7062470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29980" y="4390390"/>
            <a:ext cx="1498600" cy="1776730"/>
            <a:chOff x="8729980" y="4390390"/>
            <a:chExt cx="1498600" cy="17767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8752840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8729980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8125" y="4390390"/>
            <a:ext cx="1498600" cy="1776730"/>
            <a:chOff x="10398125" y="4390390"/>
            <a:chExt cx="1498600" cy="17767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10420985" y="4781550"/>
              <a:ext cx="1475105" cy="1384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10398125" y="4390390"/>
              <a:ext cx="149860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950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50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750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150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5185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585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85" y="1165225"/>
            <a:ext cx="1221740" cy="157099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27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380" y="1261745"/>
            <a:ext cx="5007610" cy="4407535"/>
            <a:chOff x="6723380" y="1261745"/>
            <a:chExt cx="5007610" cy="440753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723380" y="2849880"/>
              <a:ext cx="2819400" cy="2819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817485" y="1261745"/>
              <a:ext cx="2819400" cy="2819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911590" y="2849880"/>
              <a:ext cx="2819400" cy="2819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35" y="3465830"/>
            <a:ext cx="658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3045" y="2552065"/>
            <a:ext cx="1827530" cy="18275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845" y="2552065"/>
            <a:ext cx="1827530" cy="18275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435" y="2552065"/>
            <a:ext cx="1827530" cy="18275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025" y="2552065"/>
            <a:ext cx="1827530" cy="18275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760" y="3279775"/>
            <a:ext cx="68135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8985" y="3279775"/>
            <a:ext cx="71183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910" y="3279775"/>
            <a:ext cx="71818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40" y="3279775"/>
            <a:ext cx="7200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9165" y="4143375"/>
            <a:ext cx="98425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440" y="4143375"/>
            <a:ext cx="98425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380" y="2287905"/>
            <a:ext cx="9283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065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145" y="176530"/>
            <a:ext cx="1205992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145" y="6705600"/>
            <a:ext cx="1205992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995" y="721995"/>
            <a:ext cx="98298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105" y="2362200"/>
            <a:ext cx="30480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85" y="2300605"/>
            <a:ext cx="154686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800" spc="-290">
                <a:solidFill>
                  <a:schemeClr val="accent1"/>
                </a:solidFill>
              </a:rPr>
              <a:t>문제 </a:t>
            </a:r>
            <a:r>
              <a:rPr lang="ko-KR" altLang="en-US" sz="2800" spc="-290">
                <a:solidFill>
                  <a:schemeClr val="accent1"/>
                </a:solidFill>
              </a:rPr>
              <a:t>정의</a:t>
            </a:r>
            <a:endParaRPr lang="ko-KR" altLang="en-US" sz="280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105" y="3438525"/>
            <a:ext cx="3416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85" y="3376930"/>
            <a:ext cx="228282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8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어떤</a:t>
            </a:r>
            <a:r>
              <a:rPr lang="ko-KR" altLang="en-US" sz="2800" spc="-28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 일을 할까</a:t>
            </a:r>
            <a:endParaRPr lang="ko-KR" altLang="en-US" sz="28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105" y="4514850"/>
            <a:ext cx="34798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85" y="4453255"/>
            <a:ext cx="259143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800" spc="-290">
                <a:solidFill>
                  <a:schemeClr val="accent1"/>
                </a:solidFill>
              </a:rPr>
              <a:t>설계 </a:t>
            </a:r>
            <a:r>
              <a:rPr lang="ko-KR" altLang="en-US" sz="2800" spc="-290">
                <a:solidFill>
                  <a:schemeClr val="accent1"/>
                </a:solidFill>
              </a:rPr>
              <a:t>및 작동</a:t>
            </a:r>
            <a:r>
              <a:rPr lang="ko-KR" altLang="en-US" sz="2800" spc="-290">
                <a:solidFill>
                  <a:schemeClr val="accent1"/>
                </a:solidFill>
              </a:rPr>
              <a:t>원리</a:t>
            </a:r>
            <a:endParaRPr lang="ko-KR" altLang="en-US" sz="280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105" y="5590540"/>
            <a:ext cx="35306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85" y="5529580"/>
            <a:ext cx="228282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8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소감</a:t>
            </a:r>
            <a:r>
              <a:rPr lang="ko-KR" altLang="en-US" sz="2800" spc="-28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 및 느낀점</a:t>
            </a:r>
            <a:endParaRPr lang="ko-KR" altLang="en-US" sz="280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85" y="986155"/>
            <a:ext cx="19348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27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140" y="1067435"/>
            <a:ext cx="721741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150" y="3657600"/>
            <a:ext cx="7739380" cy="254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530" y="1050290"/>
            <a:ext cx="2560320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150" y="1316990"/>
            <a:ext cx="1903730" cy="471551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570" y="1316990"/>
            <a:ext cx="1903730" cy="471551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55" y="1316990"/>
            <a:ext cx="1903730" cy="471551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975" y="3489960"/>
            <a:ext cx="11487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55" y="3489960"/>
            <a:ext cx="11487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545" y="3489960"/>
            <a:ext cx="11487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805" y="3197225"/>
            <a:ext cx="200342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390" y="1456055"/>
            <a:ext cx="9817735" cy="3910330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65" y="2536825"/>
            <a:ext cx="1784350" cy="1784350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130" y="2149475"/>
            <a:ext cx="2558415" cy="2558415"/>
            <a:chOff x="2437130" y="2149475"/>
            <a:chExt cx="2558415" cy="255841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437130" y="2149475"/>
              <a:ext cx="2558415" cy="255841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2771775" y="3281045"/>
              <a:ext cx="188912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5820" y="2149475"/>
            <a:ext cx="2558415" cy="2558415"/>
            <a:chOff x="7195820" y="2149475"/>
            <a:chExt cx="2558415" cy="255841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7195820" y="2149475"/>
              <a:ext cx="2558415" cy="255841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586980" y="3281045"/>
              <a:ext cx="188912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4104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85" y="1405255"/>
            <a:ext cx="5396230" cy="4911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5" y="1405255"/>
            <a:ext cx="5413375" cy="4911090"/>
            <a:chOff x="337185" y="1405255"/>
            <a:chExt cx="5413375" cy="4911090"/>
          </a:xfrm>
        </p:grpSpPr>
        <mc:AlternateContent xmlns:mc="http://schemas.openxmlformats.org/markup-compatibility/2006">
          <mc:Choice xmlns:cx1="http://schemas.microsoft.com/office/drawing/2015/9/8/chartex" Requires="cx1"/>
          <mc:Fallback/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564515" y="1617980"/>
              <a:ext cx="4980305" cy="684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350010" y="1698625"/>
              <a:ext cx="3299460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3793F57-252D-DC2D-E1F7-793695FBC4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20" y="1217295"/>
              <a:ext cx="11181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4104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210" y="1721485"/>
            <a:ext cx="4126865" cy="4126865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325" y="1721485"/>
            <a:ext cx="4126865" cy="4126865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27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585" y="1721485"/>
            <a:ext cx="4126865" cy="41268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380" y="3391535"/>
            <a:ext cx="31375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695" y="3453130"/>
            <a:ext cx="24161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30" y="3416935"/>
            <a:ext cx="24161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4104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410" y="1155700"/>
            <a:ext cx="11219815" cy="4838700"/>
            <a:chOff x="486410" y="1155700"/>
            <a:chExt cx="11219815" cy="4838700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7838440" y="2588260"/>
              <a:ext cx="416560" cy="336550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367780" y="4148455"/>
              <a:ext cx="399415" cy="49085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562725" y="2437765"/>
              <a:ext cx="57150" cy="114300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611110" y="3041650"/>
              <a:ext cx="148590" cy="131445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3837305" y="4780280"/>
              <a:ext cx="496570" cy="119824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279640" y="2488565"/>
              <a:ext cx="102870" cy="9144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487535" y="4374515"/>
              <a:ext cx="1278255" cy="119824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267450" y="2212975"/>
              <a:ext cx="210820" cy="97155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319010" y="2466340"/>
              <a:ext cx="171450" cy="131445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6929120" y="4072890"/>
              <a:ext cx="57150" cy="80010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068695" y="2127885"/>
              <a:ext cx="102870" cy="68580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023610" y="3543300"/>
              <a:ext cx="97155" cy="22225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5824220" y="3438525"/>
              <a:ext cx="245110" cy="199390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8746490" y="3027680"/>
              <a:ext cx="165735" cy="210820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646545" y="2383155"/>
              <a:ext cx="182880" cy="108585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452235" y="2348230"/>
              <a:ext cx="114300" cy="9144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633210" y="1965960"/>
              <a:ext cx="256540" cy="17145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169920" y="3315970"/>
              <a:ext cx="51435" cy="97155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3781425" y="4342130"/>
              <a:ext cx="405130" cy="47942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632835" y="3797300"/>
              <a:ext cx="1255395" cy="1420495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657080" y="3789680"/>
              <a:ext cx="40005" cy="57150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8754745" y="2960370"/>
              <a:ext cx="108585" cy="62865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620510" y="4628515"/>
              <a:ext cx="302260" cy="336550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461760" y="3583305"/>
              <a:ext cx="416560" cy="325120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389505" y="1163955"/>
              <a:ext cx="2430780" cy="1301115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170930" y="2256155"/>
              <a:ext cx="125730" cy="74295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3776345" y="4625340"/>
              <a:ext cx="433705" cy="1369060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181975" y="2058670"/>
              <a:ext cx="1643380" cy="1272540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5723890" y="3605530"/>
              <a:ext cx="193675" cy="227965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271260" y="3520440"/>
              <a:ext cx="245110" cy="405130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388735" y="3796665"/>
              <a:ext cx="610235" cy="673100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354445" y="3851910"/>
              <a:ext cx="239395" cy="319405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466465" y="3535680"/>
              <a:ext cx="393700" cy="61023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258185" y="3580130"/>
              <a:ext cx="108585" cy="108585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331845" y="3145790"/>
              <a:ext cx="336550" cy="125730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339205" y="2139950"/>
              <a:ext cx="188595" cy="9144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163310" y="2006600"/>
              <a:ext cx="250825" cy="267970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326630" y="3526790"/>
              <a:ext cx="57150" cy="68580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212840" y="1913255"/>
              <a:ext cx="125730" cy="102870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3727450" y="3265170"/>
              <a:ext cx="120015" cy="8572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5729605" y="2639060"/>
              <a:ext cx="644525" cy="661670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403600" y="3937635"/>
              <a:ext cx="188595" cy="233680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6758940" y="2840990"/>
              <a:ext cx="399415" cy="347980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152640" y="3334385"/>
              <a:ext cx="222250" cy="205105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601460" y="1849755"/>
              <a:ext cx="125730" cy="74295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052945" y="3444240"/>
              <a:ext cx="479425" cy="422275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480175" y="1513205"/>
              <a:ext cx="307975" cy="330835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603355" y="4570730"/>
              <a:ext cx="102870" cy="8572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280785" y="3903345"/>
              <a:ext cx="182880" cy="233680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5795010" y="1882140"/>
              <a:ext cx="250825" cy="302260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157720" y="2407285"/>
              <a:ext cx="210820" cy="9144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5895340" y="3584575"/>
              <a:ext cx="142875" cy="233680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516245" y="3530600"/>
              <a:ext cx="233680" cy="193675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463540" y="3483610"/>
              <a:ext cx="97155" cy="28575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467985" y="3528695"/>
              <a:ext cx="97155" cy="62865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297295" y="3904615"/>
              <a:ext cx="68580" cy="51435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595745" y="2468245"/>
              <a:ext cx="199390" cy="256540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490720" y="1155700"/>
              <a:ext cx="1272540" cy="684530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068955" y="3340735"/>
              <a:ext cx="137160" cy="148590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033520" y="3683635"/>
              <a:ext cx="154305" cy="262255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160395" y="3406140"/>
              <a:ext cx="199390" cy="114300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391275" y="2303145"/>
              <a:ext cx="165735" cy="142875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647440" y="3264535"/>
              <a:ext cx="97155" cy="68580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459220" y="2228215"/>
              <a:ext cx="182880" cy="102870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050020" y="3788410"/>
              <a:ext cx="1471930" cy="57658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131810" y="2698750"/>
              <a:ext cx="884555" cy="1003935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5725160" y="2001520"/>
              <a:ext cx="114300" cy="120015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306310" y="2543810"/>
              <a:ext cx="661670" cy="536575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178675" y="2628900"/>
              <a:ext cx="319405" cy="302260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410200" y="1625600"/>
              <a:ext cx="262255" cy="97155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049135" y="2780030"/>
              <a:ext cx="45720" cy="137160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193155" y="2281555"/>
              <a:ext cx="353695" cy="376555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524250" y="3314700"/>
              <a:ext cx="68580" cy="34290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075805" y="2776220"/>
              <a:ext cx="125730" cy="154305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9937115" y="2336800"/>
              <a:ext cx="307975" cy="525145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306310" y="1992630"/>
              <a:ext cx="1141095" cy="519430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085965" y="3787140"/>
              <a:ext cx="256540" cy="370840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053705" y="2416175"/>
              <a:ext cx="290830" cy="142875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254490" y="3458845"/>
              <a:ext cx="171450" cy="148590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9768205" y="2583815"/>
              <a:ext cx="137160" cy="160020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437120" y="2896235"/>
              <a:ext cx="62865" cy="57150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150350" y="3171825"/>
              <a:ext cx="262255" cy="31369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068820" y="2729865"/>
              <a:ext cx="45720" cy="57150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633085" y="3677285"/>
              <a:ext cx="125730" cy="154305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289040" y="2785110"/>
              <a:ext cx="502285" cy="496570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546465" y="3630930"/>
              <a:ext cx="68580" cy="142875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6830060" y="5027295"/>
              <a:ext cx="74295" cy="74295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558280" y="1958975"/>
              <a:ext cx="154305" cy="8572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157595" y="2174875"/>
              <a:ext cx="17145" cy="28575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555105" y="1905000"/>
              <a:ext cx="193675" cy="80010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464175" y="2689225"/>
              <a:ext cx="502285" cy="525145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6748780" y="2233930"/>
              <a:ext cx="108585" cy="108585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356475" y="4424680"/>
              <a:ext cx="245110" cy="496570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424430" y="2799715"/>
              <a:ext cx="850265" cy="661670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598920" y="2450465"/>
              <a:ext cx="74295" cy="57150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612130" y="3081020"/>
              <a:ext cx="525145" cy="542290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8898890" y="2959100"/>
              <a:ext cx="279400" cy="673100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537325" y="2408555"/>
              <a:ext cx="57150" cy="62865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453120" y="2107565"/>
              <a:ext cx="953135" cy="370840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6957695" y="4361815"/>
              <a:ext cx="336550" cy="598805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462905" y="2992755"/>
              <a:ext cx="387985" cy="467995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038340" y="4322445"/>
              <a:ext cx="97155" cy="279400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201785" y="3736340"/>
              <a:ext cx="615950" cy="227965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370320" y="4602480"/>
              <a:ext cx="422275" cy="439420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008370" y="3134995"/>
              <a:ext cx="496570" cy="433705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085205" y="3483610"/>
              <a:ext cx="382270" cy="353695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208655" y="3442335"/>
              <a:ext cx="154305" cy="160020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090285" y="2056765"/>
              <a:ext cx="102870" cy="97155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124575" y="1221740"/>
              <a:ext cx="598805" cy="684530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473440" y="2882900"/>
              <a:ext cx="267970" cy="148590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0753725" y="5238115"/>
              <a:ext cx="581660" cy="439420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639685" y="3028950"/>
              <a:ext cx="239395" cy="353695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7874000" y="2638425"/>
              <a:ext cx="473710" cy="49085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347085" y="3638550"/>
              <a:ext cx="182880" cy="9144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391535" y="3989705"/>
              <a:ext cx="427990" cy="667385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9743440" y="3315335"/>
              <a:ext cx="302260" cy="47371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504170" y="4078605"/>
              <a:ext cx="490855" cy="29654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380480" y="2010410"/>
              <a:ext cx="285115" cy="205105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9672955" y="2426970"/>
              <a:ext cx="148590" cy="193675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5715635" y="2451735"/>
              <a:ext cx="97155" cy="199390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032250" y="4689475"/>
              <a:ext cx="273685" cy="302260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068820" y="2806700"/>
              <a:ext cx="22860" cy="45720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580630" y="3039110"/>
              <a:ext cx="28575" cy="57150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576695" y="2242185"/>
              <a:ext cx="273685" cy="16573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527800" y="1207135"/>
              <a:ext cx="3959860" cy="1289685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6929120" y="4029075"/>
              <a:ext cx="62865" cy="68580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462905" y="2983230"/>
              <a:ext cx="267970" cy="245110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071360" y="2820035"/>
              <a:ext cx="678815" cy="57658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6697345" y="3188970"/>
              <a:ext cx="519430" cy="49085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6762115" y="3542665"/>
              <a:ext cx="370840" cy="319405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439410" y="3385185"/>
              <a:ext cx="199390" cy="160020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575935" y="3622675"/>
              <a:ext cx="97155" cy="120015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134360" y="3463925"/>
              <a:ext cx="80010" cy="51435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537325" y="2315210"/>
              <a:ext cx="131445" cy="142875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139565" y="3768725"/>
              <a:ext cx="137160" cy="154305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473825" y="2194560"/>
              <a:ext cx="160020" cy="68580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390640" y="2291080"/>
              <a:ext cx="85725" cy="51435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284595" y="1544955"/>
              <a:ext cx="290830" cy="450850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6952615" y="4918710"/>
              <a:ext cx="45720" cy="62865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082790" y="2634615"/>
              <a:ext cx="188595" cy="182880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429375" y="3137535"/>
              <a:ext cx="330835" cy="581660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5997575" y="3587750"/>
              <a:ext cx="62865" cy="188595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073515" y="3246755"/>
              <a:ext cx="279400" cy="536575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000365" y="2498725"/>
              <a:ext cx="245110" cy="154305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536180" y="2435225"/>
              <a:ext cx="456565" cy="273685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9991090" y="4287520"/>
              <a:ext cx="80010" cy="45720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227445" y="2630170"/>
              <a:ext cx="125730" cy="256540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6763385" y="2456815"/>
              <a:ext cx="576580" cy="233680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9758045" y="3068955"/>
              <a:ext cx="51435" cy="125730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6946900" y="4023995"/>
              <a:ext cx="342265" cy="39370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6947535" y="3832860"/>
              <a:ext cx="177165" cy="210820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620510" y="2098040"/>
              <a:ext cx="502285" cy="285115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221480" y="5080635"/>
              <a:ext cx="160020" cy="17716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983615" y="1477010"/>
              <a:ext cx="3092450" cy="1825625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606030" y="2336165"/>
              <a:ext cx="542290" cy="302260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657600" y="3545840"/>
              <a:ext cx="433705" cy="416560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203055" y="3140075"/>
              <a:ext cx="279400" cy="536575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286490" y="4518025"/>
              <a:ext cx="34290" cy="74295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351395" y="3298190"/>
              <a:ext cx="330835" cy="233680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504305" y="4789170"/>
              <a:ext cx="519430" cy="462280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6692900" y="4286885"/>
              <a:ext cx="376555" cy="353695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6797675" y="4550410"/>
              <a:ext cx="245110" cy="250825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312660" y="3550920"/>
              <a:ext cx="319405" cy="502285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251325" y="3778250"/>
              <a:ext cx="97155" cy="137160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5869940" y="2139315"/>
              <a:ext cx="410845" cy="347980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5725795" y="2400300"/>
              <a:ext cx="405130" cy="285115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3768090" y="3529330"/>
              <a:ext cx="5715" cy="11430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003675" y="3324225"/>
              <a:ext cx="5715" cy="5715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040120" y="2439035"/>
              <a:ext cx="11430" cy="11430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040505" y="3344545"/>
              <a:ext cx="11430" cy="28575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544570" y="3009265"/>
              <a:ext cx="177165" cy="22225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017645" y="2812415"/>
              <a:ext cx="11430" cy="5715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101465" y="3503930"/>
              <a:ext cx="11430" cy="11430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376160" y="4399915"/>
              <a:ext cx="45720" cy="40005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196840" y="3363595"/>
              <a:ext cx="85725" cy="9144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432175" y="3269615"/>
              <a:ext cx="57150" cy="22860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048760" y="3420110"/>
              <a:ext cx="11430" cy="17145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319905" y="5840095"/>
              <a:ext cx="91440" cy="40005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5812790" y="1758950"/>
              <a:ext cx="28575" cy="34290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030345" y="3543300"/>
              <a:ext cx="11430" cy="11430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570720" y="3168650"/>
              <a:ext cx="17145" cy="17145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011295" y="3355340"/>
              <a:ext cx="11430" cy="11430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057650" y="3475990"/>
              <a:ext cx="11430" cy="17145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267450" y="2275840"/>
              <a:ext cx="5715" cy="11430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350885" y="3832860"/>
              <a:ext cx="5715" cy="40005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425565" y="2677160"/>
              <a:ext cx="17145" cy="11430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029075" y="3376930"/>
              <a:ext cx="5715" cy="5715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7802880" y="4712970"/>
              <a:ext cx="17145" cy="22860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042015" y="4681220"/>
              <a:ext cx="239395" cy="131445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350625" y="4005580"/>
              <a:ext cx="5715" cy="5715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1988820" y="4870450"/>
              <a:ext cx="5715" cy="5715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3852545" y="3314700"/>
              <a:ext cx="85725" cy="22860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200150" y="4305935"/>
              <a:ext cx="496570" cy="439420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322435" y="3935095"/>
              <a:ext cx="11430" cy="11430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0978515" y="4227195"/>
              <a:ext cx="342265" cy="193675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206490" y="3926205"/>
              <a:ext cx="34290" cy="62865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004310" y="3331845"/>
              <a:ext cx="5715" cy="5715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7773035" y="4152900"/>
              <a:ext cx="5715" cy="11430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3727450" y="3190875"/>
              <a:ext cx="22860" cy="11430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486410" y="4661535"/>
              <a:ext cx="22860" cy="108585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023360" y="3576320"/>
              <a:ext cx="51435" cy="45720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046220" y="3502660"/>
              <a:ext cx="11430" cy="28575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3956050" y="3307080"/>
              <a:ext cx="17145" cy="17145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3945255" y="3320415"/>
              <a:ext cx="17145" cy="28575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6975475" y="2692400"/>
              <a:ext cx="68580" cy="40005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7734935" y="4744720"/>
              <a:ext cx="22860" cy="22860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432675" y="4446905"/>
              <a:ext cx="5715" cy="17145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055110" y="3447415"/>
              <a:ext cx="11430" cy="17145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041140" y="3387725"/>
              <a:ext cx="22860" cy="22860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3821430" y="3540760"/>
              <a:ext cx="5715" cy="11430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436235" y="2926080"/>
              <a:ext cx="148590" cy="62865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145" y="6355080"/>
            <a:ext cx="61683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890" y="2358390"/>
            <a:ext cx="683260" cy="68326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515" y="2390140"/>
            <a:ext cx="1010920" cy="101092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635" y="4411980"/>
            <a:ext cx="683260" cy="68326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215" y="2399665"/>
            <a:ext cx="1224915" cy="122491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855" y="1506220"/>
            <a:ext cx="911225" cy="91122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785" y="367030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695" y="4570095"/>
            <a:ext cx="855345" cy="85534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4104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145" y="6355080"/>
            <a:ext cx="61683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640" y="1308100"/>
            <a:ext cx="5039995" cy="226822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825" y="1308100"/>
            <a:ext cx="5039995" cy="226822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640" y="3575050"/>
            <a:ext cx="5039995" cy="226822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365" y="3575050"/>
            <a:ext cx="5039995" cy="2268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790" y="2924810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605"/>
            <a:ext cx="389890" cy="461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450" y="2924810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355" y="2952750"/>
            <a:ext cx="473075" cy="4616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20" y="3780155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650" y="3790950"/>
            <a:ext cx="426720" cy="461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880" y="3780155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70" y="3790950"/>
            <a:ext cx="372110" cy="461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70" y="1600200"/>
            <a:ext cx="3089275" cy="170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065" y="1600200"/>
            <a:ext cx="2954655" cy="170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70" y="3821430"/>
            <a:ext cx="3089275" cy="17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265" y="3818890"/>
            <a:ext cx="2497455" cy="170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20" y="2388235"/>
            <a:ext cx="4996180" cy="20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20" y="3792855"/>
            <a:ext cx="49961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995" y="872490"/>
            <a:ext cx="5374005" cy="4483735"/>
            <a:chOff x="6817995" y="872490"/>
            <a:chExt cx="5374005" cy="448373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6817995" y="872490"/>
              <a:ext cx="1430655" cy="31527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 sz="19900" b="1">
                  <a:solidFill>
                    <a:schemeClr val="bg1"/>
                  </a:solidFill>
                  <a:latin typeface="Pretendard Black" charset="0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Pretendard Black" charset="0"/>
                <a:ea typeface="+mj-ea"/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6817995" y="3912235"/>
              <a:ext cx="265239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</a:rPr>
                <a:t>문제 </a:t>
              </a:r>
              <a:r>
                <a:rPr lang="ko-KR" altLang="en-US" sz="4800" spc="-290" b="1">
                  <a:solidFill>
                    <a:schemeClr val="bg1"/>
                  </a:solidFill>
                  <a:latin typeface="Pretendard" charset="0"/>
                </a:rPr>
                <a:t>정의</a:t>
              </a:r>
              <a:endParaRPr lang="ko-KR" altLang="en-US" sz="4800" b="1">
                <a:solidFill>
                  <a:schemeClr val="bg1"/>
                </a:solidFill>
                <a:latin typeface="Pretendard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>
            <a:xfrm rot="0">
              <a:off x="6817995" y="5107305"/>
              <a:ext cx="5374640" cy="635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 rot="0">
              <a:off x="6817995" y="5356225"/>
              <a:ext cx="5374640" cy="635"/>
            </a:xfrm>
            <a:prstGeom prst="line"/>
            <a:ln w="317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도형 7"/>
          <p:cNvSpPr>
            <a:spLocks/>
          </p:cNvSpPr>
          <p:nvPr/>
        </p:nvSpPr>
        <p:spPr>
          <a:xfrm rot="0">
            <a:off x="10001250" y="6470650"/>
            <a:ext cx="2113915" cy="310515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0231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145859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800" spc="-290" b="1">
                <a:solidFill>
                  <a:schemeClr val="accent1"/>
                </a:solidFill>
              </a:rPr>
              <a:t>문제정의</a:t>
            </a:r>
            <a:endParaRPr lang="ko-KR" altLang="en-US" sz="2800" b="1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969385" y="2672715"/>
            <a:ext cx="4254500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 sz="7200" b="1">
                <a:solidFill>
                  <a:schemeClr val="accent1"/>
                </a:solidFill>
              </a:rPr>
              <a:t>고독사란?</a:t>
            </a:r>
            <a:endParaRPr lang="ko-KR" altLang="en-US" sz="72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98625" y="4104640"/>
            <a:ext cx="879602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가족</a:t>
            </a:r>
            <a:r>
              <a:rPr lang="ko-KR" altLang="en-US" sz="1800">
                <a:latin typeface="Pretendard" charset="0"/>
                <a:ea typeface="Pretendard" charset="0"/>
                <a:cs typeface="+mn-cs"/>
              </a:rPr>
              <a:t>,</a:t>
            </a:r>
            <a:r>
              <a:rPr lang="ko-KR" altLang="en-US" sz="1800"/>
              <a:t> </a:t>
            </a:r>
            <a:r>
              <a:rPr lang="ko-KR" altLang="en-US" sz="1800" b="1">
                <a:solidFill>
                  <a:srgbClr val="2E4D5F"/>
                </a:solidFill>
              </a:rPr>
              <a:t>친척</a:t>
            </a:r>
            <a:r>
              <a:rPr lang="ko-KR" altLang="en-US" sz="1800"/>
              <a:t>, </a:t>
            </a:r>
            <a:r>
              <a:rPr lang="ko-KR" altLang="en-US" sz="1800" b="1">
                <a:solidFill>
                  <a:srgbClr val="2E4D5F"/>
                </a:solidFill>
              </a:rPr>
              <a:t>친구</a:t>
            </a:r>
            <a:r>
              <a:rPr lang="ko-KR" altLang="en-US" sz="1800"/>
              <a:t>, </a:t>
            </a:r>
            <a:r>
              <a:rPr lang="ko-KR" altLang="en-US" sz="1800" b="1">
                <a:solidFill>
                  <a:srgbClr val="2E4D5F"/>
                </a:solidFill>
              </a:rPr>
              <a:t>지인</a:t>
            </a:r>
            <a:r>
              <a:rPr lang="ko-KR" altLang="en-US" sz="1800"/>
              <a:t> 등 </a:t>
            </a:r>
            <a:r>
              <a:rPr lang="ko-KR" altLang="en-US" sz="1800" b="1">
                <a:solidFill>
                  <a:srgbClr val="2E4D5F"/>
                </a:solidFill>
              </a:rPr>
              <a:t>주변 사람들과 단절된 채 홀로 사는 사람</a:t>
            </a:r>
            <a:r>
              <a:rPr lang="ko-KR" altLang="en-US" sz="1800"/>
              <a:t>이</a:t>
            </a:r>
            <a:endParaRPr lang="ko-KR" altLang="en-US" sz="1800"/>
          </a:p>
          <a:p>
            <a:pPr marL="0" indent="0" algn="ctr" latinLnBrk="0">
              <a:buFontTx/>
              <a:buNone/>
            </a:pPr>
            <a:r>
              <a:rPr lang="ko-KR" altLang="en-US" sz="1800">
                <a:latin typeface="Pretendard" charset="0"/>
                <a:ea typeface="Pretendard" charset="0"/>
                <a:cs typeface="+mn-cs"/>
              </a:rPr>
              <a:t>자살,</a:t>
            </a:r>
            <a:r>
              <a:rPr lang="ko-KR" altLang="en-US" sz="1800"/>
              <a:t> 병사 등으로 </a:t>
            </a:r>
            <a:r>
              <a:rPr lang="ko-KR" altLang="en-US" sz="1800" b="1">
                <a:solidFill>
                  <a:srgbClr val="2E4D5F"/>
                </a:solidFill>
              </a:rPr>
              <a:t>혼자</a:t>
            </a:r>
            <a:r>
              <a:rPr lang="ko-KR" altLang="en-US" sz="1800"/>
              <a:t> 임종을 맞고, </a:t>
            </a:r>
            <a:r>
              <a:rPr lang="ko-KR" altLang="en-US" sz="1800" b="1">
                <a:solidFill>
                  <a:srgbClr val="2E4D5F"/>
                </a:solidFill>
              </a:rPr>
              <a:t>시신이 일정한 시간이 흐른 뒤에 발견되는 죽음</a:t>
            </a:r>
            <a:endParaRPr lang="ko-KR" altLang="en-US" sz="180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320" y="2129790"/>
            <a:ext cx="9881870" cy="307784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27"/>
          <p:cNvSpPr>
            <a:spLocks/>
          </p:cNvSpPr>
          <p:nvPr/>
        </p:nvSpPr>
        <p:spPr>
          <a:xfrm rot="0">
            <a:off x="10017125" y="6478905"/>
            <a:ext cx="2068830" cy="21145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/>
          </p:cNvSpPr>
          <p:nvPr/>
        </p:nvSpPr>
        <p:spPr>
          <a:xfrm rot="0" flipH="1">
            <a:off x="327025" y="461645"/>
            <a:ext cx="4880610" cy="16300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“</a:t>
            </a:r>
            <a: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고독사”</a:t>
            </a:r>
            <a: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/>
            </a:r>
            <a:b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</a:br>
            <a: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나와는 </a:t>
            </a:r>
            <a:r>
              <a:rPr lang="ko-KR" altLang="ko-KR" sz="50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무관할까?</a:t>
            </a:r>
            <a:endParaRPr lang="ko-KR" altLang="en-US" sz="5000" b="1">
              <a:solidFill>
                <a:schemeClr val="accent1">
                  <a:lumMod val="50000"/>
                </a:schemeClr>
              </a:solidFill>
              <a:latin typeface="Pretendard Black" charset="0"/>
              <a:ea typeface="Pretendard Black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438150" y="2593975"/>
            <a:ext cx="5001895" cy="28606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다음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보건복지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부의 보도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자료에 따르면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최근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년간 고독사 사망자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수의 연평균 증가율은 15.5% 정도로 매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년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늘어나고 있는 추세를 보입니다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또한 통계청에서 발표한 다음 자료에 따르면 1인가구 수에 대한 전체 비중은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매년 늘어나고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있는 것으로 보입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니다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하지만 고독사 위험군 비중 연령을 보시면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30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~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40대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1인가구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중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에도 고독사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위험군 비중이 많은 것으로 보입니다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정말 고독사가 나와는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무관한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것일까요?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3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88965" y="1823085"/>
            <a:ext cx="6170295" cy="249237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</p:pic>
      <p:sp>
        <p:nvSpPr>
          <p:cNvPr id="44" name="도형 12"/>
          <p:cNvSpPr>
            <a:spLocks/>
          </p:cNvSpPr>
          <p:nvPr/>
        </p:nvSpPr>
        <p:spPr>
          <a:xfrm rot="0">
            <a:off x="10067290" y="6477000"/>
            <a:ext cx="2088515" cy="271780"/>
          </a:xfrm>
          <a:prstGeom prst="rect"/>
          <a:solidFill>
            <a:srgbClr val="C7DFEB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8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>
            <a:spLocks/>
          </p:cNvSpPr>
          <p:nvPr/>
        </p:nvSpPr>
        <p:spPr>
          <a:xfrm rot="0">
            <a:off x="522605" y="2286000"/>
            <a:ext cx="2287905" cy="2291080"/>
          </a:xfrm>
          <a:prstGeom prst="ellipse"/>
          <a:solidFill>
            <a:schemeClr val="bg1"/>
          </a:solidFill>
          <a:ln>
            <a:noFill/>
            <a:prstDash/>
          </a:ln>
          <a:effectLst>
            <a:outerShdw sx="100000" sy="100000" blurRad="76200" dist="12700" dir="2700000" rotWithShape="0" algn="tl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150" y="485775"/>
            <a:ext cx="487362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4W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s 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C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a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n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v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a</a:t>
            </a:r>
            <a:r>
              <a:rPr lang="ko-KR" altLang="ko-KR" sz="2800" spc="-290" b="1">
                <a:solidFill>
                  <a:schemeClr val="accent1">
                    <a:lumMod val="50000"/>
                  </a:schemeClr>
                </a:solidFill>
                <a:latin typeface="Pretendard Black" charset="0"/>
                <a:ea typeface="+mj-ea"/>
              </a:rPr>
              <a:t>s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latin typeface="Pretendard Black" charset="0"/>
              <a:ea typeface="+mj-ea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1113155" y="2000250"/>
            <a:ext cx="111061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ho</a:t>
            </a:r>
            <a:endParaRPr lang="ko-KR" altLang="en-US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도형 4"/>
          <p:cNvSpPr>
            <a:spLocks/>
          </p:cNvSpPr>
          <p:nvPr/>
        </p:nvSpPr>
        <p:spPr>
          <a:xfrm rot="0">
            <a:off x="9715500" y="6130925"/>
            <a:ext cx="2435225" cy="685165"/>
          </a:xfrm>
          <a:prstGeom prst="rect"/>
          <a:solidFill>
            <a:srgbClr val="C7DFEB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5"/>
          <p:cNvSpPr>
            <a:spLocks/>
          </p:cNvSpPr>
          <p:nvPr/>
        </p:nvSpPr>
        <p:spPr>
          <a:xfrm rot="0">
            <a:off x="3289935" y="2281555"/>
            <a:ext cx="2287905" cy="2291080"/>
          </a:xfrm>
          <a:prstGeom prst="ellipse"/>
          <a:solidFill>
            <a:schemeClr val="bg1"/>
          </a:solidFill>
          <a:ln>
            <a:noFill/>
            <a:prstDash/>
          </a:ln>
          <a:effectLst>
            <a:outerShdw sx="100000" sy="100000" blurRad="76200" dist="12700" dir="2700000" rotWithShape="0" algn="tl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6" name="도형 16"/>
          <p:cNvSpPr>
            <a:spLocks/>
          </p:cNvSpPr>
          <p:nvPr/>
        </p:nvSpPr>
        <p:spPr>
          <a:xfrm rot="0">
            <a:off x="6400165" y="2277110"/>
            <a:ext cx="2287905" cy="2291080"/>
          </a:xfrm>
          <a:prstGeom prst="ellipse"/>
          <a:solidFill>
            <a:schemeClr val="bg1"/>
          </a:solidFill>
          <a:ln>
            <a:noFill/>
            <a:prstDash/>
          </a:ln>
          <a:effectLst>
            <a:outerShdw sx="100000" sy="100000" blurRad="76200" dist="12700" dir="2700000" rotWithShape="0" algn="tl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7" name="도형 17"/>
          <p:cNvSpPr>
            <a:spLocks/>
          </p:cNvSpPr>
          <p:nvPr/>
        </p:nvSpPr>
        <p:spPr>
          <a:xfrm rot="0">
            <a:off x="9510395" y="2282190"/>
            <a:ext cx="2287905" cy="2291080"/>
          </a:xfrm>
          <a:prstGeom prst="ellipse"/>
          <a:solidFill>
            <a:schemeClr val="bg1"/>
          </a:solidFill>
          <a:ln>
            <a:noFill/>
            <a:prstDash/>
          </a:ln>
          <a:effectLst>
            <a:outerShdw sx="100000" sy="100000" blurRad="76200" dist="12700" dir="2700000" rotWithShape="0" algn="tl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8" name="텍스트 상자 18"/>
          <p:cNvSpPr txBox="1">
            <a:spLocks/>
          </p:cNvSpPr>
          <p:nvPr/>
        </p:nvSpPr>
        <p:spPr>
          <a:xfrm rot="0">
            <a:off x="3806825" y="1991360"/>
            <a:ext cx="126682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What</a:t>
            </a:r>
            <a:endParaRPr lang="ko-KR" altLang="en-US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텍스트 상자 19"/>
          <p:cNvSpPr txBox="1">
            <a:spLocks/>
          </p:cNvSpPr>
          <p:nvPr/>
        </p:nvSpPr>
        <p:spPr>
          <a:xfrm rot="0">
            <a:off x="6800850" y="1991360"/>
            <a:ext cx="146621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Where</a:t>
            </a:r>
            <a:endParaRPr lang="ko-KR" altLang="en-US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텍스트 상자 20"/>
          <p:cNvSpPr txBox="1">
            <a:spLocks/>
          </p:cNvSpPr>
          <p:nvPr/>
        </p:nvSpPr>
        <p:spPr>
          <a:xfrm rot="0">
            <a:off x="9878060" y="1998345"/>
            <a:ext cx="158623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endParaRPr lang="ko-KR" altLang="en-US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텍스트 상자 21"/>
          <p:cNvSpPr txBox="1">
            <a:spLocks/>
          </p:cNvSpPr>
          <p:nvPr/>
        </p:nvSpPr>
        <p:spPr>
          <a:xfrm rot="0">
            <a:off x="10055860" y="1992630"/>
            <a:ext cx="118046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Why</a:t>
            </a:r>
            <a:endParaRPr lang="ko-KR" altLang="en-US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텍스트 상자 22"/>
          <p:cNvSpPr txBox="1">
            <a:spLocks/>
          </p:cNvSpPr>
          <p:nvPr/>
        </p:nvSpPr>
        <p:spPr>
          <a:xfrm rot="0">
            <a:off x="763905" y="3244850"/>
            <a:ext cx="18091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buFontTx/>
              <a:buNone/>
            </a:pP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1인가구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누구나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텍스트 상자 23"/>
          <p:cNvSpPr txBox="1">
            <a:spLocks/>
          </p:cNvSpPr>
          <p:nvPr/>
        </p:nvSpPr>
        <p:spPr>
          <a:xfrm rot="0">
            <a:off x="3486785" y="3109595"/>
            <a:ext cx="188722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고독사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위험군이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점점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늘고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있다.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텍스트 상자 24"/>
          <p:cNvSpPr txBox="1">
            <a:spLocks/>
          </p:cNvSpPr>
          <p:nvPr/>
        </p:nvSpPr>
        <p:spPr>
          <a:xfrm rot="0">
            <a:off x="6598920" y="3101975"/>
            <a:ext cx="188785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혼자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생활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하는 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공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간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텍스트 상자 25"/>
          <p:cNvSpPr txBox="1">
            <a:spLocks/>
          </p:cNvSpPr>
          <p:nvPr/>
        </p:nvSpPr>
        <p:spPr>
          <a:xfrm>
            <a:off x="9593580" y="2968625"/>
            <a:ext cx="218059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고독사</a:t>
            </a: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는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FontTx/>
              <a:buNone/>
            </a:pPr>
            <a:r>
              <a:rPr lang="ko-KR" altLang="ko-KR">
                <a:solidFill>
                  <a:schemeClr val="accent1">
                    <a:lumMod val="50000"/>
                  </a:schemeClr>
                </a:solidFill>
              </a:rPr>
              <a:t>충분히 예방 가능한 죽음이기 때문에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995" y="872490"/>
            <a:ext cx="5374640" cy="4484370"/>
            <a:chOff x="6817995" y="872490"/>
            <a:chExt cx="5374640" cy="4484370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6817995" y="872490"/>
              <a:ext cx="1784350" cy="31534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9900" b="1">
                  <a:solidFill>
                    <a:schemeClr val="bg1"/>
                  </a:solidFill>
                  <a:latin typeface="Pretendard Black" charset="0"/>
                  <a:ea typeface="Pretendard Black" charset="0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Pretendard Black" charset="0"/>
                <a:ea typeface="Pretendard Black" charset="0"/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6817995" y="3912235"/>
              <a:ext cx="398589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800" spc="-28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어떤</a:t>
              </a:r>
              <a:r>
                <a:rPr lang="ko-KR" altLang="en-US" sz="4800" spc="-280" b="1">
                  <a:solidFill>
                    <a:schemeClr val="bg1"/>
                  </a:solidFill>
                  <a:latin typeface="Pretendard" charset="0"/>
                  <a:ea typeface="Pretendard" charset="0"/>
                  <a:cs typeface="+mn-cs"/>
                </a:rPr>
                <a:t> 일을 할까</a:t>
              </a:r>
              <a:endParaRPr lang="ko-KR" altLang="en-US" sz="4800" b="1">
                <a:solidFill>
                  <a:schemeClr val="bg1"/>
                </a:solidFill>
                <a:latin typeface="Pretendard" charset="0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>
            <a:xfrm rot="0">
              <a:off x="6817995" y="5107305"/>
              <a:ext cx="5375275" cy="1270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 rot="0">
              <a:off x="6817995" y="5356225"/>
              <a:ext cx="5375275" cy="1270"/>
            </a:xfrm>
            <a:prstGeom prst="line"/>
            <a:ln w="317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도형 26"/>
          <p:cNvSpPr>
            <a:spLocks/>
          </p:cNvSpPr>
          <p:nvPr/>
        </p:nvSpPr>
        <p:spPr>
          <a:xfrm rot="0">
            <a:off x="10010775" y="6467475"/>
            <a:ext cx="2134235" cy="334010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t 0"/>
          <p:cNvCxnSpPr/>
          <p:nvPr/>
        </p:nvCxnSpPr>
        <p:spPr>
          <a:xfrm rot="0">
            <a:off x="144145" y="160655"/>
            <a:ext cx="12060555" cy="635"/>
          </a:xfrm>
          <a:prstGeom prst="line"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144145" y="272415"/>
            <a:ext cx="73025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Part</a:t>
            </a:r>
            <a:r>
              <a:rPr lang="en-US" altLang="ko-KR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163320" y="272415"/>
            <a:ext cx="413956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7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U</a:t>
            </a:r>
            <a:r>
              <a:rPr lang="ko-KR" altLang="en-US" sz="2800" spc="-27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-Keeper</a:t>
            </a:r>
            <a:r>
              <a:rPr lang="ko-KR" altLang="en-US" sz="2800" spc="-27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는 </a:t>
            </a:r>
            <a:r>
              <a:rPr lang="ko-KR" altLang="en-US" sz="2800" spc="-27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어떤 일을 할까?</a:t>
            </a:r>
            <a:endParaRPr lang="ko-KR" altLang="en-US" sz="2800" b="1">
              <a:solidFill>
                <a:schemeClr val="accent1"/>
              </a:solidFill>
              <a:latin typeface="Pretendard" charset="0"/>
              <a:ea typeface="Pretendard" charset="0"/>
              <a:cs typeface="+mn-cs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44145" y="6737985"/>
            <a:ext cx="12060555" cy="635"/>
          </a:xfrm>
          <a:prstGeom prst="line"/>
          <a:ln w="3175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055495" y="2672715"/>
            <a:ext cx="8083550" cy="11995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720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“예방</a:t>
            </a:r>
            <a:r>
              <a:rPr lang="ko-KR" altLang="ko-KR" sz="720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 가능한 죽음”</a:t>
            </a:r>
            <a:endParaRPr lang="ko-KR" altLang="en-US" sz="7200" b="1">
              <a:solidFill>
                <a:schemeClr val="accent1"/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2265045" y="4104640"/>
            <a:ext cx="766445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인공지능 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기반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 생활 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패턴 분석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적정기술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시스템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인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 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U-Keepe</a:t>
            </a:r>
            <a:r>
              <a:rPr lang="ko-KR" altLang="en-US" sz="1800" b="1">
                <a:solidFill>
                  <a:srgbClr val="2E4D5F"/>
                </a:solidFill>
                <a:latin typeface="Pretendard" charset="0"/>
                <a:ea typeface="Pretendard" charset="0"/>
                <a:cs typeface="+mn-cs"/>
              </a:rPr>
              <a:t>r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는</a:t>
            </a:r>
            <a:endParaRPr lang="ko-KR" altLang="en-US" sz="1800" b="0">
              <a:solidFill>
                <a:schemeClr val="tx1"/>
              </a:solidFill>
              <a:latin typeface="Pretendard" charset="0"/>
              <a:ea typeface="Pretendard" charset="0"/>
              <a:cs typeface="+mn-cs"/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고독사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예방 뿐만 아니라 1인가구의 위험상황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대처 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및 예방</a:t>
            </a:r>
            <a:r>
              <a:rPr lang="ko-KR" altLang="en-US" sz="1800" b="0">
                <a:solidFill>
                  <a:schemeClr val="tx1"/>
                </a:solidFill>
                <a:latin typeface="Pretendard" charset="0"/>
                <a:ea typeface="Pretendard" charset="0"/>
                <a:cs typeface="+mn-cs"/>
              </a:rPr>
              <a:t>도 가능합니다</a:t>
            </a:r>
            <a:endParaRPr lang="ko-KR" altLang="en-US" sz="1800" b="0">
              <a:solidFill>
                <a:schemeClr val="tx1"/>
              </a:solidFill>
              <a:latin typeface="Pretendard" charset="0"/>
              <a:ea typeface="Pretendard" charset="0"/>
              <a:cs typeface="+mn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163320" y="2129790"/>
            <a:ext cx="9882505" cy="307848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도형 7"/>
          <p:cNvSpPr>
            <a:spLocks/>
          </p:cNvSpPr>
          <p:nvPr/>
        </p:nvSpPr>
        <p:spPr>
          <a:xfrm rot="0">
            <a:off x="10079990" y="6512560"/>
            <a:ext cx="2040255" cy="18351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145" y="160655"/>
            <a:ext cx="120599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145" y="272415"/>
            <a:ext cx="73025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Part</a:t>
            </a:r>
            <a:r>
              <a:rPr lang="en-US" altLang="ko-KR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320" y="272415"/>
            <a:ext cx="411543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U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-Keeper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는 </a:t>
            </a:r>
            <a:r>
              <a:rPr lang="ko-KR" altLang="en-US" sz="2800" spc="-280" b="1">
                <a:solidFill>
                  <a:schemeClr val="accent1"/>
                </a:solidFill>
                <a:latin typeface="Pretendard" charset="0"/>
                <a:ea typeface="Pretendard" charset="0"/>
                <a:cs typeface="+mn-cs"/>
              </a:rPr>
              <a:t>어떤 일을 할까?</a:t>
            </a:r>
            <a:endParaRPr lang="ko-KR" altLang="en-US" sz="2800" b="1">
              <a:solidFill>
                <a:schemeClr val="accent1"/>
              </a:solidFill>
              <a:latin typeface="Pretendard" charset="0"/>
              <a:ea typeface="Pretendard" charset="0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145" y="6737985"/>
            <a:ext cx="1205992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>
            <a:spLocks/>
          </p:cNvSpPr>
          <p:nvPr/>
        </p:nvSpPr>
        <p:spPr>
          <a:xfrm rot="0">
            <a:off x="952500" y="4953000"/>
            <a:ext cx="10212705" cy="1187450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1010920" y="5254625"/>
            <a:ext cx="1018413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3</a:t>
            </a:r>
            <a:r>
              <a:rPr lang="ko-KR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.</a:t>
            </a:r>
            <a:r>
              <a:rPr lang="en-US" altLang="ko-KR" sz="3200" spc="-280">
                <a:solidFill>
                  <a:schemeClr val="bg1"/>
                </a:solidFill>
              </a:rPr>
              <a:t> </a:t>
            </a:r>
            <a:r>
              <a:rPr lang="ko-KR" altLang="ko-KR" sz="3200" spc="-280">
                <a:solidFill>
                  <a:schemeClr val="bg1"/>
                </a:solidFill>
              </a:rPr>
              <a:t>인공지능이 </a:t>
            </a:r>
            <a:r>
              <a:rPr lang="ko-KR" altLang="ko-KR" sz="3200" spc="-280">
                <a:solidFill>
                  <a:schemeClr val="bg1"/>
                </a:solidFill>
              </a:rPr>
              <a:t>예측한 결</a:t>
            </a:r>
            <a:r>
              <a:rPr lang="ko-KR" altLang="ko-KR" sz="3200" spc="-280">
                <a:solidFill>
                  <a:schemeClr val="bg1"/>
                </a:solidFill>
              </a:rPr>
              <a:t>과를 </a:t>
            </a:r>
            <a:r>
              <a:rPr lang="ko-KR" altLang="ko-KR" sz="3200" spc="-280">
                <a:solidFill>
                  <a:schemeClr val="bg1"/>
                </a:solidFill>
              </a:rPr>
              <a:t>바탕으로</a:t>
            </a:r>
            <a:r>
              <a:rPr lang="ko-KR" altLang="ko-KR" sz="3200" spc="-280">
                <a:solidFill>
                  <a:schemeClr val="bg1"/>
                </a:solidFill>
              </a:rPr>
              <a:t> </a:t>
            </a:r>
            <a:r>
              <a:rPr lang="ko-KR" altLang="ko-KR" sz="3200" spc="-280">
                <a:solidFill>
                  <a:schemeClr val="bg1"/>
                </a:solidFill>
              </a:rPr>
              <a:t>위험상</a:t>
            </a:r>
            <a:r>
              <a:rPr lang="ko-KR" altLang="ko-KR" sz="3200" spc="-280">
                <a:solidFill>
                  <a:schemeClr val="bg1"/>
                </a:solidFill>
              </a:rPr>
              <a:t>황 </a:t>
            </a:r>
            <a:r>
              <a:rPr lang="ko-KR" altLang="ko-KR" sz="3200" spc="-280">
                <a:solidFill>
                  <a:schemeClr val="bg1"/>
                </a:solidFill>
              </a:rPr>
              <a:t>감지 및 예방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952500" y="1436370"/>
            <a:ext cx="10212705" cy="1187450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1567180" y="1743710"/>
            <a:ext cx="907161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1</a:t>
            </a:r>
            <a:r>
              <a:rPr lang="ko-KR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.</a:t>
            </a:r>
            <a:r>
              <a:rPr lang="en-US" altLang="ko-KR" sz="3200" spc="-280">
                <a:solidFill>
                  <a:schemeClr val="bg1"/>
                </a:solidFill>
              </a:rPr>
              <a:t> </a:t>
            </a:r>
            <a:r>
              <a:rPr lang="ko-KR" altLang="ko-KR" sz="3200" spc="-280">
                <a:solidFill>
                  <a:schemeClr val="bg1"/>
                </a:solidFill>
              </a:rPr>
              <a:t>수집된 </a:t>
            </a:r>
            <a:r>
              <a:rPr lang="ko-KR" altLang="ko-KR" sz="3200" spc="-280">
                <a:solidFill>
                  <a:schemeClr val="bg1"/>
                </a:solidFill>
              </a:rPr>
              <a:t>센서</a:t>
            </a:r>
            <a:r>
              <a:rPr lang="ko-KR" altLang="ko-KR" sz="3200" spc="-280">
                <a:solidFill>
                  <a:schemeClr val="bg1"/>
                </a:solidFill>
              </a:rPr>
              <a:t> 정보를 </a:t>
            </a:r>
            <a:r>
              <a:rPr lang="ko-KR" altLang="ko-KR" sz="3200" spc="-280">
                <a:solidFill>
                  <a:schemeClr val="bg1"/>
                </a:solidFill>
              </a:rPr>
              <a:t>바탕으로</a:t>
            </a:r>
            <a:r>
              <a:rPr lang="ko-KR" altLang="ko-KR" sz="3200" spc="-280">
                <a:solidFill>
                  <a:schemeClr val="bg1"/>
                </a:solidFill>
              </a:rPr>
              <a:t> 이용자 생활 </a:t>
            </a:r>
            <a:r>
              <a:rPr lang="ko-KR" altLang="ko-KR" sz="3200" spc="-280">
                <a:solidFill>
                  <a:schemeClr val="bg1"/>
                </a:solidFill>
              </a:rPr>
              <a:t>패턴 파악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300" y="2775585"/>
            <a:ext cx="279400" cy="24066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52500" y="3194685"/>
            <a:ext cx="10212705" cy="1187450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2317115" y="3502025"/>
            <a:ext cx="757237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2</a:t>
            </a:r>
            <a:r>
              <a:rPr lang="ko-KR" altLang="ko-KR" sz="3200" spc="-280">
                <a:solidFill>
                  <a:schemeClr val="bg1"/>
                </a:solidFill>
                <a:latin typeface="Pretendard" charset="0"/>
                <a:ea typeface="Pretendard" charset="0"/>
                <a:cs typeface="+mn-cs"/>
              </a:rPr>
              <a:t>.</a:t>
            </a:r>
            <a:r>
              <a:rPr lang="en-US" altLang="ko-KR" sz="3200" spc="-280">
                <a:solidFill>
                  <a:schemeClr val="bg1"/>
                </a:solidFill>
              </a:rPr>
              <a:t> </a:t>
            </a:r>
            <a:r>
              <a:rPr lang="ko-KR" altLang="ko-KR" sz="3200" spc="-280">
                <a:solidFill>
                  <a:schemeClr val="bg1"/>
                </a:solidFill>
              </a:rPr>
              <a:t>온디바이스 </a:t>
            </a:r>
            <a:r>
              <a:rPr lang="ko-KR" altLang="ko-KR" sz="3200" spc="-280">
                <a:solidFill>
                  <a:schemeClr val="bg1"/>
                </a:solidFill>
              </a:rPr>
              <a:t>AI</a:t>
            </a:r>
            <a:r>
              <a:rPr lang="ko-KR" altLang="ko-KR" sz="3200" spc="-280">
                <a:solidFill>
                  <a:schemeClr val="bg1"/>
                </a:solidFill>
              </a:rPr>
              <a:t>를 </a:t>
            </a:r>
            <a:r>
              <a:rPr lang="ko-KR" altLang="ko-KR" sz="3200" spc="-280">
                <a:solidFill>
                  <a:schemeClr val="bg1"/>
                </a:solidFill>
              </a:rPr>
              <a:t>활용한</a:t>
            </a:r>
            <a:r>
              <a:rPr lang="ko-KR" altLang="ko-KR" sz="3200" spc="-280">
                <a:solidFill>
                  <a:schemeClr val="bg1"/>
                </a:solidFill>
              </a:rPr>
              <a:t> 실시간</a:t>
            </a:r>
            <a:r>
              <a:rPr lang="ko-KR" altLang="ko-KR" sz="3200" spc="-280">
                <a:solidFill>
                  <a:schemeClr val="bg1"/>
                </a:solidFill>
              </a:rPr>
              <a:t>데이터 분석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300" y="4533900"/>
            <a:ext cx="279400" cy="24066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도형 1"/>
          <p:cNvSpPr>
            <a:spLocks/>
          </p:cNvSpPr>
          <p:nvPr/>
        </p:nvSpPr>
        <p:spPr>
          <a:xfrm rot="0">
            <a:off x="10061575" y="6493510"/>
            <a:ext cx="2063750" cy="19875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180</Paragraphs>
  <Words>758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jihyo0331</cp:lastModifiedBy>
  <dc:title>PowerPoint 프레젠테이션</dc:title>
  <cp:version>10.105.242.53559</cp:version>
  <dcterms:modified xsi:type="dcterms:W3CDTF">2022-08-17T05:17:31Z</dcterms:modified>
</cp:coreProperties>
</file>