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64" r:id="rId2"/>
    <p:sldId id="271" r:id="rId3"/>
    <p:sldId id="270" r:id="rId4"/>
    <p:sldId id="257" r:id="rId5"/>
    <p:sldId id="258" r:id="rId6"/>
    <p:sldId id="265" r:id="rId7"/>
    <p:sldId id="266" r:id="rId8"/>
    <p:sldId id="267" r:id="rId9"/>
    <p:sldId id="262" r:id="rId10"/>
    <p:sldId id="268" r:id="rId11"/>
    <p:sldId id="272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5EC"/>
    <a:srgbClr val="68D7F2"/>
    <a:srgbClr val="19FFFF"/>
    <a:srgbClr val="82FFFF"/>
    <a:srgbClr val="65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2062" autoAdjust="0"/>
  </p:normalViewPr>
  <p:slideViewPr>
    <p:cSldViewPr snapToGrid="0">
      <p:cViewPr varScale="1">
        <p:scale>
          <a:sx n="54" d="100"/>
          <a:sy n="54" d="100"/>
        </p:scale>
        <p:origin x="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5EC9D-7A5B-4636-B326-CFFCB3BA2B0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895B7-4DBF-49D0-A113-6E76F2C4D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? </a:t>
            </a:r>
            <a:r>
              <a:rPr lang="ko-KR" altLang="en-US" dirty="0" err="1"/>
              <a:t>활짝웃자팀의</a:t>
            </a:r>
            <a:r>
              <a:rPr lang="ko-KR" altLang="en-US" dirty="0"/>
              <a:t> </a:t>
            </a:r>
            <a:r>
              <a:rPr lang="ko-KR" altLang="en-US" dirty="0" err="1"/>
              <a:t>박지효</a:t>
            </a:r>
            <a:r>
              <a:rPr lang="en-US" altLang="ko-KR" dirty="0"/>
              <a:t>, </a:t>
            </a:r>
            <a:r>
              <a:rPr lang="ko-KR" altLang="en-US" dirty="0" err="1"/>
              <a:t>곽민경입니다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safetymap.co.kr</a:t>
            </a:r>
            <a:r>
              <a:rPr lang="ko-KR" altLang="en-US" dirty="0"/>
              <a:t>에서 접근 가능한 우리동네 청소년 안전지도</a:t>
            </a:r>
            <a:r>
              <a:rPr lang="en-US" altLang="ko-KR" dirty="0"/>
              <a:t>, </a:t>
            </a:r>
            <a:r>
              <a:rPr lang="ko-KR" altLang="en-US" dirty="0"/>
              <a:t>줄여서 </a:t>
            </a:r>
            <a:r>
              <a:rPr lang="ko-KR" altLang="en-US" dirty="0" err="1"/>
              <a:t>우청안이라는</a:t>
            </a:r>
            <a:r>
              <a:rPr lang="ko-KR" altLang="en-US" dirty="0"/>
              <a:t> 서비스를 만들었습니다</a:t>
            </a:r>
            <a:r>
              <a:rPr lang="en-US" altLang="ko-KR" dirty="0"/>
              <a:t>. </a:t>
            </a:r>
            <a:r>
              <a:rPr lang="ko-KR" altLang="en-US" dirty="0"/>
              <a:t>지역기반 서비스인데 첫번째 버전으로 저희가 살고 있는 분당지역의 안전지도를 개발하였습니다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10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향후 발전 방향입니다</a:t>
            </a:r>
            <a:r>
              <a:rPr lang="en-US" altLang="ko-KR" dirty="0"/>
              <a:t>. </a:t>
            </a:r>
            <a:r>
              <a:rPr lang="ko-KR" altLang="en-US" dirty="0"/>
              <a:t>테스트를 하던 도중</a:t>
            </a:r>
            <a:r>
              <a:rPr lang="en-US" altLang="ko-KR" dirty="0"/>
              <a:t>, </a:t>
            </a:r>
            <a:r>
              <a:rPr lang="ko-KR" altLang="en-US" dirty="0"/>
              <a:t>저희는 핸드폰에서 나의 위치를 잘못 파악하게 되는 경우가 종종 발생한다는 것을 발견하였습니다</a:t>
            </a:r>
            <a:r>
              <a:rPr lang="en-US" altLang="ko-KR" dirty="0"/>
              <a:t>. </a:t>
            </a:r>
            <a:r>
              <a:rPr lang="ko-KR" altLang="en-US" dirty="0"/>
              <a:t>그래서 자신이 원하는 위치를 터치하면 그 장소의 안전지수를 보여주는 기능을 추가하려는 계획이 있습니다</a:t>
            </a:r>
            <a:r>
              <a:rPr lang="en-US" altLang="ko-KR" dirty="0"/>
              <a:t>. </a:t>
            </a:r>
            <a:r>
              <a:rPr lang="ko-KR" altLang="en-US" dirty="0"/>
              <a:t>또한 저희는 안드로이드 앱으로 개발하고</a:t>
            </a:r>
            <a:r>
              <a:rPr lang="en-US" altLang="ko-KR" dirty="0"/>
              <a:t>, </a:t>
            </a:r>
            <a:r>
              <a:rPr lang="ko-KR" altLang="en-US" dirty="0"/>
              <a:t>알림 기능을 추가할 계획을 세웠습니다</a:t>
            </a:r>
            <a:r>
              <a:rPr lang="en-US" altLang="ko-KR" dirty="0"/>
              <a:t>. </a:t>
            </a:r>
            <a:r>
              <a:rPr lang="ko-KR" altLang="en-US" dirty="0"/>
              <a:t>더 나아가</a:t>
            </a:r>
            <a:r>
              <a:rPr lang="en-US" altLang="ko-KR" dirty="0"/>
              <a:t>, </a:t>
            </a:r>
            <a:r>
              <a:rPr lang="ko-KR" altLang="en-US" dirty="0"/>
              <a:t>민경이가 </a:t>
            </a:r>
            <a:r>
              <a:rPr lang="ko-KR" altLang="en-US" dirty="0" err="1"/>
              <a:t>지효네</a:t>
            </a:r>
            <a:r>
              <a:rPr lang="ko-KR" altLang="en-US" dirty="0"/>
              <a:t> 집에 일요일 밤 </a:t>
            </a:r>
            <a:r>
              <a:rPr lang="en-US" altLang="ko-KR" dirty="0"/>
              <a:t>9</a:t>
            </a:r>
            <a:r>
              <a:rPr lang="ko-KR" altLang="en-US" dirty="0"/>
              <a:t>시에 가려고 한다</a:t>
            </a:r>
            <a:r>
              <a:rPr lang="en-US" altLang="ko-KR" dirty="0"/>
              <a:t>. </a:t>
            </a:r>
            <a:r>
              <a:rPr lang="ko-KR" altLang="en-US" dirty="0"/>
              <a:t>가장 안전한 길을 알려줘 라고 했을 때 길을 제시할 수 있는 </a:t>
            </a:r>
            <a:r>
              <a:rPr lang="ko-KR" altLang="en-US" dirty="0" err="1"/>
              <a:t>내비게이션</a:t>
            </a:r>
            <a:r>
              <a:rPr lang="ko-KR" altLang="en-US" dirty="0"/>
              <a:t> 기능을 추가하려 합니다</a:t>
            </a:r>
            <a:r>
              <a:rPr lang="en-US" altLang="ko-KR" dirty="0"/>
              <a:t>. </a:t>
            </a:r>
            <a:r>
              <a:rPr lang="ko-KR" altLang="en-US" dirty="0"/>
              <a:t>우리동네 청소년 안전지도는 앞으로 계속 버전을 거듭하며 더 넓은 지역으로 확장</a:t>
            </a:r>
            <a:r>
              <a:rPr lang="en-US" altLang="ko-KR" dirty="0"/>
              <a:t>, </a:t>
            </a:r>
            <a:r>
              <a:rPr lang="ko-KR" altLang="en-US" dirty="0"/>
              <a:t>발전해 나갈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93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48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원래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연결해서 에코시계와 먼지측정기를 만들었습니다</a:t>
            </a:r>
            <a:r>
              <a:rPr lang="en-US" altLang="ko-KR" dirty="0"/>
              <a:t>. </a:t>
            </a:r>
            <a:r>
              <a:rPr lang="ko-KR" altLang="en-US" dirty="0"/>
              <a:t>이번 공모전을 준비하면서 저희는 </a:t>
            </a:r>
            <a:r>
              <a:rPr lang="ko-KR" altLang="en-US" dirty="0" err="1"/>
              <a:t>할수</a:t>
            </a:r>
            <a:r>
              <a:rPr lang="ko-KR" altLang="en-US" dirty="0"/>
              <a:t> </a:t>
            </a:r>
            <a:r>
              <a:rPr lang="ko-KR" altLang="en-US" dirty="0" err="1"/>
              <a:t>있는걸로</a:t>
            </a:r>
            <a:r>
              <a:rPr lang="ko-KR" altLang="en-US" dirty="0"/>
              <a:t> 뭔가를 만들 수도 있었지만 저희는 만들고 </a:t>
            </a:r>
            <a:r>
              <a:rPr lang="ko-KR" altLang="en-US" dirty="0" err="1"/>
              <a:t>싶은걸</a:t>
            </a:r>
            <a:r>
              <a:rPr lang="ko-KR" altLang="en-US" dirty="0"/>
              <a:t> 먼저 정하고 그 다음에 필요한 기술을 그때 배워서 만들기로 했습니다</a:t>
            </a:r>
            <a:r>
              <a:rPr lang="en-US" altLang="ko-KR" dirty="0"/>
              <a:t>. </a:t>
            </a:r>
            <a:r>
              <a:rPr lang="ko-KR" altLang="en-US" dirty="0"/>
              <a:t>알고 </a:t>
            </a:r>
            <a:r>
              <a:rPr lang="ko-KR" altLang="en-US" dirty="0" err="1"/>
              <a:t>있는것에</a:t>
            </a:r>
            <a:r>
              <a:rPr lang="ko-KR" altLang="en-US" dirty="0"/>
              <a:t> 한정하지 않고 </a:t>
            </a:r>
            <a:r>
              <a:rPr lang="ko-KR" altLang="en-US" dirty="0" err="1"/>
              <a:t>원하는걸</a:t>
            </a:r>
            <a:r>
              <a:rPr lang="ko-KR" altLang="en-US" dirty="0"/>
              <a:t> 만드는 것</a:t>
            </a:r>
            <a:r>
              <a:rPr lang="en-US" altLang="ko-KR" dirty="0"/>
              <a:t>, </a:t>
            </a:r>
            <a:r>
              <a:rPr lang="ko-KR" altLang="en-US" dirty="0"/>
              <a:t>그게 더 중요한 능력이라고 생각했습니다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70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사진 두 장입니다</a:t>
            </a:r>
            <a:r>
              <a:rPr lang="en-US" altLang="ko-KR" dirty="0"/>
              <a:t>. </a:t>
            </a:r>
            <a:r>
              <a:rPr lang="ko-KR" altLang="en-US" dirty="0"/>
              <a:t>같은 장소이구요</a:t>
            </a:r>
            <a:r>
              <a:rPr lang="en-US" altLang="ko-KR" dirty="0"/>
              <a:t>, </a:t>
            </a:r>
            <a:r>
              <a:rPr lang="ko-KR" altLang="en-US" dirty="0"/>
              <a:t>저희 학교 모서리 부분입니다</a:t>
            </a:r>
            <a:r>
              <a:rPr lang="en-US" altLang="ko-KR" dirty="0"/>
              <a:t>. </a:t>
            </a:r>
            <a:r>
              <a:rPr lang="ko-KR" altLang="en-US" dirty="0"/>
              <a:t>근처 </a:t>
            </a:r>
            <a:r>
              <a:rPr lang="en-US" altLang="ko-KR" dirty="0"/>
              <a:t>12, 13</a:t>
            </a:r>
            <a:r>
              <a:rPr lang="ko-KR" altLang="en-US" dirty="0"/>
              <a:t>단지에서 오는 친구들은 모두 이 길로 등교를 합니다</a:t>
            </a:r>
            <a:r>
              <a:rPr lang="en-US" altLang="ko-KR" dirty="0"/>
              <a:t>. </a:t>
            </a:r>
            <a:r>
              <a:rPr lang="ko-KR" altLang="en-US" dirty="0"/>
              <a:t>왼쪽은 토요일 밤 </a:t>
            </a:r>
            <a:r>
              <a:rPr lang="en-US" altLang="ko-KR" dirty="0"/>
              <a:t>8</a:t>
            </a:r>
            <a:r>
              <a:rPr lang="ko-KR" altLang="en-US" dirty="0"/>
              <a:t>시 사진이고 오른쪽은 화요일 오후 </a:t>
            </a:r>
            <a:r>
              <a:rPr lang="en-US" altLang="ko-KR" dirty="0"/>
              <a:t>2</a:t>
            </a:r>
            <a:r>
              <a:rPr lang="ko-KR" altLang="en-US" dirty="0"/>
              <a:t>시 사진입니다</a:t>
            </a:r>
            <a:r>
              <a:rPr lang="en-US" altLang="ko-KR" dirty="0"/>
              <a:t>. </a:t>
            </a:r>
            <a:r>
              <a:rPr lang="ko-KR" altLang="en-US" dirty="0"/>
              <a:t>같은 장소인데</a:t>
            </a:r>
            <a:r>
              <a:rPr lang="en-US" altLang="ko-KR" dirty="0"/>
              <a:t>, </a:t>
            </a:r>
            <a:r>
              <a:rPr lang="ko-KR" altLang="en-US" dirty="0"/>
              <a:t>어떻게 보이시나요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5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활짝웃자팀은</a:t>
            </a:r>
            <a:r>
              <a:rPr lang="ko-KR" altLang="en-US" dirty="0"/>
              <a:t> 바로 이 부분에 주목하였습니다</a:t>
            </a:r>
            <a:r>
              <a:rPr lang="en-US" altLang="ko-KR" dirty="0"/>
              <a:t>. </a:t>
            </a:r>
            <a:r>
              <a:rPr lang="ko-KR" altLang="en-US" dirty="0"/>
              <a:t>오른쪽 표와 같이 학원을 마치고 귀가하는 시간은 평균 약 </a:t>
            </a:r>
            <a:r>
              <a:rPr lang="en-US" altLang="ko-KR" dirty="0"/>
              <a:t>22</a:t>
            </a:r>
            <a:r>
              <a:rPr lang="ko-KR" altLang="en-US" dirty="0"/>
              <a:t>시로</a:t>
            </a:r>
            <a:r>
              <a:rPr lang="en-US" altLang="ko-KR" dirty="0"/>
              <a:t>, </a:t>
            </a:r>
            <a:r>
              <a:rPr lang="ko-KR" altLang="en-US" dirty="0"/>
              <a:t>청소년들의 귀가시간은 매우 늦습니다</a:t>
            </a:r>
            <a:r>
              <a:rPr lang="en-US" altLang="ko-KR" dirty="0"/>
              <a:t>. </a:t>
            </a:r>
            <a:r>
              <a:rPr lang="ko-KR" altLang="en-US" dirty="0"/>
              <a:t>평소에는 안전해 보일지라도 우리가 </a:t>
            </a:r>
            <a:r>
              <a:rPr lang="ko-KR" altLang="en-US" dirty="0" err="1"/>
              <a:t>등하교</a:t>
            </a:r>
            <a:r>
              <a:rPr lang="en-US" altLang="ko-KR" dirty="0"/>
              <a:t>, </a:t>
            </a:r>
            <a:r>
              <a:rPr lang="ko-KR" altLang="en-US" dirty="0" err="1"/>
              <a:t>등하원하는</a:t>
            </a:r>
            <a:r>
              <a:rPr lang="ko-KR" altLang="en-US" dirty="0"/>
              <a:t> 길의 안전은 시간에 따라</a:t>
            </a:r>
            <a:r>
              <a:rPr lang="en-US" altLang="ko-KR" dirty="0"/>
              <a:t>, </a:t>
            </a:r>
            <a:r>
              <a:rPr lang="ko-KR" altLang="en-US" dirty="0"/>
              <a:t>요일에 따라 다릅니다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25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우리는 우리들의 실제 경험을 바탕으로 다섯가지의 문제점을 도출하였습니다</a:t>
            </a:r>
            <a:r>
              <a:rPr lang="en-US" altLang="ko-KR" dirty="0"/>
              <a:t>. </a:t>
            </a:r>
            <a:r>
              <a:rPr lang="ko-KR" altLang="en-US" dirty="0"/>
              <a:t>여기가 </a:t>
            </a:r>
            <a:r>
              <a:rPr lang="ko-KR" altLang="en-US" dirty="0" err="1"/>
              <a:t>안전한걸까</a:t>
            </a:r>
            <a:r>
              <a:rPr lang="en-US" altLang="ko-KR" dirty="0"/>
              <a:t>? </a:t>
            </a:r>
            <a:r>
              <a:rPr lang="ko-KR" altLang="en-US" dirty="0"/>
              <a:t>아까 지나왔던 길인데 시간이 너무 늦었네</a:t>
            </a:r>
            <a:r>
              <a:rPr lang="en-US" altLang="ko-KR" dirty="0"/>
              <a:t>..</a:t>
            </a:r>
            <a:r>
              <a:rPr lang="ko-KR" altLang="en-US" dirty="0"/>
              <a:t>어떻게 하면 빨리 도움을 요청할 수 있을까</a:t>
            </a:r>
            <a:r>
              <a:rPr lang="en-US" altLang="ko-KR" dirty="0"/>
              <a:t>? </a:t>
            </a:r>
            <a:r>
              <a:rPr lang="ko-KR" altLang="en-US" dirty="0"/>
              <a:t>아</a:t>
            </a:r>
            <a:r>
              <a:rPr lang="en-US" altLang="ko-KR" dirty="0"/>
              <a:t>, </a:t>
            </a:r>
            <a:r>
              <a:rPr lang="ko-KR" altLang="en-US" dirty="0"/>
              <a:t>어쩌지 가는 길에 화장실 없나</a:t>
            </a:r>
            <a:r>
              <a:rPr lang="en-US" altLang="ko-KR" dirty="0"/>
              <a:t>? </a:t>
            </a:r>
            <a:r>
              <a:rPr lang="ko-KR" altLang="en-US" dirty="0"/>
              <a:t>너무 더워 쓰러질 것 같아</a:t>
            </a:r>
            <a:r>
              <a:rPr lang="en-US" altLang="ko-KR" dirty="0"/>
              <a:t>.. </a:t>
            </a:r>
            <a:r>
              <a:rPr lang="ko-KR" altLang="en-US" dirty="0"/>
              <a:t>내 주위의 안전시설들을 한 눈에 보고 싶어</a:t>
            </a:r>
            <a:r>
              <a:rPr lang="en-US" altLang="ko-KR" dirty="0"/>
              <a:t>. </a:t>
            </a:r>
            <a:r>
              <a:rPr lang="ko-KR" altLang="en-US" dirty="0"/>
              <a:t>그래서 우리동네 청소년 안전지도에서는 다음과 같은 기능을 제공합니다</a:t>
            </a:r>
            <a:r>
              <a:rPr lang="en-US" altLang="ko-KR" dirty="0"/>
              <a:t>. </a:t>
            </a:r>
            <a:r>
              <a:rPr lang="ko-KR" altLang="en-US" dirty="0"/>
              <a:t>그럼 </a:t>
            </a:r>
            <a:r>
              <a:rPr lang="ko-KR" altLang="en-US" dirty="0" err="1"/>
              <a:t>곽민경</a:t>
            </a:r>
            <a:r>
              <a:rPr lang="ko-KR" altLang="en-US" dirty="0"/>
              <a:t> 친구가 자세한 기능에 대해 설명을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4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실행한 화면입니다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 번째 그림은 사이트에 들어갔을 때 처음 나타나는 화면 입니다</a:t>
            </a:r>
            <a:r>
              <a:rPr lang="en-US" altLang="ko-KR" dirty="0"/>
              <a:t>. </a:t>
            </a:r>
            <a:r>
              <a:rPr lang="ko-KR" altLang="en-US" dirty="0"/>
              <a:t>여기 </a:t>
            </a:r>
            <a:r>
              <a:rPr lang="en-US" altLang="ko-KR" dirty="0"/>
              <a:t>‘</a:t>
            </a:r>
            <a:r>
              <a:rPr lang="ko-KR" altLang="en-US" dirty="0"/>
              <a:t>시작하면 터치하세요</a:t>
            </a:r>
            <a:r>
              <a:rPr lang="en-US" altLang="ko-KR" dirty="0"/>
              <a:t>’</a:t>
            </a:r>
            <a:r>
              <a:rPr lang="ko-KR" altLang="en-US" dirty="0"/>
              <a:t>를 터치하면 두 번째 페이지로 넘어갑니다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그림은 지도와 안전지수</a:t>
            </a:r>
            <a:r>
              <a:rPr lang="en-US" altLang="ko-KR" dirty="0"/>
              <a:t>, </a:t>
            </a:r>
            <a:r>
              <a:rPr lang="ko-KR" altLang="en-US" dirty="0"/>
              <a:t>안전지수바가 나타나는 화면입니다</a:t>
            </a:r>
            <a:r>
              <a:rPr lang="en-US" altLang="ko-KR" dirty="0"/>
              <a:t>. </a:t>
            </a:r>
            <a:r>
              <a:rPr lang="ko-KR" altLang="en-US" dirty="0"/>
              <a:t>그리고 만약 다른 곳으로 이동했다면</a:t>
            </a:r>
            <a:r>
              <a:rPr lang="en-US" altLang="ko-KR" dirty="0"/>
              <a:t>, </a:t>
            </a:r>
            <a:r>
              <a:rPr lang="ko-KR" altLang="en-US" dirty="0"/>
              <a:t>이</a:t>
            </a:r>
            <a:r>
              <a:rPr lang="en-US" altLang="ko-KR" dirty="0"/>
              <a:t> Refresh </a:t>
            </a:r>
            <a:r>
              <a:rPr lang="ko-KR" altLang="en-US" dirty="0"/>
              <a:t>버튼을 눌러서 </a:t>
            </a:r>
            <a:r>
              <a:rPr lang="ko-KR" altLang="en-US" dirty="0" err="1"/>
              <a:t>새로고침을</a:t>
            </a:r>
            <a:r>
              <a:rPr lang="ko-KR" altLang="en-US" dirty="0"/>
              <a:t> 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여기서도 마찬가지로</a:t>
            </a:r>
            <a:r>
              <a:rPr lang="en-US" altLang="ko-KR" dirty="0"/>
              <a:t>, ‘</a:t>
            </a:r>
            <a:r>
              <a:rPr lang="ko-KR" altLang="en-US" dirty="0"/>
              <a:t>이곳을 터치하면 자세한 내용을 보실 수 있습니다</a:t>
            </a:r>
            <a:r>
              <a:rPr lang="en-US" altLang="ko-KR" dirty="0"/>
              <a:t>’</a:t>
            </a:r>
            <a:r>
              <a:rPr lang="ko-KR" altLang="en-US" dirty="0"/>
              <a:t>를 터치하면 세 번째 페이지로 넘어갑니다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 번째 화면에는 해당사항</a:t>
            </a:r>
            <a:r>
              <a:rPr lang="en-US" altLang="ko-KR" dirty="0"/>
              <a:t>, </a:t>
            </a:r>
            <a:r>
              <a:rPr lang="ko-KR" altLang="en-US" dirty="0"/>
              <a:t>근처 경찰서의 전화번호</a:t>
            </a:r>
            <a:r>
              <a:rPr lang="en-US" altLang="ko-KR" dirty="0"/>
              <a:t>, </a:t>
            </a:r>
            <a:r>
              <a:rPr lang="ko-KR" altLang="en-US" dirty="0"/>
              <a:t>공중화장실과 무더위쉼터의 주소</a:t>
            </a:r>
            <a:r>
              <a:rPr lang="en-US" altLang="ko-KR" dirty="0"/>
              <a:t>, Refresh </a:t>
            </a:r>
            <a:r>
              <a:rPr lang="ko-KR" altLang="en-US" dirty="0"/>
              <a:t>버튼이 나타납니다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여기에선 이 </a:t>
            </a:r>
            <a:r>
              <a:rPr lang="en-US" altLang="ko-KR" dirty="0"/>
              <a:t>‘Help </a:t>
            </a:r>
            <a:r>
              <a:rPr lang="ko-KR" altLang="en-US" dirty="0"/>
              <a:t>사용안내</a:t>
            </a:r>
            <a:r>
              <a:rPr lang="en-US" altLang="ko-KR" dirty="0"/>
              <a:t>’ </a:t>
            </a:r>
            <a:r>
              <a:rPr lang="ko-KR" altLang="en-US" dirty="0"/>
              <a:t>버튼을 누르면 네 번째 페이지로 넘어가게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 번째 그림은 점수계산표와 메시지</a:t>
            </a:r>
            <a:r>
              <a:rPr lang="en-US" altLang="ko-KR" dirty="0"/>
              <a:t>,</a:t>
            </a:r>
            <a:r>
              <a:rPr lang="ko-KR" altLang="en-US" dirty="0"/>
              <a:t> 안전지수</a:t>
            </a:r>
            <a:r>
              <a:rPr lang="en-US" altLang="ko-KR" dirty="0"/>
              <a:t>, </a:t>
            </a:r>
            <a:r>
              <a:rPr lang="ko-KR" altLang="en-US" dirty="0"/>
              <a:t>지도에 표시되는 아이콘들의 간단한 설명이 나오는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0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시스템의 구조를 정리해서 나타내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먼저 </a:t>
            </a:r>
            <a:r>
              <a:rPr lang="ko-KR" altLang="en-US" dirty="0" err="1"/>
              <a:t>공공데이터포털에서</a:t>
            </a:r>
            <a:r>
              <a:rPr lang="ko-KR" altLang="en-US" dirty="0"/>
              <a:t> 데이터를 가져와</a:t>
            </a:r>
            <a:r>
              <a:rPr lang="en-US" altLang="ko-KR" dirty="0"/>
              <a:t>,</a:t>
            </a:r>
            <a:r>
              <a:rPr lang="ko-KR" altLang="en-US" dirty="0"/>
              <a:t> 직접 데이터를 형식에 맞게 파일로 저장했습니다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</a:t>
            </a:r>
            <a:r>
              <a:rPr lang="en-US" altLang="ko-KR" dirty="0"/>
              <a:t>,</a:t>
            </a:r>
            <a:r>
              <a:rPr lang="ko-KR" altLang="en-US" dirty="0"/>
              <a:t> 다음 지도 </a:t>
            </a:r>
            <a:r>
              <a:rPr lang="en-US" altLang="ko-KR" dirty="0"/>
              <a:t>API</a:t>
            </a:r>
            <a:r>
              <a:rPr lang="ko-KR" altLang="en-US" dirty="0"/>
              <a:t>를 이용해 사이트로 지도를 불러들이는 작업을 했고</a:t>
            </a:r>
            <a:r>
              <a:rPr lang="en-US" altLang="ko-KR" dirty="0"/>
              <a:t>, </a:t>
            </a:r>
            <a:r>
              <a:rPr lang="ko-KR" altLang="en-US" dirty="0"/>
              <a:t>저장했던 데이터를 아이콘으로 지도 위에 나타냈습니다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b="1" dirty="0"/>
              <a:t>현재 위치</a:t>
            </a:r>
            <a:r>
              <a:rPr lang="en-US" altLang="ko-KR" b="1" dirty="0"/>
              <a:t>, </a:t>
            </a:r>
            <a:r>
              <a:rPr lang="ko-KR" altLang="en-US" b="1" dirty="0"/>
              <a:t>시간</a:t>
            </a:r>
            <a:r>
              <a:rPr lang="en-US" altLang="ko-KR" b="1" dirty="0"/>
              <a:t>, </a:t>
            </a:r>
            <a:r>
              <a:rPr lang="ko-KR" altLang="en-US" b="1" dirty="0"/>
              <a:t>요일 등의 정보와 점수계산표를 </a:t>
            </a:r>
            <a:r>
              <a:rPr lang="ko-KR" altLang="en-US" dirty="0"/>
              <a:t>이용하여 안전지수를 계산한 후</a:t>
            </a:r>
            <a:r>
              <a:rPr lang="en-US" altLang="ko-KR" dirty="0"/>
              <a:t>, </a:t>
            </a:r>
            <a:r>
              <a:rPr lang="ko-KR" altLang="en-US" dirty="0"/>
              <a:t>지도에 나타냈습니다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HTML,</a:t>
            </a:r>
            <a:r>
              <a:rPr lang="ko-KR" altLang="en-US" dirty="0"/>
              <a:t> </a:t>
            </a:r>
            <a:r>
              <a:rPr lang="en-US" altLang="ko-KR" dirty="0"/>
              <a:t>CSS,</a:t>
            </a:r>
            <a:r>
              <a:rPr lang="ko-KR" altLang="en-US" dirty="0"/>
              <a:t> 자바 스크립트를 이용하여 </a:t>
            </a:r>
            <a:r>
              <a:rPr lang="ko-KR" altLang="en-US" b="1" dirty="0"/>
              <a:t>구현</a:t>
            </a:r>
            <a:r>
              <a:rPr lang="ko-KR" altLang="en-US" dirty="0"/>
              <a:t>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3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안전지수를 계산할 때 기준이 되는 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청소년시설과 학교는 시간에 따라</a:t>
            </a:r>
            <a:r>
              <a:rPr lang="en-US" altLang="ko-KR" dirty="0"/>
              <a:t>, </a:t>
            </a:r>
            <a:r>
              <a:rPr lang="ko-KR" altLang="en-US" dirty="0"/>
              <a:t>요일에 따라 안전지수가 다르게 부여됩니다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6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데이터는 파일데이터와 표준데이터로 나뉩니다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파일데이터에는 어린이보호구역</a:t>
            </a:r>
            <a:r>
              <a:rPr lang="en-US" altLang="ko-KR" dirty="0"/>
              <a:t>,</a:t>
            </a:r>
            <a:r>
              <a:rPr lang="ko-KR" altLang="en-US" dirty="0"/>
              <a:t>경찰서</a:t>
            </a:r>
            <a:r>
              <a:rPr lang="en-US" altLang="ko-KR" dirty="0"/>
              <a:t>,</a:t>
            </a:r>
            <a:r>
              <a:rPr lang="ko-KR" altLang="en-US" dirty="0"/>
              <a:t>금연구역</a:t>
            </a:r>
            <a:r>
              <a:rPr lang="en-US" altLang="ko-KR" dirty="0"/>
              <a:t>,</a:t>
            </a:r>
            <a:r>
              <a:rPr lang="ko-KR" altLang="en-US" dirty="0"/>
              <a:t>무더위쉼터</a:t>
            </a:r>
            <a:r>
              <a:rPr lang="en-US" altLang="ko-KR" dirty="0"/>
              <a:t>,</a:t>
            </a:r>
            <a:r>
              <a:rPr lang="ko-KR" altLang="en-US" dirty="0"/>
              <a:t>청소년시설</a:t>
            </a:r>
            <a:r>
              <a:rPr lang="en-US" altLang="ko-KR" dirty="0"/>
              <a:t>,</a:t>
            </a:r>
            <a:r>
              <a:rPr lang="ko-KR" altLang="en-US" dirty="0"/>
              <a:t>공중화장실의 위도</a:t>
            </a:r>
            <a:r>
              <a:rPr lang="en-US" altLang="ko-KR" dirty="0"/>
              <a:t>, </a:t>
            </a:r>
            <a:r>
              <a:rPr lang="ko-KR" altLang="en-US" dirty="0"/>
              <a:t>경도정보가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표준데이터에는 학교의 위도</a:t>
            </a:r>
            <a:r>
              <a:rPr lang="en-US" altLang="ko-KR" dirty="0"/>
              <a:t>, </a:t>
            </a:r>
            <a:r>
              <a:rPr lang="ko-KR" altLang="en-US" dirty="0"/>
              <a:t>경도정보가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파일데이터란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 가능한 공공데이터를 간편하게 다운로드 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손쉽게 이용할 수 있는 기능입니다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표준데이터란 표준화된 방식으로 개방한 데이터입니다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7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초기의 개발 계획에서 바뀐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먼저</a:t>
            </a:r>
            <a:r>
              <a:rPr lang="en-US" altLang="ko-KR" dirty="0"/>
              <a:t>, </a:t>
            </a:r>
            <a:r>
              <a:rPr lang="ko-KR" altLang="en-US" dirty="0"/>
              <a:t>안전지수가 전체적으로 좀 낮아</a:t>
            </a:r>
            <a:r>
              <a:rPr lang="en-US" altLang="ko-KR" dirty="0"/>
              <a:t>, </a:t>
            </a:r>
            <a:r>
              <a:rPr lang="ko-KR" altLang="en-US" dirty="0"/>
              <a:t>점수표의 기준을 재조정하였습니다</a:t>
            </a:r>
            <a:r>
              <a:rPr lang="en-US" altLang="ko-KR" dirty="0"/>
              <a:t>. </a:t>
            </a:r>
            <a:r>
              <a:rPr lang="ko-KR" altLang="en-US" dirty="0"/>
              <a:t>재조정하게 된 계기는</a:t>
            </a:r>
            <a:r>
              <a:rPr lang="en-US" altLang="ko-KR" dirty="0"/>
              <a:t>, </a:t>
            </a:r>
            <a:r>
              <a:rPr lang="ko-KR" altLang="en-US" dirty="0"/>
              <a:t>테스트를 </a:t>
            </a:r>
            <a:r>
              <a:rPr lang="ko-KR" altLang="en-US" dirty="0" err="1"/>
              <a:t>해보았던이</a:t>
            </a:r>
            <a:r>
              <a:rPr lang="ko-KR" altLang="en-US" dirty="0"/>
              <a:t> </a:t>
            </a:r>
            <a:r>
              <a:rPr lang="ko-KR" altLang="en-US" dirty="0" err="1"/>
              <a:t>지효네</a:t>
            </a:r>
            <a:r>
              <a:rPr lang="ko-KR" altLang="en-US" dirty="0"/>
              <a:t> 집이 </a:t>
            </a:r>
            <a:r>
              <a:rPr lang="en-US" altLang="ko-KR" dirty="0"/>
              <a:t>8</a:t>
            </a:r>
            <a:r>
              <a:rPr lang="ko-KR" altLang="en-US" dirty="0"/>
              <a:t>점으로 매우 낮게 나타나는 것입니다</a:t>
            </a:r>
            <a:r>
              <a:rPr lang="en-US" altLang="ko-KR" dirty="0"/>
              <a:t>. </a:t>
            </a:r>
            <a:r>
              <a:rPr lang="ko-KR" altLang="en-US" dirty="0"/>
              <a:t>이에 체감하는 것과 숫자를 맞추기 위해 동네를 빙빙 돌면서 </a:t>
            </a:r>
            <a:r>
              <a:rPr lang="ko-KR" altLang="en-US" dirty="0" err="1"/>
              <a:t>재작성</a:t>
            </a:r>
            <a:r>
              <a:rPr lang="ko-KR" altLang="en-US" dirty="0"/>
              <a:t>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원래는 데이터를 읽어 들이는 코드를 제작하려 하였지만 저희가 시간 내에 구현하기 어려워</a:t>
            </a:r>
            <a:r>
              <a:rPr lang="en-US" altLang="ko-KR" dirty="0"/>
              <a:t>,</a:t>
            </a:r>
            <a:r>
              <a:rPr lang="ko-KR" altLang="en-US" dirty="0"/>
              <a:t> 데이터를 모두 저희가 직접 저장하였습니다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이번에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분당쪽만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했는데요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지역으로 갔을 때 무조건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점이 되는 것을 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위치가 분당의 정 가운데에서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10km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밖에 있을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 위치 마크가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운중중학교로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이동하도록 예외상황을 처리해 놓았습니다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r>
              <a:rPr lang="ko-KR" altLang="en-US" dirty="0"/>
              <a:t>그 외 변경사항은 이와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아래 부분은 질문 들어왔을 때에만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다음으로 안전지수 메시지를 좀 더 와 닿는 표현을 사용하여 바꾸었습니다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보안등에 위도</a:t>
            </a:r>
            <a:r>
              <a:rPr lang="en-US" altLang="ko-KR" dirty="0"/>
              <a:t>, </a:t>
            </a:r>
            <a:r>
              <a:rPr lang="ko-KR" altLang="en-US" dirty="0"/>
              <a:t>경도가 나타나 있지 않을 뿐더러</a:t>
            </a:r>
            <a:r>
              <a:rPr lang="en-US" altLang="ko-KR" dirty="0"/>
              <a:t>, </a:t>
            </a:r>
            <a:r>
              <a:rPr lang="ko-KR" altLang="en-US" dirty="0"/>
              <a:t>데이터가 </a:t>
            </a:r>
            <a:r>
              <a:rPr lang="en-US" altLang="ko-KR" dirty="0"/>
              <a:t>1900</a:t>
            </a:r>
            <a:r>
              <a:rPr lang="ko-KR" altLang="en-US" dirty="0"/>
              <a:t>여개나 돼</a:t>
            </a:r>
            <a:r>
              <a:rPr lang="en-US" altLang="ko-KR" dirty="0"/>
              <a:t>, </a:t>
            </a:r>
            <a:r>
              <a:rPr lang="ko-KR" altLang="en-US" dirty="0"/>
              <a:t>보안등은 지도에 나타내지 않기로 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저희는 아이콘 작업도 작품제작의 과정이라 생각되어</a:t>
            </a:r>
            <a:r>
              <a:rPr lang="en-US" altLang="ko-KR" dirty="0"/>
              <a:t>, </a:t>
            </a:r>
            <a:r>
              <a:rPr lang="ko-KR" altLang="en-US" dirty="0"/>
              <a:t>아이콘들을 직접 그렸습니다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그러나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경찰서와 어린이보호구역은 표준으로 되어있어서 제공되는 것을 사용했습니다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95B7-4DBF-49D0-A113-6E76F2C4D8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2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7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9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0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300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193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8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2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4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5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1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7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8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9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9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8DA76-8FA1-401E-98D1-B14B903CC8E7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8B97-7182-4678-99D6-E2CE712DC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43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apis.map.daum.net/web/sample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://creativesolvibrations.com/how-to-change-your-life-in-a-few-day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hyperlink" Target="http://hochulshin.com/distance-between-two-coordinates/" TargetMode="External"/><Relationship Id="rId5" Type="http://schemas.openxmlformats.org/officeDocument/2006/relationships/image" Target="../media/image20.png"/><Relationship Id="rId10" Type="http://schemas.openxmlformats.org/officeDocument/2006/relationships/hyperlink" Target="http://code-night.ga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codecademy.com/ko/tracks/javascript-k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hyperlink" Target="https://www.data.go.kr/main.do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22656-DB9B-420B-A0FC-C74CA7C22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14438"/>
            <a:ext cx="8791575" cy="2387600"/>
          </a:xfrm>
        </p:spPr>
        <p:txBody>
          <a:bodyPr/>
          <a:lstStyle/>
          <a:p>
            <a:r>
              <a:rPr lang="ko-KR" altLang="en-US" sz="4400" dirty="0">
                <a:solidFill>
                  <a:srgbClr val="92D050"/>
                </a:solidFill>
                <a:latin typeface="+mn-ea"/>
                <a:ea typeface="+mn-ea"/>
              </a:rPr>
              <a:t>우</a:t>
            </a:r>
            <a:r>
              <a:rPr lang="ko-KR" altLang="en-US" sz="4400" dirty="0">
                <a:latin typeface="+mn-ea"/>
                <a:ea typeface="+mn-ea"/>
              </a:rPr>
              <a:t>리동네</a:t>
            </a:r>
            <a:r>
              <a:rPr lang="en-US" altLang="ko-KR" sz="4400" dirty="0">
                <a:latin typeface="+mn-ea"/>
                <a:ea typeface="+mn-ea"/>
              </a:rPr>
              <a:t> </a:t>
            </a:r>
            <a:r>
              <a:rPr lang="ko-KR" altLang="en-US" sz="4400" dirty="0">
                <a:solidFill>
                  <a:srgbClr val="DD7C69"/>
                </a:solidFill>
                <a:latin typeface="+mn-ea"/>
                <a:ea typeface="+mn-ea"/>
              </a:rPr>
              <a:t>청</a:t>
            </a:r>
            <a:r>
              <a:rPr lang="ko-KR" altLang="en-US" sz="4400" dirty="0">
                <a:latin typeface="+mn-ea"/>
                <a:ea typeface="+mn-ea"/>
              </a:rPr>
              <a:t>소년 </a:t>
            </a:r>
            <a:r>
              <a:rPr lang="ko-KR" altLang="en-US" sz="44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안</a:t>
            </a:r>
            <a:r>
              <a:rPr lang="ko-KR" altLang="en-US" sz="4400" dirty="0">
                <a:latin typeface="+mn-ea"/>
                <a:ea typeface="+mn-ea"/>
              </a:rPr>
              <a:t>전지도</a:t>
            </a:r>
            <a:r>
              <a:rPr lang="en-US" altLang="ko-KR" sz="3000" dirty="0">
                <a:latin typeface="+mn-ea"/>
                <a:ea typeface="+mn-ea"/>
              </a:rPr>
              <a:t/>
            </a:r>
            <a:br>
              <a:rPr lang="en-US" altLang="ko-KR" sz="3000" dirty="0">
                <a:latin typeface="+mn-ea"/>
                <a:ea typeface="+mn-ea"/>
              </a:rPr>
            </a:br>
            <a:r>
              <a:rPr lang="en-US" altLang="ko-KR" sz="3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safetymap.co.kr (v1.0 </a:t>
            </a:r>
            <a:r>
              <a:rPr lang="ko-KR" altLang="en-US" sz="3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분당지역</a:t>
            </a:r>
            <a:r>
              <a:rPr lang="en-US" altLang="ko-KR" sz="3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00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3D6C8F-CAF2-4373-8825-356C58D54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68D7F2"/>
                </a:solidFill>
              </a:rPr>
              <a:t>활짝웃자팀</a:t>
            </a:r>
            <a:endParaRPr lang="en-US" altLang="ko-KR" dirty="0">
              <a:solidFill>
                <a:srgbClr val="68D7F2"/>
              </a:solidFill>
            </a:endParaRPr>
          </a:p>
          <a:p>
            <a:r>
              <a:rPr lang="ko-KR" altLang="en-US" dirty="0" err="1">
                <a:solidFill>
                  <a:srgbClr val="68D7F2"/>
                </a:solidFill>
              </a:rPr>
              <a:t>운중중학교</a:t>
            </a:r>
            <a:r>
              <a:rPr lang="ko-KR" altLang="en-US" dirty="0">
                <a:solidFill>
                  <a:srgbClr val="68D7F2"/>
                </a:solidFill>
              </a:rPr>
              <a:t> </a:t>
            </a:r>
            <a:r>
              <a:rPr lang="en-US" altLang="ko-KR" dirty="0">
                <a:solidFill>
                  <a:srgbClr val="68D7F2"/>
                </a:solidFill>
              </a:rPr>
              <a:t>1</a:t>
            </a:r>
            <a:r>
              <a:rPr lang="ko-KR" altLang="en-US" dirty="0">
                <a:solidFill>
                  <a:srgbClr val="68D7F2"/>
                </a:solidFill>
              </a:rPr>
              <a:t>학년</a:t>
            </a:r>
          </a:p>
          <a:p>
            <a:r>
              <a:rPr lang="ko-KR" altLang="en-US" dirty="0" err="1">
                <a:solidFill>
                  <a:srgbClr val="68D7F2"/>
                </a:solidFill>
              </a:rPr>
              <a:t>박지효</a:t>
            </a:r>
            <a:r>
              <a:rPr lang="en-US" altLang="ko-KR" dirty="0">
                <a:solidFill>
                  <a:srgbClr val="68D7F2"/>
                </a:solidFill>
              </a:rPr>
              <a:t>, </a:t>
            </a:r>
            <a:r>
              <a:rPr lang="ko-KR" altLang="en-US" dirty="0">
                <a:solidFill>
                  <a:srgbClr val="68D7F2"/>
                </a:solidFill>
              </a:rPr>
              <a:t>곽민경</a:t>
            </a:r>
            <a:endParaRPr lang="en-US" altLang="ko-KR" dirty="0">
              <a:solidFill>
                <a:srgbClr val="68D7F2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12074" y="1766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8463984" descr="EMB00002894639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2630"/>
            <a:ext cx="3369502" cy="673900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3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9EC8-CD12-42EB-8AFA-3204351C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ko-KR" altLang="en-US" dirty="0"/>
              <a:t>향후 발전방향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F0B00-E864-4777-9A8A-F4ED03DE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자신이 원하는 위치를 터치하면 그 장소의 안전지수를 보여주는 기능 추가</a:t>
            </a:r>
            <a:endParaRPr lang="en-US" altLang="ko-KR" dirty="0"/>
          </a:p>
          <a:p>
            <a:pPr lvl="0" fontAlgn="base"/>
            <a:r>
              <a:rPr lang="ko-KR" altLang="en-US" dirty="0" err="1"/>
              <a:t>안드로이드앱</a:t>
            </a:r>
            <a:r>
              <a:rPr lang="ko-KR" altLang="en-US" dirty="0"/>
              <a:t> 개발</a:t>
            </a:r>
          </a:p>
          <a:p>
            <a:pPr lvl="0" fontAlgn="base"/>
            <a:r>
              <a:rPr lang="ko-KR" altLang="en-US" dirty="0" err="1"/>
              <a:t>알림기능</a:t>
            </a:r>
            <a:r>
              <a:rPr lang="ko-KR" altLang="en-US" dirty="0"/>
              <a:t> 추가</a:t>
            </a:r>
          </a:p>
          <a:p>
            <a:pPr lvl="0" fontAlgn="base"/>
            <a:r>
              <a:rPr lang="ko-KR" altLang="en-US" dirty="0"/>
              <a:t>청소년 안전 내비게이션 기능 추가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민경이가 </a:t>
            </a:r>
            <a:r>
              <a:rPr lang="ko-KR" altLang="en-US" dirty="0" err="1"/>
              <a:t>지효네</a:t>
            </a:r>
            <a:r>
              <a:rPr lang="ko-KR" altLang="en-US" dirty="0"/>
              <a:t> 집에 일요일 밤 </a:t>
            </a:r>
            <a:r>
              <a:rPr lang="en-US" altLang="ko-KR" dirty="0"/>
              <a:t>9</a:t>
            </a:r>
            <a:r>
              <a:rPr lang="ko-KR" altLang="en-US" dirty="0"/>
              <a:t>시에 가려고 한다</a:t>
            </a:r>
            <a:r>
              <a:rPr lang="en-US" altLang="ko-KR" dirty="0"/>
              <a:t>. </a:t>
            </a:r>
            <a:r>
              <a:rPr lang="ko-KR" altLang="en-US" dirty="0"/>
              <a:t>가장 안전한 길은</a:t>
            </a:r>
            <a:r>
              <a:rPr lang="en-US" altLang="ko-KR" dirty="0">
                <a:latin typeface="+mn-ea"/>
              </a:rPr>
              <a:t>?</a:t>
            </a:r>
            <a:r>
              <a:rPr lang="en-US" altLang="ko-KR" dirty="0"/>
              <a:t>)</a:t>
            </a:r>
          </a:p>
          <a:p>
            <a:pPr lvl="0" fontAlgn="base"/>
            <a:r>
              <a:rPr lang="ko-KR" altLang="en-US" dirty="0"/>
              <a:t>더 넓은 지역으로 확장 </a:t>
            </a:r>
            <a:r>
              <a:rPr lang="en-US" altLang="ko-KR" dirty="0"/>
              <a:t>+ </a:t>
            </a:r>
            <a:r>
              <a:rPr lang="ko-KR" altLang="en-US" dirty="0"/>
              <a:t>데이터를 파일로 불러 들이기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625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0" name="Group 6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1" name="Rectangle 7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9" name="Group 7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7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3" name="Group 10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4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Rectangle 4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4D1E061-F671-4824-ABA5-CB68F8E860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383" b="75362" l="593" r="96698">
                        <a14:foregroundMark x1="1017" y1="43825" x2="593" y2="44605"/>
                        <a14:foregroundMark x1="6714" y1="33332" x2="1529" y2="42881"/>
                        <a14:foregroundMark x1="8637" y1="29791" x2="6940" y2="32916"/>
                        <a14:foregroundMark x1="5673" y1="63768" x2="7621" y2="66023"/>
                        <a14:foregroundMark x1="11516" y1="75362" x2="20660" y2="75362"/>
                        <a14:foregroundMark x1="20660" y1="75362" x2="22608" y2="70853"/>
                        <a14:foregroundMark x1="30821" y1="72786" x2="34886" y2="75523"/>
                        <a14:foregroundMark x1="43692" y1="70692" x2="41998" y2="70853"/>
                        <a14:foregroundMark x1="24979" y1="70048" x2="26080" y2="73430"/>
                        <a14:foregroundMark x1="20237" y1="30596" x2="22100" y2="30274"/>
                        <a14:foregroundMark x1="29015" y1="28883" x2="33446" y2="29952"/>
                        <a14:foregroundMark x1="25489" y1="28032" x2="26365" y2="28243"/>
                        <a14:foregroundMark x1="22100" y1="27214" x2="25175" y2="27956"/>
                        <a14:foregroundMark x1="39627" y1="27214" x2="40220" y2="31723"/>
                        <a14:foregroundMark x1="41236" y1="50564" x2="87214" y2="56844"/>
                        <a14:foregroundMark x1="87214" y1="56844" x2="92295" y2="55878"/>
                        <a14:foregroundMark x1="92295" y1="55878" x2="97290" y2="51369"/>
                        <a14:foregroundMark x1="97290" y1="51369" x2="94581" y2="60386"/>
                        <a14:foregroundMark x1="94581" y1="60386" x2="94157" y2="43961"/>
                        <a14:foregroundMark x1="68586" y1="54750" x2="86029" y2="75523"/>
                        <a14:foregroundMark x1="86029" y1="75523" x2="86367" y2="75523"/>
                        <a14:foregroundMark x1="36749" y1="25121" x2="41744" y2="26409"/>
                        <a14:foregroundMark x1="41744" y1="26409" x2="40390" y2="23671"/>
                        <a14:foregroundMark x1="96698" y1="23671" x2="94412" y2="36554"/>
                        <a14:foregroundMark x1="94412" y1="36554" x2="91363" y2="43478"/>
                        <a14:foregroundMark x1="3641" y1="46699" x2="2625" y2="53462"/>
                        <a14:foregroundMark x1="20830" y1="31884" x2="20745" y2="33333"/>
                        <a14:foregroundMark x1="20406" y1="29469" x2="20322" y2="29469"/>
                        <a14:backgroundMark x1="2625" y1="55072" x2="2625" y2="55072"/>
                        <a14:backgroundMark x1="2625" y1="55072" x2="847" y2="57327"/>
                        <a14:backgroundMark x1="1948" y1="51047" x2="1270" y2="49114"/>
                        <a14:backgroundMark x1="1778" y1="50725" x2="1270" y2="41385"/>
                        <a14:backgroundMark x1="1270" y1="41385" x2="1439" y2="40419"/>
                        <a14:backgroundMark x1="1863" y1="39614" x2="2456" y2="36393"/>
                        <a14:backgroundMark x1="6012" y1="30435" x2="5504" y2="30596"/>
                        <a14:backgroundMark x1="28027" y1="30435" x2="23539" y2="34138"/>
                        <a14:backgroundMark x1="23539" y1="34138" x2="19983" y2="46538"/>
                        <a14:backgroundMark x1="4149" y1="32206" x2="3133" y2="34783"/>
                        <a14:backgroundMark x1="20322" y1="49758" x2="20322" y2="49758"/>
                        <a14:backgroundMark x1="20491" y1="50886" x2="20322" y2="50403"/>
                        <a14:backgroundMark x1="22608" y1="34622" x2="22862" y2="34300"/>
                        <a14:backgroundMark x1="24640" y1="34300" x2="25826" y2="33333"/>
                        <a14:backgroundMark x1="26672" y1="29147" x2="26672" y2="30274"/>
                        <a14:backgroundMark x1="7113" y1="61675" x2="7113" y2="62480"/>
                        <a14:backgroundMark x1="27942" y1="31240" x2="28450" y2="30918"/>
                        <a14:backgroundMark x1="21931" y1="34783" x2="23201" y2="33977"/>
                        <a14:backgroundMark x1="23285" y1="33816" x2="28281" y2="29952"/>
                        <a14:backgroundMark x1="28281" y1="29952" x2="26080" y2="31723"/>
                        <a14:backgroundMark x1="26418" y1="31240" x2="26080" y2="31079"/>
                        <a14:backgroundMark x1="25826" y1="30757" x2="25318" y2="31401"/>
                        <a14:backgroundMark x1="25148" y1="30757" x2="24471" y2="32367"/>
                        <a14:backgroundMark x1="23709" y1="32206" x2="24132" y2="32850"/>
                        <a14:backgroundMark x1="24132" y1="34783" x2="23793" y2="3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rcRect t="16939" b="19652"/>
          <a:stretch/>
        </p:blipFill>
        <p:spPr>
          <a:xfrm>
            <a:off x="1287715" y="42354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B047BF-17FE-4A88-ADBD-7ABE50C4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758" y="3609071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 dirty="0" err="1"/>
              <a:t>들어주셔서</a:t>
            </a:r>
            <a:r>
              <a:rPr lang="en-US" altLang="ko-KR" sz="4400" dirty="0"/>
              <a:t> </a:t>
            </a:r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D6842-F9F8-473A-9593-87173FB68204}"/>
              </a:ext>
            </a:extLst>
          </p:cNvPr>
          <p:cNvSpPr txBox="1"/>
          <p:nvPr/>
        </p:nvSpPr>
        <p:spPr>
          <a:xfrm>
            <a:off x="667517" y="4548367"/>
            <a:ext cx="12106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참고문헌</a:t>
            </a:r>
            <a:r>
              <a:rPr lang="en-US" altLang="ko-KR" dirty="0"/>
              <a:t>:</a:t>
            </a:r>
          </a:p>
          <a:p>
            <a:pPr lvl="0" fontAlgn="base" latinLnBrk="1"/>
            <a:r>
              <a:rPr lang="en-US" altLang="ko-KR" dirty="0"/>
              <a:t>	</a:t>
            </a:r>
            <a:r>
              <a:rPr lang="en-US" altLang="ko-KR" dirty="0" err="1"/>
              <a:t>Daum</a:t>
            </a:r>
            <a:r>
              <a:rPr lang="en-US" altLang="ko-KR" dirty="0"/>
              <a:t> Maps API(</a:t>
            </a:r>
            <a:r>
              <a:rPr lang="ko-KR" altLang="en-US" dirty="0"/>
              <a:t>지도구현</a:t>
            </a:r>
            <a:r>
              <a:rPr lang="en-US" altLang="ko-KR" dirty="0"/>
              <a:t>) </a:t>
            </a:r>
            <a:r>
              <a:rPr lang="en-US" altLang="ko-KR" u="sng" dirty="0">
                <a:hlinkClick r:id="rId8"/>
              </a:rPr>
              <a:t>http://apis.map.daum.net/web/sample/</a:t>
            </a:r>
            <a:r>
              <a:rPr lang="ko-KR" altLang="en-US" dirty="0"/>
              <a:t> </a:t>
            </a:r>
          </a:p>
          <a:p>
            <a:pPr lvl="0" fontAlgn="base" latinLnBrk="1"/>
            <a:r>
              <a:rPr lang="en-US" altLang="ko-KR" dirty="0"/>
              <a:t>	</a:t>
            </a:r>
            <a:r>
              <a:rPr lang="ko-KR" altLang="en-US" dirty="0"/>
              <a:t>「쉽게 배우는 </a:t>
            </a:r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err="1"/>
              <a:t>입문」임순범</a:t>
            </a:r>
            <a:r>
              <a:rPr lang="en-US" altLang="ko-KR" dirty="0"/>
              <a:t>, </a:t>
            </a:r>
            <a:r>
              <a:rPr lang="ko-KR" altLang="en-US" dirty="0"/>
              <a:t>박희민 지음</a:t>
            </a:r>
            <a:r>
              <a:rPr lang="en-US" altLang="ko-KR" dirty="0"/>
              <a:t>, </a:t>
            </a:r>
            <a:r>
              <a:rPr lang="ko-KR" altLang="en-US" dirty="0" err="1"/>
              <a:t>생능출판사</a:t>
            </a:r>
            <a:endParaRPr lang="ko-KR" altLang="en-US" dirty="0"/>
          </a:p>
          <a:p>
            <a:pPr lvl="0" fontAlgn="base" latinLnBrk="1"/>
            <a:r>
              <a:rPr lang="en-US" altLang="ko-KR" dirty="0"/>
              <a:t>	</a:t>
            </a:r>
            <a:r>
              <a:rPr lang="ko-KR" altLang="en-US" dirty="0" err="1"/>
              <a:t>코드카데미</a:t>
            </a:r>
            <a:r>
              <a:rPr lang="ko-KR" altLang="en-US" dirty="0"/>
              <a:t> 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u="sng" dirty="0">
                <a:hlinkClick r:id="rId9"/>
              </a:rPr>
              <a:t>https://www.codecademy.com/ko/tracks/javascript-ko</a:t>
            </a:r>
            <a:r>
              <a:rPr lang="ko-KR" altLang="en-US" dirty="0"/>
              <a:t> </a:t>
            </a:r>
          </a:p>
          <a:p>
            <a:pPr lvl="0" fontAlgn="base" latinLnBrk="1"/>
            <a:r>
              <a:rPr lang="en-US" altLang="ko-KR" dirty="0"/>
              <a:t>	</a:t>
            </a:r>
            <a:r>
              <a:rPr lang="ko-KR" altLang="en-US" dirty="0" err="1"/>
              <a:t>코딩야학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기</a:t>
            </a:r>
            <a:r>
              <a:rPr lang="en-US" altLang="ko-KR" dirty="0"/>
              <a:t>(HTML, </a:t>
            </a:r>
            <a:r>
              <a:rPr lang="en-US" altLang="ko-KR" dirty="0" err="1"/>
              <a:t>Javascript</a:t>
            </a:r>
            <a:r>
              <a:rPr lang="en-US" altLang="ko-KR" dirty="0"/>
              <a:t>, CSS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  <a:r>
              <a:rPr lang="ko-KR" altLang="en-US" dirty="0">
                <a:hlinkClick r:id="rId10"/>
              </a:rPr>
              <a:t> </a:t>
            </a:r>
            <a:r>
              <a:rPr lang="en-US" altLang="ko-KR" u="sng" dirty="0">
                <a:hlinkClick r:id="rId10"/>
              </a:rPr>
              <a:t>http://code-night.ga/</a:t>
            </a:r>
            <a:r>
              <a:rPr lang="ko-KR" altLang="en-US" dirty="0"/>
              <a:t> </a:t>
            </a:r>
          </a:p>
          <a:p>
            <a:pPr lvl="0" fontAlgn="base" latinLnBrk="1"/>
            <a:r>
              <a:rPr lang="en-US" altLang="ko-KR" dirty="0"/>
              <a:t>	</a:t>
            </a:r>
            <a:r>
              <a:rPr lang="ko-KR" altLang="en-US" dirty="0"/>
              <a:t>위도와 경도를 이용해 두 지점의 거리를 계산하는 코드</a:t>
            </a:r>
            <a:r>
              <a:rPr lang="en-US" altLang="ko-KR" dirty="0"/>
              <a:t> </a:t>
            </a:r>
            <a:r>
              <a:rPr lang="en-US" altLang="ko-KR" dirty="0">
                <a:hlinkClick r:id="rId11"/>
              </a:rPr>
              <a:t>http://hochulshin.com/distance-between-two-coordinates/</a:t>
            </a:r>
            <a:endParaRPr lang="ko-KR" altLang="en-US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6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30078-2EFA-46BB-8D02-004CAA1E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붙임자료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CED02-8830-4334-A60F-F2117461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3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내용 개체 틀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443384"/>
            <a:ext cx="2974328" cy="39657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8D5A46-9ECD-415E-8C21-17F2F48A21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2" y="1443384"/>
            <a:ext cx="2974328" cy="39657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22F296-0AD4-4C51-9ABB-76B4ED3C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ko-KR" altLang="en-US" sz="2800" dirty="0"/>
              <a:t>예전에 했던 </a:t>
            </a:r>
            <a:r>
              <a:rPr lang="en-US" altLang="ko-KR" sz="2800" dirty="0"/>
              <a:t>Makers </a:t>
            </a:r>
            <a:r>
              <a:rPr lang="ko-KR" altLang="en-US" sz="2800" dirty="0"/>
              <a:t>활동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036040" y="2249487"/>
            <a:ext cx="4031041" cy="354171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ea"/>
                <a:ea typeface="+mj-ea"/>
              </a:rPr>
              <a:t>Python </a:t>
            </a:r>
            <a:r>
              <a:rPr lang="ko-KR" altLang="en-US" sz="1800" dirty="0" err="1">
                <a:latin typeface="+mj-ea"/>
                <a:ea typeface="+mj-ea"/>
              </a:rPr>
              <a:t>파이썬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sz="1800" dirty="0">
                <a:latin typeface="+mj-ea"/>
                <a:ea typeface="+mj-ea"/>
              </a:rPr>
              <a:t>7 segment display </a:t>
            </a:r>
            <a:r>
              <a:rPr lang="ko-KR" altLang="en-US" sz="1800" dirty="0">
                <a:latin typeface="+mj-ea"/>
                <a:ea typeface="+mj-ea"/>
              </a:rPr>
              <a:t>세븐 세그먼트 디스플레이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en-US" sz="1800" dirty="0" err="1">
                <a:latin typeface="+mj-ea"/>
                <a:ea typeface="+mj-ea"/>
              </a:rPr>
              <a:t>Rasberry</a:t>
            </a:r>
            <a:r>
              <a:rPr lang="en-US" sz="1800" dirty="0">
                <a:latin typeface="+mj-ea"/>
                <a:ea typeface="+mj-ea"/>
              </a:rPr>
              <a:t> Pi </a:t>
            </a:r>
            <a:r>
              <a:rPr lang="ko-KR" altLang="en-US" sz="1800" dirty="0" err="1">
                <a:latin typeface="+mj-ea"/>
                <a:ea typeface="+mj-ea"/>
              </a:rPr>
              <a:t>라즈베리</a:t>
            </a:r>
            <a:r>
              <a:rPr lang="ko-KR" altLang="en-US" sz="1800" dirty="0">
                <a:latin typeface="+mj-ea"/>
                <a:ea typeface="+mj-ea"/>
              </a:rPr>
              <a:t> 파이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먼지 센서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근접 센서</a:t>
            </a:r>
            <a:endParaRPr lang="en-US" sz="18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76643-94BE-4AF8-B704-C9ABCF28E98C}"/>
              </a:ext>
            </a:extLst>
          </p:cNvPr>
          <p:cNvSpPr txBox="1"/>
          <p:nvPr/>
        </p:nvSpPr>
        <p:spPr>
          <a:xfrm>
            <a:off x="1594665" y="920164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2"/>
                </a:solidFill>
              </a:rPr>
              <a:t>에코시계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159AC2-ED7B-491C-A4BA-BCAAE10EB7BC}"/>
              </a:ext>
            </a:extLst>
          </p:cNvPr>
          <p:cNvSpPr txBox="1"/>
          <p:nvPr/>
        </p:nvSpPr>
        <p:spPr>
          <a:xfrm>
            <a:off x="4809868" y="92016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2"/>
                </a:solidFill>
              </a:rPr>
              <a:t>먼지측정기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9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FE27AE-1808-4A92-A77B-5EEE00C06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5"/>
          <a:stretch/>
        </p:blipFill>
        <p:spPr>
          <a:xfrm>
            <a:off x="5021704" y="0"/>
            <a:ext cx="7170295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EBD816-BF06-4770-A402-8B1C7B9A8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5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청소년 귀가시간에 대한 이미지 검색결과">
            <a:extLst>
              <a:ext uri="{FF2B5EF4-FFF2-40B4-BE49-F238E27FC236}">
                <a16:creationId xmlns:a16="http://schemas.microsoft.com/office/drawing/2014/main" id="{D22C053F-3AA1-4926-8291-C250AFF6C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134" y="406400"/>
            <a:ext cx="4325353" cy="62865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6C913E-06B6-4684-80E9-3DC18BB0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398208" cy="14785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문제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32429-0F70-4885-8CF2-13013D18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98209" cy="396504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오른쪽의 표와 같이 학원을 마치고 귀가하는 시간이 평균 약 </a:t>
            </a:r>
            <a:r>
              <a:rPr lang="en-US" altLang="ko-KR" sz="2000" dirty="0"/>
              <a:t>22</a:t>
            </a:r>
            <a:r>
              <a:rPr lang="ko-KR" altLang="en-US" sz="2000" dirty="0"/>
              <a:t>시로</a:t>
            </a:r>
            <a:r>
              <a:rPr lang="en-US" altLang="ko-KR" sz="2000" dirty="0"/>
              <a:t>, </a:t>
            </a:r>
            <a:r>
              <a:rPr lang="ko-KR" altLang="en-US" sz="2000" dirty="0"/>
              <a:t> 청소년들의 귀가시간이 매우 늦다는 것을 알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평소에는 안전해 보이는 길이라 할지라도</a:t>
            </a:r>
            <a:r>
              <a:rPr lang="en-US" altLang="ko-KR" sz="2000" dirty="0"/>
              <a:t>, </a:t>
            </a:r>
            <a:r>
              <a:rPr lang="ko-KR" altLang="en-US" sz="2000" dirty="0"/>
              <a:t>청소년이 </a:t>
            </a:r>
            <a:r>
              <a:rPr lang="ko-KR" altLang="en-US" sz="2000" dirty="0" err="1"/>
              <a:t>등하교하는</a:t>
            </a:r>
            <a:r>
              <a:rPr lang="ko-KR" altLang="en-US" sz="2000" dirty="0"/>
              <a:t> 길</a:t>
            </a:r>
            <a:r>
              <a:rPr lang="en-US" altLang="ko-KR" sz="2000" dirty="0"/>
              <a:t>, 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등하원하는</a:t>
            </a:r>
            <a:r>
              <a:rPr lang="ko-KR" altLang="en-US" sz="2000" dirty="0"/>
              <a:t> 길의 안전은 시간에 따라</a:t>
            </a:r>
            <a:r>
              <a:rPr lang="en-US" altLang="ko-KR" sz="2000" dirty="0"/>
              <a:t>, </a:t>
            </a:r>
            <a:r>
              <a:rPr lang="ko-KR" altLang="en-US" sz="2000" dirty="0"/>
              <a:t>요일에 따라 다르다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816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97695-57A3-4368-A117-BED0492F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문제점과 기능</a:t>
            </a:r>
          </a:p>
        </p:txBody>
      </p:sp>
      <p:graphicFrame>
        <p:nvGraphicFramePr>
          <p:cNvPr id="4" name="내용 개체 틀 9">
            <a:extLst>
              <a:ext uri="{FF2B5EF4-FFF2-40B4-BE49-F238E27FC236}">
                <a16:creationId xmlns:a16="http://schemas.microsoft.com/office/drawing/2014/main" id="{C52E1600-66A1-4B1E-957A-2F9049FE2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007640"/>
              </p:ext>
            </p:extLst>
          </p:nvPr>
        </p:nvGraphicFramePr>
        <p:xfrm>
          <a:off x="1336373" y="1773236"/>
          <a:ext cx="9516077" cy="47722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124270">
                  <a:extLst>
                    <a:ext uri="{9D8B030D-6E8A-4147-A177-3AD203B41FA5}">
                      <a16:colId xmlns:a16="http://schemas.microsoft.com/office/drawing/2014/main" val="1151663065"/>
                    </a:ext>
                  </a:extLst>
                </a:gridCol>
                <a:gridCol w="5391807">
                  <a:extLst>
                    <a:ext uri="{9D8B030D-6E8A-4147-A177-3AD203B41FA5}">
                      <a16:colId xmlns:a16="http://schemas.microsoft.com/office/drawing/2014/main" val="2470830627"/>
                    </a:ext>
                  </a:extLst>
                </a:gridCol>
              </a:tblGrid>
              <a:tr h="7889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우청안의 기능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45676"/>
                  </a:ext>
                </a:extLst>
              </a:tr>
              <a:tr h="7966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여기가 안전한 걸까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각종 안전관련 공공정보를 이용하여 안전지수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91240"/>
                  </a:ext>
                </a:extLst>
              </a:tr>
              <a:tr h="7966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아까 지나왔던 길인데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시간이 너무 늦어서 무서워</a:t>
                      </a:r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요일별 시간별 다른 안전지수 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27438"/>
                  </a:ext>
                </a:extLst>
              </a:tr>
              <a:tr h="7966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어떻게 하면 빨리 도움을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요청할 수 있을까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근처 경찰서의 전화번호와 주소제공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89096"/>
                  </a:ext>
                </a:extLst>
              </a:tr>
              <a:tr h="7966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가는 길에 화장실 없나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? </a:t>
                      </a:r>
                    </a:p>
                    <a:p>
                      <a:pPr algn="l" latinLnBrk="1"/>
                      <a:r>
                        <a:rPr lang="ko-KR" altLang="en-US" dirty="0"/>
                        <a:t>어디 더위 식힐 곳 없나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??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근처 공공시설 주소 제공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공중화장실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무더위쉼터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8116"/>
                  </a:ext>
                </a:extLst>
              </a:tr>
              <a:tr h="7966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안전시설들을 한 눈에 보고   싶어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!!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안전시설 지도 위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9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2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7FD6-E14B-47EB-BE52-7A03DB35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화면</a:t>
            </a:r>
          </a:p>
        </p:txBody>
      </p:sp>
      <p:pic>
        <p:nvPicPr>
          <p:cNvPr id="4" name="_x55014592" descr="EMB00002cbc662a">
            <a:extLst>
              <a:ext uri="{FF2B5EF4-FFF2-40B4-BE49-F238E27FC236}">
                <a16:creationId xmlns:a16="http://schemas.microsoft.com/office/drawing/2014/main" id="{7FB9FC8C-4F64-4348-A27E-ED7467B4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7" y="1765718"/>
            <a:ext cx="2396087" cy="4792174"/>
          </a:xfrm>
          <a:prstGeom prst="rect">
            <a:avLst/>
          </a:prstGeom>
          <a:noFill/>
          <a:ln w="12700"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55012752" descr="EMB00002cbc661e">
            <a:extLst>
              <a:ext uri="{FF2B5EF4-FFF2-40B4-BE49-F238E27FC236}">
                <a16:creationId xmlns:a16="http://schemas.microsoft.com/office/drawing/2014/main" id="{C4315344-8543-47F5-9B3F-312F6163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99" y="1771961"/>
            <a:ext cx="2396087" cy="4779688"/>
          </a:xfrm>
          <a:prstGeom prst="rect">
            <a:avLst/>
          </a:prstGeom>
          <a:noFill/>
          <a:ln w="12700"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55012992" descr="EMB00002cbc6634">
            <a:extLst>
              <a:ext uri="{FF2B5EF4-FFF2-40B4-BE49-F238E27FC236}">
                <a16:creationId xmlns:a16="http://schemas.microsoft.com/office/drawing/2014/main" id="{12EAB7E2-0FEF-4E52-ADD6-49662692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1" y="1759475"/>
            <a:ext cx="2396087" cy="4792174"/>
          </a:xfrm>
          <a:prstGeom prst="rect">
            <a:avLst/>
          </a:prstGeom>
          <a:noFill/>
          <a:ln w="12700"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55012992" descr="EMB00002cbc663a">
            <a:extLst>
              <a:ext uri="{FF2B5EF4-FFF2-40B4-BE49-F238E27FC236}">
                <a16:creationId xmlns:a16="http://schemas.microsoft.com/office/drawing/2014/main" id="{C9A5D5C3-72AA-4D08-8B06-32AC17C6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677" y="1745387"/>
            <a:ext cx="2396087" cy="4806262"/>
          </a:xfrm>
          <a:prstGeom prst="rect">
            <a:avLst/>
          </a:prstGeom>
          <a:noFill/>
          <a:ln w="12700"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1CB115D5-E282-412E-B6B6-F734EB419FCA}"/>
              </a:ext>
            </a:extLst>
          </p:cNvPr>
          <p:cNvSpPr/>
          <p:nvPr/>
        </p:nvSpPr>
        <p:spPr>
          <a:xfrm>
            <a:off x="1796335" y="5273964"/>
            <a:ext cx="976426" cy="697258"/>
          </a:xfrm>
          <a:prstGeom prst="flowChartConnector">
            <a:avLst/>
          </a:prstGeom>
          <a:noFill/>
          <a:ln w="28575">
            <a:solidFill>
              <a:srgbClr val="92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366A01-6266-46F0-A87A-7A56EAD588DE}"/>
              </a:ext>
            </a:extLst>
          </p:cNvPr>
          <p:cNvCxnSpPr>
            <a:cxnSpLocks/>
          </p:cNvCxnSpPr>
          <p:nvPr/>
        </p:nvCxnSpPr>
        <p:spPr>
          <a:xfrm>
            <a:off x="2689634" y="5419393"/>
            <a:ext cx="1199083" cy="0"/>
          </a:xfrm>
          <a:prstGeom prst="straightConnector1">
            <a:avLst/>
          </a:prstGeom>
          <a:ln w="28575">
            <a:solidFill>
              <a:srgbClr val="920A00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37CAFA65-B472-46C9-93EF-70FF976F1319}"/>
              </a:ext>
            </a:extLst>
          </p:cNvPr>
          <p:cNvSpPr/>
          <p:nvPr/>
        </p:nvSpPr>
        <p:spPr>
          <a:xfrm>
            <a:off x="3768087" y="5622593"/>
            <a:ext cx="2161309" cy="276525"/>
          </a:xfrm>
          <a:prstGeom prst="flowChartConnector">
            <a:avLst/>
          </a:prstGeom>
          <a:noFill/>
          <a:ln w="28575">
            <a:solidFill>
              <a:srgbClr val="92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87D9D7-D772-4C37-A9DD-C985BFFD0C8A}"/>
              </a:ext>
            </a:extLst>
          </p:cNvPr>
          <p:cNvCxnSpPr>
            <a:cxnSpLocks/>
          </p:cNvCxnSpPr>
          <p:nvPr/>
        </p:nvCxnSpPr>
        <p:spPr>
          <a:xfrm>
            <a:off x="5929396" y="5758502"/>
            <a:ext cx="278215" cy="0"/>
          </a:xfrm>
          <a:prstGeom prst="straightConnector1">
            <a:avLst/>
          </a:prstGeom>
          <a:ln w="28575">
            <a:solidFill>
              <a:srgbClr val="920A00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22F52E80-15D5-4C4E-8BB5-91ADF1D06DE2}"/>
              </a:ext>
            </a:extLst>
          </p:cNvPr>
          <p:cNvSpPr/>
          <p:nvPr/>
        </p:nvSpPr>
        <p:spPr>
          <a:xfrm>
            <a:off x="7972426" y="2632363"/>
            <a:ext cx="699762" cy="605681"/>
          </a:xfrm>
          <a:prstGeom prst="flowChartConnector">
            <a:avLst/>
          </a:prstGeom>
          <a:noFill/>
          <a:ln w="28575">
            <a:solidFill>
              <a:srgbClr val="920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A2410CA-F840-410E-98EF-B29D5A5ED1C1}"/>
              </a:ext>
            </a:extLst>
          </p:cNvPr>
          <p:cNvCxnSpPr>
            <a:cxnSpLocks/>
          </p:cNvCxnSpPr>
          <p:nvPr/>
        </p:nvCxnSpPr>
        <p:spPr>
          <a:xfrm>
            <a:off x="8629144" y="2745124"/>
            <a:ext cx="311656" cy="0"/>
          </a:xfrm>
          <a:prstGeom prst="straightConnector1">
            <a:avLst/>
          </a:prstGeom>
          <a:ln w="28575">
            <a:solidFill>
              <a:srgbClr val="920A00"/>
            </a:solidFill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8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EBBB-C124-4C62-9888-76ADF132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" y="618517"/>
            <a:ext cx="1754708" cy="4773290"/>
          </a:xfrm>
        </p:spPr>
        <p:txBody>
          <a:bodyPr/>
          <a:lstStyle/>
          <a:p>
            <a:r>
              <a:rPr lang="ko-KR" altLang="en-US" dirty="0"/>
              <a:t>시스템 구조도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647"/>
          <a:stretch/>
        </p:blipFill>
        <p:spPr>
          <a:xfrm>
            <a:off x="2311276" y="52408"/>
            <a:ext cx="9790238" cy="6719864"/>
          </a:xfrm>
          <a:gradFill flip="none" rotWithShape="1">
            <a:gsLst>
              <a:gs pos="0">
                <a:srgbClr val="5BC5EC">
                  <a:tint val="66000"/>
                  <a:satMod val="160000"/>
                </a:srgbClr>
              </a:gs>
              <a:gs pos="50000">
                <a:srgbClr val="5BC5EC">
                  <a:tint val="44500"/>
                  <a:satMod val="160000"/>
                </a:srgbClr>
              </a:gs>
              <a:gs pos="100000">
                <a:srgbClr val="5BC5EC">
                  <a:tint val="23500"/>
                  <a:satMod val="160000"/>
                </a:srgbClr>
              </a:gs>
            </a:gsLst>
            <a:lin ang="16200000" scaled="1"/>
            <a:tileRect/>
          </a:gradFill>
          <a:ln w="76200">
            <a:solidFill>
              <a:srgbClr val="5BC5EC"/>
            </a:solidFill>
          </a:ln>
        </p:spPr>
      </p:pic>
    </p:spTree>
    <p:extLst>
      <p:ext uri="{BB962C8B-B14F-4D97-AF65-F5344CB8AC3E}">
        <p14:creationId xmlns:p14="http://schemas.microsoft.com/office/powerpoint/2010/main" val="83190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93CE4-6391-4E30-9393-8C207CE8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83" y="896261"/>
            <a:ext cx="2070423" cy="4226751"/>
          </a:xfrm>
        </p:spPr>
        <p:txBody>
          <a:bodyPr/>
          <a:lstStyle/>
          <a:p>
            <a:r>
              <a:rPr lang="ko-KR" altLang="en-US" dirty="0"/>
              <a:t>어떻게 판단</a:t>
            </a:r>
            <a:r>
              <a:rPr lang="ko-KR" altLang="en-US" dirty="0">
                <a:latin typeface="+mn-ea"/>
                <a:ea typeface="+mn-ea"/>
              </a:rPr>
              <a:t>할까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" y="0"/>
            <a:ext cx="9281159" cy="6858000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3127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96D8C-6D3C-4ADC-9736-3EE758C1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F04D3-5C98-4CF7-997B-B5A1C676C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5587"/>
            <a:ext cx="9905999" cy="482941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파일데이터</a:t>
            </a:r>
            <a:r>
              <a:rPr lang="en-US" altLang="ko-KR" dirty="0"/>
              <a:t>: </a:t>
            </a:r>
          </a:p>
          <a:p>
            <a:pPr lvl="1"/>
            <a:r>
              <a:rPr lang="en-US" altLang="ko-KR" dirty="0"/>
              <a:t>CCTV</a:t>
            </a:r>
          </a:p>
          <a:p>
            <a:pPr lvl="1"/>
            <a:r>
              <a:rPr lang="ko-KR" altLang="en-US" dirty="0"/>
              <a:t>어린이보호구역</a:t>
            </a:r>
            <a:endParaRPr lang="en-US" altLang="ko-KR" dirty="0"/>
          </a:p>
          <a:p>
            <a:pPr lvl="1"/>
            <a:r>
              <a:rPr lang="ko-KR" altLang="en-US" dirty="0"/>
              <a:t>경찰서</a:t>
            </a:r>
            <a:endParaRPr lang="en-US" altLang="ko-KR" dirty="0"/>
          </a:p>
          <a:p>
            <a:pPr lvl="1"/>
            <a:r>
              <a:rPr lang="ko-KR" altLang="en-US" dirty="0"/>
              <a:t>금연구역</a:t>
            </a:r>
            <a:endParaRPr lang="en-US" altLang="ko-KR" dirty="0"/>
          </a:p>
          <a:p>
            <a:pPr lvl="1"/>
            <a:r>
              <a:rPr lang="ko-KR" altLang="en-US" dirty="0"/>
              <a:t>무더위쉼터</a:t>
            </a:r>
            <a:endParaRPr lang="en-US" altLang="ko-KR" dirty="0"/>
          </a:p>
          <a:p>
            <a:pPr lvl="1"/>
            <a:r>
              <a:rPr lang="ko-KR" altLang="en-US" dirty="0"/>
              <a:t>청소년시설</a:t>
            </a:r>
            <a:endParaRPr lang="en-US" altLang="ko-KR" dirty="0"/>
          </a:p>
          <a:p>
            <a:pPr lvl="1"/>
            <a:r>
              <a:rPr lang="ko-KR" altLang="en-US" dirty="0"/>
              <a:t>공중화장실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의 위도</a:t>
            </a:r>
            <a:r>
              <a:rPr lang="en-US" altLang="ko-KR" dirty="0"/>
              <a:t>, </a:t>
            </a:r>
            <a:r>
              <a:rPr lang="ko-KR" altLang="en-US" dirty="0"/>
              <a:t>경도정보</a:t>
            </a:r>
            <a:endParaRPr lang="en-US" altLang="ko-KR" dirty="0"/>
          </a:p>
          <a:p>
            <a:r>
              <a:rPr lang="ko-KR" altLang="en-US" dirty="0"/>
              <a:t>표준데이터</a:t>
            </a:r>
            <a:r>
              <a:rPr lang="en-US" altLang="ko-KR" dirty="0"/>
              <a:t>: </a:t>
            </a:r>
          </a:p>
          <a:p>
            <a:pPr lvl="1"/>
            <a:r>
              <a:rPr lang="ko-KR" altLang="en-US" dirty="0"/>
              <a:t>학교의 위도</a:t>
            </a:r>
            <a:r>
              <a:rPr lang="en-US" altLang="ko-KR" dirty="0"/>
              <a:t>, </a:t>
            </a:r>
            <a:r>
              <a:rPr lang="ko-KR" altLang="en-US" dirty="0"/>
              <a:t>경도정보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279393" y="1555262"/>
            <a:ext cx="6985884" cy="3760450"/>
            <a:chOff x="6094411" y="1555262"/>
            <a:chExt cx="4927025" cy="257089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411" y="1555262"/>
              <a:ext cx="979795" cy="113288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7770" y="1571071"/>
              <a:ext cx="1045047" cy="10450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059" y="1579140"/>
              <a:ext cx="1034057" cy="1036978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90"/>
            <a:stretch/>
          </p:blipFill>
          <p:spPr>
            <a:xfrm>
              <a:off x="6094685" y="2802374"/>
              <a:ext cx="1123872" cy="132378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3940" y="1555262"/>
              <a:ext cx="1060856" cy="106085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3940" y="2855653"/>
              <a:ext cx="1350218" cy="11554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400" y="2889619"/>
              <a:ext cx="1039036" cy="10416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171" y="2907361"/>
              <a:ext cx="936100" cy="9361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A00E2E9-053B-485D-A368-9F4414A2048D}"/>
              </a:ext>
            </a:extLst>
          </p:cNvPr>
          <p:cNvSpPr txBox="1"/>
          <p:nvPr/>
        </p:nvSpPr>
        <p:spPr>
          <a:xfrm>
            <a:off x="7659717" y="57578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공공데이터포털</a:t>
            </a:r>
            <a:r>
              <a:rPr lang="ko-KR" altLang="en-US" dirty="0"/>
              <a:t> </a:t>
            </a:r>
            <a:r>
              <a:rPr lang="en-US" altLang="ko-KR" dirty="0">
                <a:hlinkClick r:id="rId11"/>
              </a:rPr>
              <a:t>https://www.data.go.kr/main.do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19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DEC7-F44C-494C-A32F-18BDBC1B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ko-KR" altLang="en-US"/>
              <a:t>개발 계획에서 바뀐 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FDA3E-B66F-4E7C-8FF6-2A17082B3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2127"/>
            <a:ext cx="9905999" cy="43821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점수표</a:t>
            </a:r>
            <a:r>
              <a:rPr lang="ko-KR" altLang="en-US" dirty="0"/>
              <a:t> 기준 재조정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직접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예외상황 처리</a:t>
            </a:r>
            <a:r>
              <a:rPr lang="en-US" altLang="ko-KR" dirty="0">
                <a:latin typeface="+mn-ea"/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내 위치가 분당이 아닌 것으로 추정될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안전지수 </a:t>
            </a:r>
            <a:r>
              <a:rPr lang="ko-KR" altLang="en-US" dirty="0" err="1"/>
              <a:t>메세지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보안등 제외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아이콘 직접 생성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57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회로</Template>
  <TotalTime>404</TotalTime>
  <Words>975</Words>
  <Application>Microsoft Office PowerPoint</Application>
  <PresentationFormat>와이드스크린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Trebuchet MS</vt:lpstr>
      <vt:lpstr>Tw Cen MT</vt:lpstr>
      <vt:lpstr>회로</vt:lpstr>
      <vt:lpstr>우리동네 청소년 안전지도 safetymap.co.kr (v1.0 분당지역)</vt:lpstr>
      <vt:lpstr>PowerPoint 프레젠테이션</vt:lpstr>
      <vt:lpstr>문제 상황</vt:lpstr>
      <vt:lpstr>문제점과 기능</vt:lpstr>
      <vt:lpstr>실행 화면</vt:lpstr>
      <vt:lpstr>시스템 구조도</vt:lpstr>
      <vt:lpstr>어떻게 판단할까</vt:lpstr>
      <vt:lpstr>사용 데이터</vt:lpstr>
      <vt:lpstr>개발 계획에서 바뀐 점</vt:lpstr>
      <vt:lpstr>향후 발전방향</vt:lpstr>
      <vt:lpstr>들어주셔서 감사합니다.</vt:lpstr>
      <vt:lpstr>붙임자료</vt:lpstr>
      <vt:lpstr>예전에 했던 Makers 활동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곽지훈</dc:creator>
  <cp:lastModifiedBy>Park Heemin</cp:lastModifiedBy>
  <cp:revision>38</cp:revision>
  <dcterms:created xsi:type="dcterms:W3CDTF">2017-08-26T07:56:11Z</dcterms:created>
  <dcterms:modified xsi:type="dcterms:W3CDTF">2019-07-09T06:18:21Z</dcterms:modified>
</cp:coreProperties>
</file>