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269" r:id="rId3"/>
    <p:sldId id="264" r:id="rId4"/>
    <p:sldId id="273" r:id="rId5"/>
    <p:sldId id="265" r:id="rId6"/>
    <p:sldId id="260" r:id="rId7"/>
    <p:sldId id="270" r:id="rId8"/>
    <p:sldId id="268" r:id="rId9"/>
    <p:sldId id="272" r:id="rId10"/>
    <p:sldId id="267" r:id="rId11"/>
    <p:sldId id="271" r:id="rId12"/>
    <p:sldId id="263" r:id="rId13"/>
    <p:sldId id="259" r:id="rId14"/>
    <p:sldId id="262" r:id="rId15"/>
    <p:sldId id="266" r:id="rId16"/>
    <p:sldId id="258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2"/>
  </p:normalViewPr>
  <p:slideViewPr>
    <p:cSldViewPr snapToGrid="0" snapToObjects="1">
      <p:cViewPr varScale="1">
        <p:scale>
          <a:sx n="104" d="100"/>
          <a:sy n="104" d="100"/>
        </p:scale>
        <p:origin x="2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BE83-C12D-AC49-941A-79B100168D92}" type="datetimeFigureOut">
              <a:rPr kumimoji="1" lang="ko-Kore-KR" altLang="en-US" smtClean="0"/>
              <a:t>2022. 6. 15.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679E3-C47F-714F-8A7D-2271D8FD61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84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SNS </a:t>
            </a:r>
            <a:r>
              <a:rPr kumimoji="1" lang="ko-KR" altLang="en-US" dirty="0"/>
              <a:t>이미지 분석을 통한 </a:t>
            </a:r>
            <a:r>
              <a:rPr kumimoji="1" lang="ko-KR" altLang="en-US" dirty="0" err="1"/>
              <a:t>취미별</a:t>
            </a:r>
            <a:r>
              <a:rPr kumimoji="1" lang="ko-KR" altLang="en-US" dirty="0"/>
              <a:t> 친구 추천 알고리즘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679E3-C47F-714F-8A7D-2271D8FD610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64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선정이유 및 데이터설명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679E3-C47F-714F-8A7D-2271D8FD610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941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선정이유 및 데이터설명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679E3-C47F-714F-8A7D-2271D8FD610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41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SNS </a:t>
            </a:r>
            <a:r>
              <a:rPr kumimoji="1" lang="ko-KR" altLang="en-US" dirty="0"/>
              <a:t>이미지 분석을 통한 </a:t>
            </a:r>
            <a:r>
              <a:rPr kumimoji="1" lang="ko-KR" altLang="en-US" dirty="0" err="1"/>
              <a:t>취미별</a:t>
            </a:r>
            <a:r>
              <a:rPr kumimoji="1" lang="ko-KR" altLang="en-US" dirty="0"/>
              <a:t> 친구 추천 알고리즘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679E3-C47F-714F-8A7D-2271D8FD610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451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0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50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81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50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0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7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201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6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50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황혼 무렵 카메라 렌즈">
            <a:extLst>
              <a:ext uri="{FF2B5EF4-FFF2-40B4-BE49-F238E27FC236}">
                <a16:creationId xmlns:a16="http://schemas.microsoft.com/office/drawing/2014/main" id="{E7023C25-090F-0B2F-B330-2CE47DDB1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2" r="667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DC32B7-CCFA-439E-E989-19E4095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kumimoji="1" lang="en" altLang="ko-Kore-KR" dirty="0">
                <a:solidFill>
                  <a:schemeClr val="bg1"/>
                </a:solidFill>
              </a:rPr>
              <a:t>SNS </a:t>
            </a:r>
            <a:r>
              <a:rPr kumimoji="1" lang="ko-KR" altLang="en-US" dirty="0">
                <a:solidFill>
                  <a:schemeClr val="bg1"/>
                </a:solidFill>
              </a:rPr>
              <a:t>이미지 분석을 통한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취미별</a:t>
            </a:r>
            <a:r>
              <a:rPr kumimoji="1" lang="ko-KR" altLang="en-US" dirty="0">
                <a:solidFill>
                  <a:schemeClr val="bg1"/>
                </a:solidFill>
              </a:rPr>
              <a:t> 친구 추천 알고리즘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F03AD-1031-7E9E-A165-F2DD84DD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ko-Kore-KR" dirty="0">
                <a:solidFill>
                  <a:srgbClr val="FFFFFF"/>
                </a:solidFill>
              </a:rPr>
              <a:t>20201707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  <a:r>
              <a:rPr kumimoji="1" lang="ko-Kore-KR" altLang="en-US" dirty="0">
                <a:solidFill>
                  <a:srgbClr val="FFFFFF"/>
                </a:solidFill>
              </a:rPr>
              <a:t>안지현</a:t>
            </a:r>
            <a:endParaRPr kumimoji="1" lang="en-US" altLang="ko-Kore-KR" dirty="0">
              <a:solidFill>
                <a:srgbClr val="FFFFFF"/>
              </a:solidFill>
            </a:endParaRPr>
          </a:p>
          <a:p>
            <a:pPr algn="ctr"/>
            <a:r>
              <a:rPr kumimoji="1" lang="en-US" altLang="ko-Kore-KR" dirty="0">
                <a:solidFill>
                  <a:srgbClr val="FFFFFF"/>
                </a:solidFill>
              </a:rPr>
              <a:t>20201839</a:t>
            </a:r>
            <a:r>
              <a:rPr kumimoji="1" lang="ko-Kore-KR" altLang="en-US" dirty="0">
                <a:solidFill>
                  <a:srgbClr val="FFFFFF"/>
                </a:solidFill>
              </a:rPr>
              <a:t> 탁예지</a:t>
            </a:r>
            <a:endParaRPr kumimoji="1" lang="en-US" altLang="ko-Kore-KR" dirty="0">
              <a:solidFill>
                <a:srgbClr val="FFFFFF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5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033874-D6D5-688D-B9E5-F4F064D1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49" y="1454074"/>
            <a:ext cx="5216155" cy="811938"/>
          </a:xfrm>
        </p:spPr>
        <p:txBody>
          <a:bodyPr>
            <a:normAutofit/>
          </a:bodyPr>
          <a:lstStyle/>
          <a:p>
            <a:r>
              <a:rPr lang="ko-KR" altLang="en-US" dirty="0"/>
              <a:t>성능비교</a:t>
            </a:r>
            <a:r>
              <a:rPr lang="en-US" altLang="ko-KR" dirty="0"/>
              <a:t> - </a:t>
            </a:r>
            <a:r>
              <a:rPr lang="en" altLang="ko-Kore-KR" dirty="0"/>
              <a:t>Deep MLP</a:t>
            </a:r>
            <a:endParaRPr kumimoji="1" lang="ko-Kore-KR" alt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F9A6122C-A40A-4421-B378-04188C1C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9" t="81823"/>
          <a:stretch/>
        </p:blipFill>
        <p:spPr>
          <a:xfrm>
            <a:off x="5246557" y="5606383"/>
            <a:ext cx="6703689" cy="86267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1C1D58-DDD4-8D29-FE8B-9F3E1118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19" y="1663173"/>
            <a:ext cx="6538527" cy="3764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582C2-E935-A407-C6D6-D5B5CA9C60F9}"/>
              </a:ext>
            </a:extLst>
          </p:cNvPr>
          <p:cNvSpPr txBox="1"/>
          <p:nvPr/>
        </p:nvSpPr>
        <p:spPr>
          <a:xfrm>
            <a:off x="525717" y="3013023"/>
            <a:ext cx="451695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Fully-</a:t>
            </a:r>
            <a:r>
              <a:rPr lang="en-US" altLang="ko-KR" dirty="0" err="1"/>
              <a:t>connet</a:t>
            </a:r>
            <a:r>
              <a:rPr lang="ko-KR" altLang="en-US" dirty="0"/>
              <a:t>로 은닉층을 </a:t>
            </a:r>
            <a:r>
              <a:rPr lang="en-US" altLang="ko-KR" dirty="0"/>
              <a:t>4</a:t>
            </a:r>
            <a:r>
              <a:rPr lang="ko-KR" altLang="en-US" dirty="0"/>
              <a:t>개 쌓았고 그 사이에 </a:t>
            </a:r>
            <a:r>
              <a:rPr lang="ko-KR" altLang="en-US" dirty="0" err="1"/>
              <a:t>드롭아웃을</a:t>
            </a:r>
            <a:r>
              <a:rPr lang="ko-KR" altLang="en-US" dirty="0"/>
              <a:t> 추가했다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MLP</a:t>
            </a:r>
            <a:r>
              <a:rPr lang="ko-KR" altLang="en-US" dirty="0"/>
              <a:t>와 비교했을 때 </a:t>
            </a:r>
            <a:r>
              <a:rPr lang="en-US" altLang="ko-KR" dirty="0"/>
              <a:t>accuracy </a:t>
            </a:r>
            <a:r>
              <a:rPr lang="ko-KR" altLang="en-US" dirty="0"/>
              <a:t>값은 조금 더 높게 나오지만 역시나 과소 적합이 되어 </a:t>
            </a:r>
            <a:r>
              <a:rPr lang="en-US" altLang="ko-KR" dirty="0"/>
              <a:t>train set</a:t>
            </a:r>
            <a:r>
              <a:rPr lang="ko-KR" altLang="en-US" dirty="0"/>
              <a:t>와 </a:t>
            </a:r>
            <a:r>
              <a:rPr lang="en-US" altLang="ko-KR" dirty="0"/>
              <a:t>test set</a:t>
            </a:r>
            <a:r>
              <a:rPr lang="ko-KR" altLang="en-US" dirty="0"/>
              <a:t>의 </a:t>
            </a:r>
            <a:r>
              <a:rPr lang="en-US" altLang="ko-KR" dirty="0"/>
              <a:t>score</a:t>
            </a:r>
            <a:r>
              <a:rPr lang="ko-KR" altLang="en-US" dirty="0"/>
              <a:t>가 모두 낮게 나왔습니다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24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78A950-C1B7-EC20-0255-05F91DD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835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ore-KR" dirty="0"/>
              <a:t>Deep MLP</a:t>
            </a:r>
            <a:endParaRPr kumimoji="1" lang="en-US" altLang="en-US" i="1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3B0B13-5F9B-4905-59CF-A0CD00BC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870"/>
          <a:stretch/>
        </p:blipFill>
        <p:spPr>
          <a:xfrm>
            <a:off x="6121541" y="2482477"/>
            <a:ext cx="5577546" cy="3644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F954AE-F6FC-0ED0-96D2-98796450F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7" b="7933"/>
          <a:stretch/>
        </p:blipFill>
        <p:spPr>
          <a:xfrm>
            <a:off x="354779" y="2510098"/>
            <a:ext cx="5577547" cy="36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9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B2C3A-CC27-A302-5FF2-A82F3E46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 결과 분석</a:t>
            </a:r>
            <a:r>
              <a:rPr lang="en-US" altLang="ko-KR" dirty="0"/>
              <a:t>&amp;</a:t>
            </a:r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4888D-CED7-7350-A4AF-7A0601AC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/>
              <a:t>CNN</a:t>
            </a:r>
            <a:r>
              <a:rPr kumimoji="1" lang="ko-KR" altLang="en-US"/>
              <a:t>은 </a:t>
            </a:r>
            <a:r>
              <a:rPr kumimoji="1" lang="ko-KR" altLang="en-US" err="1"/>
              <a:t>컨볼루션</a:t>
            </a:r>
            <a:r>
              <a:rPr kumimoji="1" lang="ko-KR" altLang="en-US"/>
              <a:t> 층을 통해 </a:t>
            </a:r>
            <a:r>
              <a:rPr kumimoji="1" lang="ko-KR" altLang="en-US" err="1"/>
              <a:t>컨볼루션</a:t>
            </a:r>
            <a:r>
              <a:rPr kumimoji="1" lang="ko-KR" altLang="en-US"/>
              <a:t> 연산을 하며 이러한 </a:t>
            </a:r>
            <a:r>
              <a:rPr kumimoji="1" lang="ko-KR" altLang="en-US" err="1"/>
              <a:t>컨볼루션</a:t>
            </a:r>
            <a:r>
              <a:rPr kumimoji="1" lang="ko-KR" altLang="en-US"/>
              <a:t> 연산은 이미지 데이터의 특성을 그대로 </a:t>
            </a:r>
            <a:r>
              <a:rPr kumimoji="1" lang="ko-KR" altLang="en-US" err="1"/>
              <a:t>유지시켜주기</a:t>
            </a:r>
            <a:r>
              <a:rPr kumimoji="1" lang="ko-KR" altLang="en-US"/>
              <a:t> 때문에 이미지 데이터 분류에서는 </a:t>
            </a:r>
            <a:r>
              <a:rPr kumimoji="1" lang="en-US" altLang="ko-KR"/>
              <a:t>MLP</a:t>
            </a:r>
            <a:r>
              <a:rPr kumimoji="1" lang="ko-KR" altLang="en-US"/>
              <a:t>모델 보다 학습이 더욱 잘된다</a:t>
            </a:r>
            <a:r>
              <a:rPr kumimoji="1"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그러나</a:t>
            </a:r>
            <a:r>
              <a:rPr kumimoji="1" lang="en-US" altLang="ko-KR"/>
              <a:t>, </a:t>
            </a:r>
            <a:r>
              <a:rPr kumimoji="1" lang="en-US" altLang="ko-KR" dirty="0"/>
              <a:t>SNS</a:t>
            </a:r>
            <a:r>
              <a:rPr kumimoji="1" lang="ko-KR" altLang="en-US" dirty="0"/>
              <a:t>의 대부분의 이미지는 다양한 물체들이 한 곳에 섞여 </a:t>
            </a:r>
            <a:r>
              <a:rPr kumimoji="1" lang="ko-KR" altLang="en-US"/>
              <a:t>있으므로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YOLO</a:t>
            </a:r>
            <a:r>
              <a:rPr kumimoji="1" lang="ko-KR" altLang="en-US" dirty="0"/>
              <a:t> 등의 물체 검출 기술을 사용하지 않고 </a:t>
            </a:r>
            <a:r>
              <a:rPr kumimoji="1" lang="en-US" altLang="ko-KR" dirty="0"/>
              <a:t>RGB </a:t>
            </a:r>
            <a:r>
              <a:rPr kumimoji="1" lang="ko-KR" altLang="en-US" dirty="0"/>
              <a:t>사진 데이터를 분류해주는 신경망 모델에는 한계가 있다는 것을 알 수 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968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591B-54AF-C810-1E87-12F2CC78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C5F3A-151A-1AA6-51AC-BFC8C429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471797" cy="3549045"/>
          </a:xfrm>
        </p:spPr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모델을 발전시켜 전이학습이나 물체 검출 기술을 적용한다면 학습이 훨씬 잘될 것이라 예상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분류가 잘 된다면</a:t>
            </a:r>
            <a:r>
              <a:rPr lang="en-US" altLang="ko-KR" dirty="0"/>
              <a:t> </a:t>
            </a:r>
            <a:r>
              <a:rPr lang="ko-KR" altLang="en-US" dirty="0"/>
              <a:t>내가 올린 </a:t>
            </a:r>
            <a:r>
              <a:rPr lang="en-US" altLang="ko-KR" dirty="0"/>
              <a:t>SNS</a:t>
            </a:r>
            <a:r>
              <a:rPr lang="ko-KR" altLang="en-US" dirty="0"/>
              <a:t> 게시물들의 이미지 데이터에서 물체를 인식하여 해당 물체가 나오는 이미지를 통해 어떤 관심사 클래스인지 텍스트로 출력을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이미지 분류 모델을 통해 자동으로 내 계정에서 가장 많이 나온 관심사 클래스가 나의 대표적인 취미</a:t>
            </a:r>
            <a:r>
              <a:rPr lang="en-US" altLang="ko-KR" dirty="0"/>
              <a:t>,</a:t>
            </a:r>
            <a:r>
              <a:rPr lang="ko-KR" altLang="en-US" dirty="0"/>
              <a:t> 관심사가 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추후</a:t>
            </a:r>
            <a:r>
              <a:rPr lang="en-US" altLang="ko-KR" dirty="0"/>
              <a:t>, </a:t>
            </a:r>
            <a:r>
              <a:rPr lang="ko-KR" altLang="en-US" dirty="0"/>
              <a:t>베이지안 네트워크를 통한 추천 알고리즘을 만든다면 이러한 게시물의 이미지 데이터를 기반으로 나의 관심사와 비슷한 친구를 자동으로 추천해 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37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0676-76F5-032F-CD24-C5262DA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 GitHub </a:t>
            </a:r>
            <a:r>
              <a:rPr lang="ko-KR" altLang="en-US" dirty="0"/>
              <a:t>활용한 버전관리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DB091-86DE-34C1-5F13-309B65DF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39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7353-036F-1474-E506-B8609D55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파트분배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E72A0-5E72-2FA5-D322-8E7566D5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20201707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안지현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/>
              <a:t>모델 구조 설계</a:t>
            </a:r>
            <a:r>
              <a:rPr kumimoji="1" lang="en-US" altLang="ko-KR"/>
              <a:t>/ </a:t>
            </a:r>
            <a:r>
              <a:rPr kumimoji="1" lang="ko-KR" altLang="en-US" err="1"/>
              <a:t>하이퍼</a:t>
            </a:r>
            <a:r>
              <a:rPr kumimoji="1" lang="ko-KR" altLang="en-US"/>
              <a:t> 파라미터 튜닝</a:t>
            </a:r>
            <a:endParaRPr kumimoji="1" lang="en-US" altLang="ko-Kore-KR" dirty="0"/>
          </a:p>
          <a:p>
            <a:r>
              <a:rPr kumimoji="1" lang="en-US" altLang="ko-Kore-KR" dirty="0"/>
              <a:t>20201839</a:t>
            </a:r>
            <a:r>
              <a:rPr kumimoji="1" lang="ko-Kore-KR" altLang="en-US" dirty="0"/>
              <a:t> 탁예지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/>
              <a:t>이미지 데이터 </a:t>
            </a:r>
            <a:r>
              <a:rPr kumimoji="1" lang="ko-KR" altLang="en-US" err="1"/>
              <a:t>크롤링</a:t>
            </a:r>
            <a:r>
              <a:rPr kumimoji="1" lang="ko-KR" altLang="en-US"/>
              <a:t> 및 </a:t>
            </a:r>
            <a:r>
              <a:rPr kumimoji="1" lang="ko-KR" altLang="en-US" err="1"/>
              <a:t>전처리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544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황혼 무렵 카메라 렌즈">
            <a:extLst>
              <a:ext uri="{FF2B5EF4-FFF2-40B4-BE49-F238E27FC236}">
                <a16:creationId xmlns:a16="http://schemas.microsoft.com/office/drawing/2014/main" id="{E7023C25-090F-0B2F-B330-2CE47DDB1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2" r="6678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DC32B7-CCFA-439E-E989-19E4095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감사합니다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AFD2F-99D2-297D-3946-C35A218E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 및 필요성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0526-AEE6-C602-E602-DF873878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1027851" cy="1469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코로나로 인해 오프라인 상에서 새로 친구를 만나기 </a:t>
            </a:r>
            <a:r>
              <a:rPr lang="ko-KR" altLang="en-US" dirty="0" err="1"/>
              <a:t>어려워짐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SNS</a:t>
            </a:r>
            <a:r>
              <a:rPr lang="ko-KR" altLang="en-US" dirty="0" err="1"/>
              <a:t>를</a:t>
            </a:r>
            <a:r>
              <a:rPr lang="ko-KR" altLang="en-US" dirty="0"/>
              <a:t> 통해 온라인 상에 관심사나 취미 활동을 이미지와 함께 게시하는 사람들이 증가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AC07E76C-02B7-5A47-C9CC-C7422C624946}"/>
              </a:ext>
            </a:extLst>
          </p:cNvPr>
          <p:cNvSpPr/>
          <p:nvPr/>
        </p:nvSpPr>
        <p:spPr>
          <a:xfrm>
            <a:off x="626076" y="44004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E4DCC-6F8B-9048-B52F-FE2C0C7FD186}"/>
              </a:ext>
            </a:extLst>
          </p:cNvPr>
          <p:cNvSpPr txBox="1"/>
          <p:nvPr/>
        </p:nvSpPr>
        <p:spPr>
          <a:xfrm>
            <a:off x="1604484" y="4486489"/>
            <a:ext cx="834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 이미지를 기반으로 취미나 관심사가 비슷한 사람을 추천해주면 좋겠다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39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816F48-B4A3-A0D7-505B-74100CE2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ko-KR" altLang="en-US" dirty="0"/>
              <a:t> 데이터 수집 </a:t>
            </a:r>
            <a:br>
              <a:rPr lang="en-US" altLang="ko-KR" dirty="0"/>
            </a:br>
            <a:r>
              <a:rPr lang="en-US" altLang="ko-KR" dirty="0"/>
              <a:t>–</a:t>
            </a:r>
            <a:r>
              <a:rPr lang="ko-KR" altLang="en-US" dirty="0"/>
              <a:t> 이미지 </a:t>
            </a:r>
            <a:r>
              <a:rPr lang="ko-KR" altLang="en-US" dirty="0" err="1"/>
              <a:t>크롤링</a:t>
            </a:r>
            <a:endParaRPr kumimoji="1" lang="ko-Kore-KR" alt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826EF-52EF-8468-EDCE-B2F7C10B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5483090" cy="21775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SNS</a:t>
            </a:r>
            <a:r>
              <a:rPr lang="ko-KR" altLang="en-US" dirty="0"/>
              <a:t>에 많이 올리는 관심사 중 반려동물</a:t>
            </a:r>
            <a:r>
              <a:rPr lang="en-US" altLang="ko-KR" dirty="0"/>
              <a:t>(</a:t>
            </a:r>
            <a:r>
              <a:rPr lang="ko-KR" altLang="en-US" dirty="0"/>
              <a:t>강아지</a:t>
            </a:r>
            <a:r>
              <a:rPr lang="en-US" altLang="ko-KR" dirty="0"/>
              <a:t>,</a:t>
            </a:r>
            <a:r>
              <a:rPr lang="ko-KR" altLang="en-US" dirty="0"/>
              <a:t>고양이</a:t>
            </a:r>
            <a:r>
              <a:rPr lang="en-US" altLang="ko-KR" dirty="0"/>
              <a:t>),</a:t>
            </a:r>
            <a:r>
              <a:rPr lang="ko-KR" altLang="en-US" dirty="0"/>
              <a:t> 골프</a:t>
            </a:r>
            <a:r>
              <a:rPr lang="en-US" altLang="ko-KR" dirty="0"/>
              <a:t>(</a:t>
            </a:r>
            <a:r>
              <a:rPr lang="ko-KR" altLang="en-US" dirty="0"/>
              <a:t>골프</a:t>
            </a:r>
            <a:r>
              <a:rPr lang="en-US" altLang="ko-KR" dirty="0"/>
              <a:t>,</a:t>
            </a:r>
            <a:r>
              <a:rPr lang="ko-KR" altLang="en-US" dirty="0"/>
              <a:t> 골프채</a:t>
            </a:r>
            <a:r>
              <a:rPr lang="en-US" altLang="ko-KR" dirty="0"/>
              <a:t>)</a:t>
            </a:r>
            <a:r>
              <a:rPr lang="ko-KR" altLang="en-US" dirty="0"/>
              <a:t> 관련 이미지 데이터를 대표적으로 선정하여 구글에 있는 각 주제별 관련 물체 이미지를 자체적으로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6B664A4-5922-7AEB-8537-55918006F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75"/>
          <a:stretch/>
        </p:blipFill>
        <p:spPr>
          <a:xfrm>
            <a:off x="6290177" y="1148963"/>
            <a:ext cx="5639434" cy="52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6F48-B4A3-A0D7-505B-74100CE2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302345"/>
          </a:xfrm>
        </p:spPr>
        <p:txBody>
          <a:bodyPr>
            <a:normAutofit/>
          </a:bodyPr>
          <a:lstStyle/>
          <a:p>
            <a:r>
              <a:rPr lang="ko-KR" altLang="en-US"/>
              <a:t> 데이터 </a:t>
            </a:r>
            <a:r>
              <a:rPr lang="ko-KR" altLang="en-US" err="1"/>
              <a:t>전처리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826EF-52EF-8468-EDCE-B2F7C10B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5483090" cy="21775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/>
              <a:t>수집한 데이터의 사이즈를 </a:t>
            </a:r>
            <a:r>
              <a:rPr lang="en-US" altLang="ko-KR"/>
              <a:t>28*28</a:t>
            </a:r>
            <a:r>
              <a:rPr lang="ko-KR" altLang="en-US"/>
              <a:t>로 크기를 모두 같은 크기로 맞춰주고 </a:t>
            </a:r>
            <a:r>
              <a:rPr lang="en-US" altLang="ko-KR"/>
              <a:t>pixel</a:t>
            </a:r>
            <a:r>
              <a:rPr lang="ko-KR" altLang="en-US"/>
              <a:t> 값으로 </a:t>
            </a:r>
            <a:r>
              <a:rPr lang="en-US" altLang="ko-KR"/>
              <a:t>RGB </a:t>
            </a:r>
            <a:r>
              <a:rPr lang="ko-KR" altLang="en-US"/>
              <a:t>값을 주어 입력 데이터의 </a:t>
            </a:r>
            <a:r>
              <a:rPr lang="en-US" altLang="ko-KR"/>
              <a:t>shape</a:t>
            </a:r>
            <a:r>
              <a:rPr lang="ko-KR" altLang="en-US"/>
              <a:t>은 </a:t>
            </a:r>
            <a:r>
              <a:rPr lang="en-US" altLang="ko-KR"/>
              <a:t>(2300, 28, 28, 3)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/>
              <a:t>MLP</a:t>
            </a:r>
            <a:r>
              <a:rPr lang="ko-KR" altLang="en-US"/>
              <a:t>에 입력하기 위해 입력 값을 </a:t>
            </a:r>
            <a:r>
              <a:rPr lang="en-US" altLang="ko-KR"/>
              <a:t>reshape</a:t>
            </a:r>
            <a:r>
              <a:rPr lang="ko-KR" altLang="en-US"/>
              <a:t>하여 </a:t>
            </a:r>
            <a:r>
              <a:rPr lang="en-US" altLang="ko-KR"/>
              <a:t>1</a:t>
            </a:r>
            <a:r>
              <a:rPr lang="ko-KR" altLang="en-US"/>
              <a:t>차원 </a:t>
            </a:r>
            <a:r>
              <a:rPr lang="ko-KR" altLang="en-US" err="1"/>
              <a:t>텐서로</a:t>
            </a:r>
            <a:r>
              <a:rPr lang="ko-KR" altLang="en-US"/>
              <a:t> 바꾸어 주었고</a:t>
            </a:r>
            <a:r>
              <a:rPr lang="en-US" altLang="ko-KR"/>
              <a:t>, </a:t>
            </a:r>
            <a:r>
              <a:rPr lang="ko-KR" altLang="en-US"/>
              <a:t>또한 특성 값을 </a:t>
            </a:r>
            <a:r>
              <a:rPr lang="en-US" altLang="ko-KR"/>
              <a:t>0-1 </a:t>
            </a:r>
            <a:r>
              <a:rPr lang="ko-KR" altLang="en-US"/>
              <a:t>사이로 정규화 해주었다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A805B8-C70D-23AC-EC3C-C29ACA834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2" r="35069"/>
          <a:stretch/>
        </p:blipFill>
        <p:spPr>
          <a:xfrm>
            <a:off x="6445875" y="319105"/>
            <a:ext cx="4257102" cy="4922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9FECA4-798F-CE05-2F08-9E4C56262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875" y="5470003"/>
            <a:ext cx="4064017" cy="10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4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5CCD-853B-4756-3CF4-3BBD3DEC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간단 튜닝 및 설명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E956A-12B2-E53A-3BE9-3E7D7EE4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학습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일반화성능평가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kumimoji="1" lang="ko-KR" altLang="en-US"/>
              <a:t>최적화 함수 </a:t>
            </a:r>
            <a:r>
              <a:rPr kumimoji="1" lang="en-US" altLang="ko-KR"/>
              <a:t>: Adam()</a:t>
            </a:r>
          </a:p>
          <a:p>
            <a:pPr marL="342900" indent="-342900">
              <a:buFontTx/>
              <a:buChar char="-"/>
            </a:pPr>
            <a:r>
              <a:rPr kumimoji="1" lang="ko-KR" altLang="en-US"/>
              <a:t>손실 함수 </a:t>
            </a:r>
            <a:r>
              <a:rPr kumimoji="1" lang="en-US" altLang="ko-KR"/>
              <a:t>: Categorical</a:t>
            </a:r>
            <a:r>
              <a:rPr kumimoji="1" lang="ko-KR" altLang="en-US"/>
              <a:t> </a:t>
            </a:r>
            <a:r>
              <a:rPr kumimoji="1" lang="en-US" altLang="ko-KR"/>
              <a:t>cross-entropy</a:t>
            </a:r>
          </a:p>
          <a:p>
            <a:pPr marL="342900" indent="-342900">
              <a:buFontTx/>
              <a:buChar char="-"/>
            </a:pPr>
            <a:r>
              <a:rPr kumimoji="1" lang="ko-KR" altLang="en-US"/>
              <a:t>활성화 함수</a:t>
            </a:r>
            <a:r>
              <a:rPr kumimoji="1" lang="en-US" altLang="ko-KR"/>
              <a:t> : </a:t>
            </a:r>
            <a:r>
              <a:rPr kumimoji="1" lang="ko-KR" altLang="en-US" err="1"/>
              <a:t>은닉층</a:t>
            </a:r>
            <a:r>
              <a:rPr kumimoji="1" lang="ko-KR" altLang="en-US"/>
              <a:t> </a:t>
            </a:r>
            <a:r>
              <a:rPr kumimoji="1" lang="en-US" altLang="ko-KR"/>
              <a:t>– </a:t>
            </a:r>
            <a:r>
              <a:rPr kumimoji="1" lang="en-US" altLang="ko-KR" err="1"/>
              <a:t>relu</a:t>
            </a:r>
            <a:r>
              <a:rPr kumimoji="1" lang="en-US" altLang="ko-KR"/>
              <a:t> , </a:t>
            </a:r>
            <a:r>
              <a:rPr kumimoji="1" lang="ko-KR" altLang="en-US" err="1"/>
              <a:t>출력층</a:t>
            </a:r>
            <a:r>
              <a:rPr kumimoji="1" lang="ko-KR" altLang="en-US"/>
              <a:t> </a:t>
            </a:r>
            <a:r>
              <a:rPr kumimoji="1" lang="en-US" altLang="ko-KR"/>
              <a:t>– </a:t>
            </a:r>
            <a:r>
              <a:rPr kumimoji="1" lang="en-US" altLang="ko-KR" err="1"/>
              <a:t>softmax</a:t>
            </a:r>
            <a:endParaRPr kumimoji="1" lang="en-US" altLang="ko-KR"/>
          </a:p>
          <a:p>
            <a:r>
              <a:rPr kumimoji="1" lang="ko-KR" altLang="en-US"/>
              <a:t>로 고정하였다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83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59CD06-9F39-4F3A-2925-F5716C2A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ko-KR" altLang="en-US" dirty="0"/>
              <a:t>성능비교</a:t>
            </a:r>
            <a:r>
              <a:rPr lang="en-US" altLang="ko-KR" dirty="0"/>
              <a:t> - CNN</a:t>
            </a:r>
            <a:endParaRPr kumimoji="1" lang="ko-Kore-KR" alt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3E1E52-7005-C8EC-F7FB-5386E95C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61" y="2762545"/>
            <a:ext cx="5166728" cy="32745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Cnn</a:t>
            </a:r>
            <a:r>
              <a:rPr lang="en-US" dirty="0"/>
              <a:t> </a:t>
            </a:r>
            <a:r>
              <a:rPr lang="ko-KR" altLang="en-US" dirty="0"/>
              <a:t>모델의 구조는 </a:t>
            </a:r>
            <a:r>
              <a:rPr lang="ko-KR" altLang="en-US" dirty="0" err="1"/>
              <a:t>컨볼루션</a:t>
            </a:r>
            <a:r>
              <a:rPr lang="ko-KR" altLang="en-US" dirty="0"/>
              <a:t> 층과 </a:t>
            </a:r>
            <a:r>
              <a:rPr lang="ko-KR" altLang="en-US" dirty="0" err="1"/>
              <a:t>풀링층을</a:t>
            </a:r>
            <a:r>
              <a:rPr lang="ko-KR" altLang="en-US" dirty="0"/>
              <a:t> 번갈아 사용하여 은닉층을 쌓고 </a:t>
            </a:r>
            <a:r>
              <a:rPr lang="ko-KR" altLang="en-US"/>
              <a:t>중간에 </a:t>
            </a:r>
            <a:r>
              <a:rPr lang="ko-KR" altLang="en-US" err="1"/>
              <a:t>드롭아웃을</a:t>
            </a:r>
            <a:r>
              <a:rPr lang="ko-KR" altLang="en-US"/>
              <a:t> 넣었으며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마지막 은닉층에는 </a:t>
            </a:r>
            <a:r>
              <a:rPr lang="en-US" altLang="ko-KR" dirty="0"/>
              <a:t>Fully-connect</a:t>
            </a:r>
            <a:r>
              <a:rPr lang="ko-KR" altLang="en-US" dirty="0"/>
              <a:t>로 연결하였다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/>
              <a:t>또한 이미지 데이터가 부족하여 </a:t>
            </a:r>
            <a:r>
              <a:rPr lang="en-US" altLang="ko-KR" err="1"/>
              <a:t>ImageDataGenerator</a:t>
            </a:r>
            <a:r>
              <a:rPr lang="en-US" altLang="ko-KR"/>
              <a:t> </a:t>
            </a:r>
            <a:r>
              <a:rPr lang="ko-KR" altLang="en-US"/>
              <a:t>클래스를 통해 이미지 증식을 진행하여 학습을 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결과는 세가지 모델 중 가장 학습이 잘 되었으나 여전히 과소 적합 된 모습을 볼 수 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D7CE19A-6FEC-751E-1F04-13E17D13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6" t="73470" r="40908"/>
          <a:stretch/>
        </p:blipFill>
        <p:spPr>
          <a:xfrm>
            <a:off x="5607816" y="4567443"/>
            <a:ext cx="6282680" cy="13069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48875F-90DC-E35D-042B-23AF1037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92" y="820952"/>
            <a:ext cx="6559068" cy="35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C0856C-683C-18E5-CA10-408616E5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730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/>
              <a:t>CNN</a:t>
            </a:r>
            <a:endParaRPr kumimoji="1" lang="en-US" altLang="en-US" sz="4000" i="1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5180713-6AA3-C68B-A90B-70AF9301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" y="2056711"/>
            <a:ext cx="5507498" cy="4130623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48DA7A-B3FD-CA90-F616-E3B0A26B6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660" y="2056711"/>
            <a:ext cx="5593383" cy="41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295D-BDAA-E0DC-5907-DB550411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성능비교</a:t>
            </a:r>
            <a:r>
              <a:rPr lang="en-US" altLang="ko-KR" dirty="0"/>
              <a:t> - </a:t>
            </a:r>
            <a:r>
              <a:rPr lang="en" altLang="ko-Kore-KR" dirty="0"/>
              <a:t>MLP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FDF3EED-9C26-A551-C060-4044694A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561"/>
          <a:stretch/>
        </p:blipFill>
        <p:spPr>
          <a:xfrm>
            <a:off x="4572282" y="4919064"/>
            <a:ext cx="7326006" cy="115186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2474EB-8A06-B7A4-7924-D005EA26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82" y="1938936"/>
            <a:ext cx="7465050" cy="2618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27DA6-A5DE-47D2-5E20-E86433BB8298}"/>
              </a:ext>
            </a:extLst>
          </p:cNvPr>
          <p:cNvSpPr txBox="1"/>
          <p:nvPr/>
        </p:nvSpPr>
        <p:spPr>
          <a:xfrm>
            <a:off x="433182" y="2734656"/>
            <a:ext cx="423163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Fully</a:t>
            </a:r>
            <a:r>
              <a:rPr lang="ko-KR" altLang="en-US" dirty="0"/>
              <a:t> </a:t>
            </a:r>
            <a:r>
              <a:rPr lang="en-US" altLang="ko-KR" dirty="0"/>
              <a:t>connect</a:t>
            </a:r>
            <a:r>
              <a:rPr lang="ko-KR" altLang="en-US" dirty="0"/>
              <a:t>로 은닉층을 쌓고 사이에 </a:t>
            </a:r>
            <a:r>
              <a:rPr lang="ko-KR" altLang="en-US" dirty="0" err="1"/>
              <a:t>드롭아웃을</a:t>
            </a:r>
            <a:r>
              <a:rPr lang="ko-KR" altLang="en-US" dirty="0"/>
              <a:t> 해주었다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역시나 층이 부족해 과소 </a:t>
            </a:r>
            <a:r>
              <a:rPr lang="ko-KR" altLang="en-US" dirty="0" err="1"/>
              <a:t>적합되어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loss</a:t>
            </a:r>
            <a:r>
              <a:rPr lang="ko-KR" altLang="en-US" dirty="0"/>
              <a:t>값은 높게 </a:t>
            </a:r>
            <a:r>
              <a:rPr lang="en-US" altLang="ko-KR" dirty="0"/>
              <a:t>accuracy </a:t>
            </a:r>
            <a:r>
              <a:rPr lang="ko-KR" altLang="en-US" dirty="0"/>
              <a:t>값은 낮게 나옴</a:t>
            </a:r>
          </a:p>
        </p:txBody>
      </p:sp>
    </p:spTree>
    <p:extLst>
      <p:ext uri="{BB962C8B-B14F-4D97-AF65-F5344CB8AC3E}">
        <p14:creationId xmlns:p14="http://schemas.microsoft.com/office/powerpoint/2010/main" val="410125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085651-2F6F-754D-1DBC-C03EF1DA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802433"/>
          </a:xfrm>
        </p:spPr>
        <p:txBody>
          <a:bodyPr anchor="t">
            <a:normAutofit/>
          </a:bodyPr>
          <a:lstStyle/>
          <a:p>
            <a:r>
              <a:rPr lang="en" altLang="ko-Kore-KR" dirty="0"/>
              <a:t>MLP</a:t>
            </a:r>
            <a:endParaRPr kumimoji="1" lang="ko-Kore-KR" altLang="en-US" dirty="0"/>
          </a:p>
        </p:txBody>
      </p:sp>
      <p:grpSp>
        <p:nvGrpSpPr>
          <p:cNvPr id="55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6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57860F2-27BB-BE7F-A8F8-E24AD7F8E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3" r="1" b="3577"/>
          <a:stretch/>
        </p:blipFill>
        <p:spPr>
          <a:xfrm>
            <a:off x="5980839" y="2118967"/>
            <a:ext cx="5605532" cy="365935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CFC610-687D-9E51-6C6B-C9162EDA7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8" r="3" b="9277"/>
          <a:stretch/>
        </p:blipFill>
        <p:spPr>
          <a:xfrm>
            <a:off x="190607" y="2133143"/>
            <a:ext cx="5548365" cy="36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5079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496</Words>
  <Application>Microsoft Macintosh PowerPoint</Application>
  <PresentationFormat>와이드스크린</PresentationFormat>
  <Paragraphs>53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Arial</vt:lpstr>
      <vt:lpstr>Avenir Next LT Pro Light</vt:lpstr>
      <vt:lpstr>Calibri</vt:lpstr>
      <vt:lpstr>RocaVTI</vt:lpstr>
      <vt:lpstr>SNS 이미지 분석을 통한  취미별 친구 추천 알고리즘</vt:lpstr>
      <vt:lpstr>목적 및 필요성 </vt:lpstr>
      <vt:lpstr> 데이터 수집  – 이미지 크롤링</vt:lpstr>
      <vt:lpstr> 데이터 전처리</vt:lpstr>
      <vt:lpstr>하이퍼 파라미터 간단 튜닝 및 설명</vt:lpstr>
      <vt:lpstr>성능비교 - CNN</vt:lpstr>
      <vt:lpstr>CNN</vt:lpstr>
      <vt:lpstr>성능비교 - MLP</vt:lpstr>
      <vt:lpstr>MLP</vt:lpstr>
      <vt:lpstr>성능비교 - Deep MLP</vt:lpstr>
      <vt:lpstr>Deep MLP</vt:lpstr>
      <vt:lpstr> 결과 분석&amp;설명</vt:lpstr>
      <vt:lpstr>기대효과</vt:lpstr>
      <vt:lpstr> GitHub 활용한 버전관리</vt:lpstr>
      <vt:lpstr>파트분배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이미지 분석을 통한  취미별 친구 추천 알고리즘</dc:title>
  <dc:creator>탁예지</dc:creator>
  <cp:lastModifiedBy>탁예지</cp:lastModifiedBy>
  <cp:revision>2</cp:revision>
  <dcterms:created xsi:type="dcterms:W3CDTF">2022-06-15T13:31:46Z</dcterms:created>
  <dcterms:modified xsi:type="dcterms:W3CDTF">2022-06-15T17:03:41Z</dcterms:modified>
</cp:coreProperties>
</file>