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7" r:id="rId3"/>
    <p:sldId id="272" r:id="rId4"/>
    <p:sldId id="341" r:id="rId5"/>
    <p:sldId id="343" r:id="rId6"/>
    <p:sldId id="289" r:id="rId7"/>
    <p:sldId id="284" r:id="rId8"/>
    <p:sldId id="293" r:id="rId9"/>
    <p:sldId id="301" r:id="rId10"/>
    <p:sldId id="302" r:id="rId11"/>
    <p:sldId id="285" r:id="rId12"/>
    <p:sldId id="311" r:id="rId13"/>
    <p:sldId id="292" r:id="rId14"/>
    <p:sldId id="294" r:id="rId15"/>
    <p:sldId id="340" r:id="rId16"/>
    <p:sldId id="295" r:id="rId17"/>
    <p:sldId id="296" r:id="rId18"/>
    <p:sldId id="303" r:id="rId19"/>
    <p:sldId id="304" r:id="rId20"/>
    <p:sldId id="305" r:id="rId21"/>
    <p:sldId id="342" r:id="rId22"/>
    <p:sldId id="307" r:id="rId23"/>
    <p:sldId id="308" r:id="rId24"/>
    <p:sldId id="319" r:id="rId25"/>
    <p:sldId id="320" r:id="rId26"/>
    <p:sldId id="321" r:id="rId27"/>
    <p:sldId id="328" r:id="rId28"/>
    <p:sldId id="322" r:id="rId29"/>
    <p:sldId id="323" r:id="rId30"/>
    <p:sldId id="324" r:id="rId31"/>
    <p:sldId id="325" r:id="rId32"/>
    <p:sldId id="326" r:id="rId33"/>
    <p:sldId id="327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297" r:id="rId46"/>
    <p:sldId id="34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67F317B4-60B3-472A-A7D7-D9B6FE0D5A2D}" name="Main">
          <p14:sldIdLst>
            <p14:sldId id="257"/>
          </p14:sldIdLst>
        </p14:section>
        <p14:section id="{DAC64E4D-1A17-4D97-9749-65544C3FF237}" name="Index">
          <p14:sldIdLst>
            <p14:sldId id="272"/>
          </p14:sldIdLst>
        </p14:section>
        <p14:section id="{77BEA215-0CD3-412C-955F-9B868BF9BF2F}" name="개발 환경">
          <p14:sldIdLst>
            <p14:sldId id="341"/>
          </p14:sldIdLst>
        </p14:section>
        <p14:section id="{805E18C1-1EB7-4CB6-A80B-39E419D872EE}" name="2. 기획 및 설계 의도">
          <p14:sldIdLst>
            <p14:sldId id="343"/>
          </p14:sldIdLst>
        </p14:section>
        <p14:section id="{F72EE5F8-D7C4-464A-82EC-2A551ED3F790}" name="3. 데이터 구조">
          <p14:sldIdLst>
            <p14:sldId id="289"/>
            <p14:sldId id="284"/>
            <p14:sldId id="293"/>
            <p14:sldId id="301"/>
            <p14:sldId id="302"/>
            <p14:sldId id="285"/>
            <p14:sldId id="311"/>
            <p14:sldId id="292"/>
            <p14:sldId id="294"/>
            <p14:sldId id="340"/>
            <p14:sldId id="295"/>
          </p14:sldIdLst>
        </p14:section>
        <p14:section id="{DD0EF87F-7BAD-4F15-BFBB-D13B722078CF}" name="4. 기능 구현">
          <p14:sldIdLst>
            <p14:sldId id="296"/>
            <p14:sldId id="303"/>
            <p14:sldId id="304"/>
            <p14:sldId id="305"/>
            <p14:sldId id="342"/>
            <p14:sldId id="307"/>
            <p14:sldId id="308"/>
            <p14:sldId id="319"/>
            <p14:sldId id="320"/>
            <p14:sldId id="321"/>
            <p14:sldId id="328"/>
            <p14:sldId id="322"/>
            <p14:sldId id="323"/>
            <p14:sldId id="324"/>
            <p14:sldId id="325"/>
            <p14:sldId id="326"/>
            <p14:sldId id="327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id="{A995A522-AFA6-4FB3-8CA8-EB13150F535F}" name="5. WBS">
          <p14:sldIdLst>
            <p14:sldId id="297"/>
            <p14:sldId id="344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838" autoAdjust="0"/>
    <p:restoredTop sz="93294" autoAdjust="0"/>
  </p:normalViewPr>
  <p:slideViewPr>
    <p:cSldViewPr snapToGrid="0">
      <p:cViewPr varScale="1">
        <p:scale>
          <a:sx n="100" d="100"/>
          <a:sy n="100" d="100"/>
        </p:scale>
        <p:origin x="192" y="-6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presProps" Target="presProps.xml"  /><Relationship Id="rId49" Type="http://schemas.openxmlformats.org/officeDocument/2006/relationships/viewProps" Target="viewProps.xml"  /><Relationship Id="rId5" Type="http://schemas.openxmlformats.org/officeDocument/2006/relationships/slide" Target="slides/slide3.xml"  /><Relationship Id="rId50" Type="http://schemas.openxmlformats.org/officeDocument/2006/relationships/theme" Target="theme/theme1.xml"  /><Relationship Id="rId51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CB8BDD7-4F37-46AB-9A13-BF4D77EDD71D}" type="datetime1">
              <a:rPr lang="en-US"/>
              <a:pPr lvl="0">
                <a:defRPr/>
              </a:pPr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DF8F48A-6110-47DA-8521-A1D1FFD22FE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11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12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13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14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15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16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DF8F48A-6110-47DA-8521-A1D1FFD22FEF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23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24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25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26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27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28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29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30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31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32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33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34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35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8F48A-6110-47DA-8521-A1D1FFD22FEF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36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37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38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39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40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41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42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43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44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5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6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7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8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9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10</a:t>
            </a:fld>
            <a:endParaRPr kumimoji="0" 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42.png"  /><Relationship Id="rId4" Type="http://schemas.openxmlformats.org/officeDocument/2006/relationships/image" Target="../media/image38.png"  /><Relationship Id="rId5" Type="http://schemas.openxmlformats.org/officeDocument/2006/relationships/image" Target="../media/image37.png"  /><Relationship Id="rId6" Type="http://schemas.openxmlformats.org/officeDocument/2006/relationships/image" Target="../media/image39.png"  /><Relationship Id="rId7" Type="http://schemas.openxmlformats.org/officeDocument/2006/relationships/image" Target="../media/image43.png"  /><Relationship Id="rId8" Type="http://schemas.openxmlformats.org/officeDocument/2006/relationships/image" Target="../media/image44.png"  /><Relationship Id="rId9" Type="http://schemas.openxmlformats.org/officeDocument/2006/relationships/image" Target="../media/image4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49.png"  /><Relationship Id="rId4" Type="http://schemas.openxmlformats.org/officeDocument/2006/relationships/image" Target="../media/image46.png"  /><Relationship Id="rId5" Type="http://schemas.openxmlformats.org/officeDocument/2006/relationships/image" Target="../media/image1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0.png"  /><Relationship Id="rId4" Type="http://schemas.openxmlformats.org/officeDocument/2006/relationships/image" Target="../media/image5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54.png"  /><Relationship Id="rId4" Type="http://schemas.openxmlformats.org/officeDocument/2006/relationships/image" Target="../media/image5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56.png"  /><Relationship Id="rId4" Type="http://schemas.openxmlformats.org/officeDocument/2006/relationships/image" Target="../media/image57.png"  /><Relationship Id="rId5" Type="http://schemas.openxmlformats.org/officeDocument/2006/relationships/image" Target="../media/image5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59.png"  /><Relationship Id="rId4" Type="http://schemas.openxmlformats.org/officeDocument/2006/relationships/image" Target="../media/image60.png"  /><Relationship Id="rId5" Type="http://schemas.openxmlformats.org/officeDocument/2006/relationships/image" Target="../media/image61.png"  /><Relationship Id="rId6" Type="http://schemas.openxmlformats.org/officeDocument/2006/relationships/image" Target="../media/image6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63.png"  /><Relationship Id="rId4" Type="http://schemas.openxmlformats.org/officeDocument/2006/relationships/image" Target="../media/image64.png"  /><Relationship Id="rId5" Type="http://schemas.openxmlformats.org/officeDocument/2006/relationships/image" Target="../media/image65.png"  /><Relationship Id="rId6" Type="http://schemas.openxmlformats.org/officeDocument/2006/relationships/image" Target="../media/image66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67.png"  /><Relationship Id="rId4" Type="http://schemas.openxmlformats.org/officeDocument/2006/relationships/image" Target="../media/image68.png"  /><Relationship Id="rId5" Type="http://schemas.openxmlformats.org/officeDocument/2006/relationships/image" Target="../media/image6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70.png"  /><Relationship Id="rId4" Type="http://schemas.openxmlformats.org/officeDocument/2006/relationships/image" Target="../media/image71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7.xml"  /><Relationship Id="rId3" Type="http://schemas.openxmlformats.org/officeDocument/2006/relationships/image" Target="../media/image72.png"  /><Relationship Id="rId4" Type="http://schemas.openxmlformats.org/officeDocument/2006/relationships/image" Target="../media/image73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8.xml"  /><Relationship Id="rId3" Type="http://schemas.openxmlformats.org/officeDocument/2006/relationships/image" Target="../media/image74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9.xml"  /><Relationship Id="rId3" Type="http://schemas.openxmlformats.org/officeDocument/2006/relationships/image" Target="../media/image75.png"  /><Relationship Id="rId4" Type="http://schemas.openxmlformats.org/officeDocument/2006/relationships/image" Target="../media/image7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0.xml"  /><Relationship Id="rId3" Type="http://schemas.openxmlformats.org/officeDocument/2006/relationships/image" Target="../media/image77.png"  /><Relationship Id="rId4" Type="http://schemas.openxmlformats.org/officeDocument/2006/relationships/image" Target="../media/image78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1.xml"  /><Relationship Id="rId3" Type="http://schemas.openxmlformats.org/officeDocument/2006/relationships/image" Target="../media/image71.png"  /><Relationship Id="rId4" Type="http://schemas.openxmlformats.org/officeDocument/2006/relationships/image" Target="../media/image79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2.xml"  /><Relationship Id="rId3" Type="http://schemas.openxmlformats.org/officeDocument/2006/relationships/image" Target="../media/image80.png"  /><Relationship Id="rId4" Type="http://schemas.openxmlformats.org/officeDocument/2006/relationships/image" Target="../media/image81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3.xml"  /><Relationship Id="rId3" Type="http://schemas.openxmlformats.org/officeDocument/2006/relationships/image" Target="../media/image82.png"  /><Relationship Id="rId4" Type="http://schemas.openxmlformats.org/officeDocument/2006/relationships/image" Target="../media/image2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4.xml"  /><Relationship Id="rId3" Type="http://schemas.openxmlformats.org/officeDocument/2006/relationships/image" Target="../media/image27.png"  /><Relationship Id="rId4" Type="http://schemas.openxmlformats.org/officeDocument/2006/relationships/image" Target="../media/image83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5.xml"  /><Relationship Id="rId3" Type="http://schemas.openxmlformats.org/officeDocument/2006/relationships/image" Target="../media/image84.png"  /><Relationship Id="rId4" Type="http://schemas.openxmlformats.org/officeDocument/2006/relationships/image" Target="../media/image16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6.xml"  /><Relationship Id="rId3" Type="http://schemas.openxmlformats.org/officeDocument/2006/relationships/image" Target="../media/image85.png"  /><Relationship Id="rId4" Type="http://schemas.openxmlformats.org/officeDocument/2006/relationships/image" Target="../media/image86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7.xml"  /><Relationship Id="rId3" Type="http://schemas.openxmlformats.org/officeDocument/2006/relationships/image" Target="../media/image85.png"  /><Relationship Id="rId4" Type="http://schemas.openxmlformats.org/officeDocument/2006/relationships/image" Target="../media/image87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8.xml"  /><Relationship Id="rId3" Type="http://schemas.openxmlformats.org/officeDocument/2006/relationships/image" Target="../media/image88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1.png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512569" y="1972096"/>
            <a:ext cx="7542128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PALDAL </a:t>
            </a:r>
          </a:p>
          <a:p>
            <a:r>
              <a:rPr lang="en-US" sz="8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FA43C-05DD-4B7C-A7FF-DEBE790ACF24}"/>
              </a:ext>
            </a:extLst>
          </p:cNvPr>
          <p:cNvSpPr txBox="1"/>
          <p:nvPr/>
        </p:nvSpPr>
        <p:spPr>
          <a:xfrm>
            <a:off x="512569" y="4744211"/>
            <a:ext cx="624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오늘 뭐 하실 </a:t>
            </a:r>
            <a:r>
              <a:rPr lang="en-US" altLang="ko-KR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7A4A8-1C4C-4A44-8368-823D8DAB64A1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1FFE8-5F7F-4DCE-9347-9D9B48B107BB}"/>
              </a:ext>
            </a:extLst>
          </p:cNvPr>
          <p:cNvSpPr txBox="1"/>
          <p:nvPr/>
        </p:nvSpPr>
        <p:spPr>
          <a:xfrm>
            <a:off x="512569" y="1551379"/>
            <a:ext cx="624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ko-KR" alt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</a:t>
            </a:r>
            <a:endParaRPr lang="en-US" altLang="ko-KR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87BB6-79F9-4BDD-9728-A3E3F4667867}"/>
              </a:ext>
            </a:extLst>
          </p:cNvPr>
          <p:cNvSpPr txBox="1"/>
          <p:nvPr/>
        </p:nvSpPr>
        <p:spPr>
          <a:xfrm>
            <a:off x="10626500" y="4434309"/>
            <a:ext cx="1173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권택진</a:t>
            </a:r>
            <a:endParaRPr lang="en-US" altLang="ko-KR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김동욱</a:t>
            </a:r>
            <a:endParaRPr lang="en-US" altLang="ko-KR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백지현</a:t>
            </a:r>
            <a:endParaRPr lang="en-US" altLang="ko-KR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이호</a:t>
            </a:r>
            <a:endParaRPr lang="en-US" altLang="ko-KR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이수지</a:t>
            </a:r>
            <a:endParaRPr lang="en-US" altLang="ko-KR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2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윤대웅</a:t>
            </a:r>
            <a:endParaRPr lang="en-US" altLang="ko-KR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0"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/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0">
            <a:off x="958973" y="1610454"/>
            <a:ext cx="10917029" cy="5021513"/>
            <a:chOff x="650111" y="997519"/>
            <a:chExt cx="4383087" cy="2618107"/>
          </a:xfrm>
        </p:grpSpPr>
        <p:grpSp>
          <p:nvGrpSpPr>
            <p:cNvPr id="3" name="Group 2"/>
            <p:cNvGrpSpPr/>
            <p:nvPr/>
          </p:nvGrpSpPr>
          <p:grpSpPr>
            <a:xfrm rot="0">
              <a:off x="4228444" y="1145143"/>
              <a:ext cx="804754" cy="2470483"/>
              <a:chOff x="4228444" y="1061250"/>
              <a:chExt cx="804754" cy="247048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228445" y="3403359"/>
                <a:ext cx="628533" cy="12837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id-ID" sz="16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kumimoji="0" lang="en-US" altLang="ko-KR" sz="3600" b="1" i="0" u="none" strike="noStrike" kern="1200" cap="none" spc="0" normalizeH="0" baseline="0"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/>
              </a:endParaRPr>
            </a:p>
            <a:p>
              <a:pPr marL="914400" marR="0" lvl="0" indent="-914400" algn="just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AutoNum type="arabicPeriod"/>
                <a:defRPr/>
              </a:pPr>
              <a:endParaRPr kumimoji="0" lang="en-US" sz="3600" b="1" i="0" u="none" strike="noStrike" kern="1200" cap="none" spc="0" normalizeH="0" baseline="0"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172204" y="5908705"/>
            <a:ext cx="1898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My Review List</a:t>
            </a:r>
            <a:endParaRPr lang="en-US" altLang="ko-KR" b="1"/>
          </a:p>
        </p:txBody>
      </p:sp>
      <p:sp>
        <p:nvSpPr>
          <p:cNvPr id="17" name="Rectangle 3"/>
          <p:cNvSpPr/>
          <p:nvPr/>
        </p:nvSpPr>
        <p:spPr>
          <a:xfrm>
            <a:off x="439035" y="237284"/>
            <a:ext cx="465547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3-5.</a:t>
            </a:r>
            <a:r>
              <a:rPr lang="ko-KR" altLang="en-US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 </a:t>
            </a:r>
            <a:r>
              <a:rPr lang="en-US" altLang="ko-KR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Review(</a:t>
            </a:r>
            <a:r>
              <a:rPr lang="ko-KR" altLang="en-US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리뷰</a:t>
            </a:r>
            <a:r>
              <a:rPr lang="en-US" altLang="ko-KR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)</a:t>
            </a:r>
            <a:endParaRPr kumimoji="0" lang="en-US" sz="3600" b="1" i="0" u="none" strike="noStrike" kern="1200" cap="none" spc="0" normalizeH="0" baseline="0"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3624644" y="5432376"/>
            <a:ext cx="407955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lang="ko-KR" altLang="en-US" sz="1600" b="1">
                <a:latin typeface="+mn-ea"/>
                <a:cs typeface="Segoe UI"/>
              </a:rPr>
              <a:t>이용자의 아이디를 기준으로 리뷰데이터에서 작성자의 모든 리뷰 데이터를 출력</a:t>
            </a:r>
            <a:endParaRPr lang="en-US" altLang="ko-KR" sz="1600" b="1">
              <a:latin typeface="+mn-ea"/>
              <a:cs typeface="Segoe UI"/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32211" y="2496650"/>
            <a:ext cx="3178634" cy="333375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miter/>
          </a:ln>
        </p:spPr>
      </p:pic>
      <p:cxnSp>
        <p:nvCxnSpPr>
          <p:cNvPr id="30" name="연결선: 꺾임 29"/>
          <p:cNvCxnSpPr/>
          <p:nvPr/>
        </p:nvCxnSpPr>
        <p:spPr>
          <a:xfrm>
            <a:off x="2746374" y="4391025"/>
            <a:ext cx="4798462" cy="68241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b="1" i="1">
                <a:solidFill>
                  <a:prstClr val="white"/>
                </a:solidFill>
                <a:latin typeface="Calibri"/>
              </a:rPr>
              <a:t>PALDAL PLACE</a:t>
            </a:r>
            <a:endParaRPr kumimoji="0" lang="en-US" b="1" i="1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9889" y="3730406"/>
            <a:ext cx="6121079" cy="2277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[1]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고유번호 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리뷰 고유번호</a:t>
            </a:r>
            <a:endParaRPr lang="ko-KR" altLang="en-US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endParaRPr lang="en-US" altLang="ko-KR" sz="1600" b="1">
              <a:solidFill>
                <a:srgbClr val="ff4343"/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rgbClr val="ff4343"/>
                </a:solidFill>
              </a:rPr>
              <a:t>[2] ID : </a:t>
            </a:r>
            <a:r>
              <a:rPr lang="ko-KR" altLang="en-US" sz="1600">
                <a:solidFill>
                  <a:srgbClr val="ff4343"/>
                </a:solidFill>
              </a:rPr>
              <a:t>작성자 </a:t>
            </a:r>
            <a:r>
              <a:rPr lang="en-US" altLang="ko-KR" sz="1600">
                <a:solidFill>
                  <a:srgbClr val="ff4343"/>
                </a:solidFill>
              </a:rPr>
              <a:t>ID</a:t>
            </a:r>
            <a:endParaRPr lang="en-US" altLang="ko-KR" sz="1600">
              <a:solidFill>
                <a:srgbClr val="ff4343"/>
              </a:solidFill>
            </a:endParaRPr>
          </a:p>
          <a:p>
            <a:pPr lvl="0">
              <a:defRPr/>
            </a:pPr>
            <a:endParaRPr lang="en-US" altLang="ko-KR" sz="1600" b="1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[3]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리뷰 내용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endParaRPr lang="en-US" altLang="ko-KR" sz="1600" b="1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[4]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작성시간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endParaRPr lang="en-US" altLang="ko-KR" sz="1600" b="1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[5]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작성된 리뷰의 장소명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0095" y="850296"/>
            <a:ext cx="849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Segoe UI"/>
                <a:cs typeface="Segoe UI"/>
              </a:rPr>
              <a:t>사용자들이 작성한 리뷰 데이터</a:t>
            </a:r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4817" y="1410764"/>
            <a:ext cx="8194266" cy="196215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203173" y="1456138"/>
            <a:ext cx="6070878" cy="19742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AC41DA-FFA3-4402-B5D7-D2B5BE07B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7" y="1410764"/>
            <a:ext cx="8194266" cy="196215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1026574" y="1495167"/>
            <a:ext cx="10917029" cy="5021513"/>
            <a:chOff x="650111" y="997519"/>
            <a:chExt cx="4383087" cy="26181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470483"/>
              <a:chOff x="4228444" y="1061250"/>
              <a:chExt cx="804754" cy="2470483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128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6F36865-51E4-4FBB-9FB9-55DD26989424}"/>
              </a:ext>
            </a:extLst>
          </p:cNvPr>
          <p:cNvSpPr txBox="1"/>
          <p:nvPr/>
        </p:nvSpPr>
        <p:spPr>
          <a:xfrm>
            <a:off x="8705834" y="2533531"/>
            <a:ext cx="314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명소 안내에서 작성된 리뷰를 출력할 때 사용됨</a:t>
            </a:r>
            <a:endParaRPr lang="en-US" altLang="ko-KR" b="1" dirty="0"/>
          </a:p>
        </p:txBody>
      </p:sp>
      <p:sp>
        <p:nvSpPr>
          <p:cNvPr id="21" name="직사각형 20"/>
          <p:cNvSpPr/>
          <p:nvPr/>
        </p:nvSpPr>
        <p:spPr>
          <a:xfrm>
            <a:off x="203173" y="1456138"/>
            <a:ext cx="6070878" cy="19742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B1B1FD-295E-41C7-8550-2F49F5CE210C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CA17F0-12FB-4D5B-BD6D-8155070F209F}"/>
              </a:ext>
            </a:extLst>
          </p:cNvPr>
          <p:cNvSpPr txBox="1"/>
          <p:nvPr/>
        </p:nvSpPr>
        <p:spPr>
          <a:xfrm>
            <a:off x="687312" y="3715913"/>
            <a:ext cx="61210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[1]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고유번호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리뷰 고유번호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600" b="1" dirty="0">
              <a:solidFill>
                <a:srgbClr val="FF4343"/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[2] ID 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작성자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[3]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리뷰 내용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[4]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작성시간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[5]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작성된 장소의 고유번호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[6]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작성된 리뷰의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</a:rPr>
              <a:t>장소명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D7A6AB-EB5D-4903-8A00-DA5D95B00554}"/>
              </a:ext>
            </a:extLst>
          </p:cNvPr>
          <p:cNvSpPr txBox="1"/>
          <p:nvPr/>
        </p:nvSpPr>
        <p:spPr>
          <a:xfrm>
            <a:off x="768476" y="3923084"/>
            <a:ext cx="3996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7A9385A9-3EB5-49D1-A620-B25A9A2D9E16}"/>
              </a:ext>
            </a:extLst>
          </p:cNvPr>
          <p:cNvSpPr/>
          <p:nvPr/>
        </p:nvSpPr>
        <p:spPr>
          <a:xfrm>
            <a:off x="439035" y="237284"/>
            <a:ext cx="465547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3-5.</a:t>
            </a:r>
            <a:r>
              <a:rPr lang="ko-KR" altLang="en-US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Review(</a:t>
            </a:r>
            <a:r>
              <a:rPr lang="ko-KR" altLang="en-US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리뷰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42E46B-3A6D-4E88-B117-79E3E3BBC8BA}"/>
              </a:ext>
            </a:extLst>
          </p:cNvPr>
          <p:cNvSpPr txBox="1"/>
          <p:nvPr/>
        </p:nvSpPr>
        <p:spPr>
          <a:xfrm>
            <a:off x="380095" y="850296"/>
            <a:ext cx="849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사용자들이 작성한 리뷰 데이터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E3C721-EAB2-4D91-8BC1-139FB8001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051" y="3550718"/>
            <a:ext cx="4822434" cy="301198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469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03D6A2-4F44-4862-B346-D235613B9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98" y="1669702"/>
            <a:ext cx="11121089" cy="140657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958973" y="1610454"/>
            <a:ext cx="10917029" cy="5021513"/>
            <a:chOff x="650111" y="997519"/>
            <a:chExt cx="4383087" cy="26181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470483"/>
              <a:chOff x="4228444" y="1061250"/>
              <a:chExt cx="804754" cy="2470483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128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673714BC-1D6D-47E8-BDBC-A4EE1D7C9B24}"/>
              </a:ext>
            </a:extLst>
          </p:cNvPr>
          <p:cNvSpPr/>
          <p:nvPr/>
        </p:nvSpPr>
        <p:spPr>
          <a:xfrm>
            <a:off x="439035" y="237284"/>
            <a:ext cx="465547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3-6.</a:t>
            </a:r>
            <a:r>
              <a:rPr lang="ko-KR" altLang="en-US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NOTICE(</a:t>
            </a:r>
            <a:r>
              <a:rPr lang="ko-KR" altLang="en-US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공지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1FC6B-E1D6-4EEA-BDC3-BDCAAC02122C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06C776-C6D8-4BFE-B624-0548849DF431}"/>
              </a:ext>
            </a:extLst>
          </p:cNvPr>
          <p:cNvSpPr txBox="1"/>
          <p:nvPr/>
        </p:nvSpPr>
        <p:spPr>
          <a:xfrm>
            <a:off x="768476" y="3923084"/>
            <a:ext cx="39965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[1]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고유번호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공지사항 고유번호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[2]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작성날짜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작성된 날짜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[3]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제목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공지사항의 제목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[4]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내용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공지사항 내용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7FD1E97A-F9DE-4554-A7D8-866D2CF9A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24" y="3615325"/>
            <a:ext cx="2365506" cy="287655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05AE1473-6173-4AAC-9D20-0F2F965F0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18" y="3613819"/>
            <a:ext cx="2365505" cy="287956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403361AC-3021-4C7D-A439-11831FC24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611" y="3612312"/>
            <a:ext cx="2365505" cy="287956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C2929FC-6B67-43B4-A54B-1A485CD9B3B7}"/>
              </a:ext>
            </a:extLst>
          </p:cNvPr>
          <p:cNvSpPr txBox="1"/>
          <p:nvPr/>
        </p:nvSpPr>
        <p:spPr>
          <a:xfrm>
            <a:off x="5758195" y="3158120"/>
            <a:ext cx="358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공지사항 기능에서 데이터 사용</a:t>
            </a:r>
            <a:endParaRPr lang="en-US" altLang="ko-KR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F3F688-BDDC-4E9F-AAA8-9A47F90D4B63}"/>
              </a:ext>
            </a:extLst>
          </p:cNvPr>
          <p:cNvSpPr/>
          <p:nvPr/>
        </p:nvSpPr>
        <p:spPr>
          <a:xfrm>
            <a:off x="342813" y="1729740"/>
            <a:ext cx="8712410" cy="27991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859D94-DFB5-4ED7-B1A0-9999D6EE3B45}"/>
              </a:ext>
            </a:extLst>
          </p:cNvPr>
          <p:cNvSpPr txBox="1"/>
          <p:nvPr/>
        </p:nvSpPr>
        <p:spPr>
          <a:xfrm>
            <a:off x="380095" y="850296"/>
            <a:ext cx="849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PALDAL PLACE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에서 제공하는 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59181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0">
            <a:off x="-9525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/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0">
            <a:off x="958973" y="1610454"/>
            <a:ext cx="10917029" cy="5021513"/>
            <a:chOff x="650111" y="997519"/>
            <a:chExt cx="4383087" cy="2618107"/>
          </a:xfrm>
        </p:grpSpPr>
        <p:grpSp>
          <p:nvGrpSpPr>
            <p:cNvPr id="3" name="Group 2"/>
            <p:cNvGrpSpPr/>
            <p:nvPr/>
          </p:nvGrpSpPr>
          <p:grpSpPr>
            <a:xfrm rot="0">
              <a:off x="4228444" y="1145143"/>
              <a:ext cx="804754" cy="2470483"/>
              <a:chOff x="4228444" y="1061250"/>
              <a:chExt cx="804754" cy="247048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228445" y="3403359"/>
                <a:ext cx="628533" cy="12837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id-ID" sz="16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kumimoji="0" lang="en-US" altLang="ko-KR" sz="3600" b="1" i="0" u="none" strike="noStrike" kern="1200" cap="none" spc="0" normalizeH="0" baseline="0"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/>
              </a:endParaRPr>
            </a:p>
            <a:p>
              <a:pPr marL="914400" marR="0" lvl="0" indent="-914400" algn="just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AutoNum type="arabicPeriod"/>
                <a:defRPr/>
              </a:pPr>
              <a:endParaRPr kumimoji="0" lang="en-US" sz="3600" b="1" i="0" u="none" strike="noStrike" kern="1200" cap="none" spc="0" normalizeH="0" baseline="0"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2843" y="1716674"/>
            <a:ext cx="4409882" cy="241890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miter/>
          </a:ln>
        </p:spPr>
      </p:pic>
      <p:sp>
        <p:nvSpPr>
          <p:cNvPr id="5" name="직사각형 4"/>
          <p:cNvSpPr/>
          <p:nvPr/>
        </p:nvSpPr>
        <p:spPr>
          <a:xfrm>
            <a:off x="1371601" y="2410061"/>
            <a:ext cx="3116424" cy="22518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6726941" y="4403930"/>
            <a:ext cx="6289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시간대 별 방문자 데이터 그래프를 위해 사용됨</a:t>
            </a:r>
            <a:endParaRPr lang="ko-KR" altLang="en-US" b="1"/>
          </a:p>
        </p:txBody>
      </p:sp>
      <p:sp>
        <p:nvSpPr>
          <p:cNvPr id="22" name="Rectangle 3"/>
          <p:cNvSpPr/>
          <p:nvPr/>
        </p:nvSpPr>
        <p:spPr>
          <a:xfrm>
            <a:off x="439035" y="237284"/>
            <a:ext cx="5019373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3-7.</a:t>
            </a:r>
            <a:r>
              <a:rPr lang="ko-KR" altLang="en-US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 </a:t>
            </a:r>
            <a:r>
              <a:rPr lang="en-US" altLang="ko-KR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Statistics(</a:t>
            </a:r>
            <a:r>
              <a:rPr lang="ko-KR" altLang="en-US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통계</a:t>
            </a:r>
            <a:r>
              <a:rPr lang="en-US" altLang="ko-KR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)</a:t>
            </a:r>
            <a:br>
              <a:rPr lang="en-US" altLang="ko-KR" sz="3600">
                <a:latin typeface="+mj-ea"/>
                <a:ea typeface="+mj-ea"/>
              </a:rPr>
            </a:br>
            <a:endParaRPr kumimoji="0" lang="en-US" sz="3600" b="1" i="0" u="none" strike="noStrike" kern="1200" cap="none" spc="0" normalizeH="0" baseline="0"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b="1" i="1">
                <a:solidFill>
                  <a:prstClr val="white"/>
                </a:solidFill>
                <a:latin typeface="Calibri"/>
              </a:rPr>
              <a:t>PALDAL PLACE</a:t>
            </a:r>
            <a:endParaRPr kumimoji="0" lang="en-US" b="1" i="1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1428" y="4357530"/>
            <a:ext cx="59626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[1]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수집날짜 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수집된 날짜</a:t>
            </a:r>
            <a:endParaRPr lang="ko-KR" altLang="en-US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endParaRPr lang="en-US" altLang="ko-KR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rgbClr val="ff4343"/>
                </a:solidFill>
              </a:rPr>
              <a:t>[2] </a:t>
            </a:r>
            <a:r>
              <a:rPr lang="ko-KR" altLang="en-US" sz="1600" b="1">
                <a:solidFill>
                  <a:srgbClr val="ff4343"/>
                </a:solidFill>
              </a:rPr>
              <a:t>시간대별 방문자 수 </a:t>
            </a:r>
            <a:r>
              <a:rPr lang="en-US" altLang="ko-KR" sz="1600" b="1">
                <a:solidFill>
                  <a:srgbClr val="ff4343"/>
                </a:solidFill>
              </a:rPr>
              <a:t>: </a:t>
            </a:r>
            <a:r>
              <a:rPr lang="ko-KR" altLang="en-US" sz="1600">
                <a:solidFill>
                  <a:srgbClr val="ff4343"/>
                </a:solidFill>
              </a:rPr>
              <a:t>시간대별 방문한 사용자의 수</a:t>
            </a:r>
            <a:endParaRPr lang="ko-KR" altLang="en-US" sz="1600">
              <a:solidFill>
                <a:srgbClr val="ff4343"/>
              </a:solidFill>
            </a:endParaRPr>
          </a:p>
          <a:p>
            <a:pPr lvl="0">
              <a:defRPr/>
            </a:pPr>
            <a:endParaRPr lang="en-US" altLang="ko-KR" sz="1600" b="1">
              <a:solidFill>
                <a:srgbClr val="ff4343"/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[3]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예약 건 수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예약한 사용자의 수</a:t>
            </a:r>
            <a:endParaRPr lang="ko-KR" altLang="en-US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altLang="ko-KR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54066" y="1716674"/>
            <a:ext cx="5276850" cy="2418902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cxnSp>
        <p:nvCxnSpPr>
          <p:cNvPr id="6" name="직선 화살표 연결선 5"/>
          <p:cNvCxnSpPr/>
          <p:nvPr/>
        </p:nvCxnSpPr>
        <p:spPr>
          <a:xfrm>
            <a:off x="5181508" y="2718450"/>
            <a:ext cx="91449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0095" y="850296"/>
            <a:ext cx="849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Segoe UI"/>
                <a:cs typeface="Segoe UI"/>
              </a:rPr>
              <a:t>PALDAL PLACE 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Segoe UI"/>
                <a:cs typeface="Segoe UI"/>
              </a:rPr>
              <a:t>에서 수집 및 관리하는 사용자 트래킹 데이터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958973" y="1610454"/>
            <a:ext cx="10917029" cy="5021513"/>
            <a:chOff x="650111" y="997519"/>
            <a:chExt cx="4383087" cy="26181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470483"/>
              <a:chOff x="4228444" y="1061250"/>
              <a:chExt cx="804754" cy="2470483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128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43" y="1716674"/>
            <a:ext cx="4409882" cy="241890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25975" y="1716674"/>
            <a:ext cx="130175" cy="236633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79A17-261C-41C4-9DBA-80EC47210B36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F3317C-2841-494E-8A51-C22E95FED2C5}"/>
              </a:ext>
            </a:extLst>
          </p:cNvPr>
          <p:cNvSpPr txBox="1"/>
          <p:nvPr/>
        </p:nvSpPr>
        <p:spPr>
          <a:xfrm>
            <a:off x="491428" y="4357530"/>
            <a:ext cx="5962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[1]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수집날짜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수집된 날짜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[2]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시간대별 방문자 수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시간대별 방문한 사용자의 수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FF4343"/>
                </a:solidFill>
              </a:rPr>
              <a:t>[3] </a:t>
            </a:r>
            <a:r>
              <a:rPr lang="ko-KR" altLang="en-US" sz="1600" b="1" dirty="0">
                <a:solidFill>
                  <a:srgbClr val="FF4343"/>
                </a:solidFill>
              </a:rPr>
              <a:t>예약 건 수</a:t>
            </a:r>
            <a:r>
              <a:rPr lang="en-US" altLang="ko-KR" sz="1600" b="1" dirty="0">
                <a:solidFill>
                  <a:srgbClr val="FF4343"/>
                </a:solidFill>
              </a:rPr>
              <a:t>: </a:t>
            </a:r>
            <a:r>
              <a:rPr lang="ko-KR" altLang="en-US" sz="1600" dirty="0">
                <a:solidFill>
                  <a:srgbClr val="FF4343"/>
                </a:solidFill>
              </a:rPr>
              <a:t>예약한 사용자의 수</a:t>
            </a:r>
            <a:endParaRPr lang="en-US" altLang="ko-KR" sz="1600" b="1" dirty="0">
              <a:solidFill>
                <a:srgbClr val="FF4343"/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78EB101-B397-44A8-9010-D78839201DB5}"/>
              </a:ext>
            </a:extLst>
          </p:cNvPr>
          <p:cNvCxnSpPr>
            <a:cxnSpLocks/>
          </p:cNvCxnSpPr>
          <p:nvPr/>
        </p:nvCxnSpPr>
        <p:spPr>
          <a:xfrm>
            <a:off x="5181508" y="2718450"/>
            <a:ext cx="91449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C30945F5-0EAF-42FA-AE02-A9E5077B4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7" r="5072" b="11949"/>
          <a:stretch/>
        </p:blipFill>
        <p:spPr bwMode="auto">
          <a:xfrm>
            <a:off x="6967373" y="1409942"/>
            <a:ext cx="4063818" cy="381259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24BF67-08DD-4A90-9617-FE005D7B2864}"/>
              </a:ext>
            </a:extLst>
          </p:cNvPr>
          <p:cNvSpPr txBox="1"/>
          <p:nvPr/>
        </p:nvSpPr>
        <p:spPr>
          <a:xfrm>
            <a:off x="7190792" y="5361373"/>
            <a:ext cx="421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날짜별로 예약 건 수를 합산하여 </a:t>
            </a:r>
            <a:endParaRPr lang="en-US" altLang="ko-KR" b="1" dirty="0"/>
          </a:p>
          <a:p>
            <a:r>
              <a:rPr lang="ko-KR" altLang="en-US" b="1" dirty="0"/>
              <a:t>월별 총 예약 횟수를 출력하는 데에 사용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BAA951D-BB4C-417E-B7D4-56F284113EF6}"/>
              </a:ext>
            </a:extLst>
          </p:cNvPr>
          <p:cNvSpPr/>
          <p:nvPr/>
        </p:nvSpPr>
        <p:spPr>
          <a:xfrm>
            <a:off x="439035" y="237284"/>
            <a:ext cx="5019373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3-7.</a:t>
            </a:r>
            <a:r>
              <a:rPr lang="ko-KR" altLang="en-US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Statistics(</a:t>
            </a:r>
            <a:r>
              <a:rPr lang="ko-KR" altLang="en-US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통계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br>
              <a:rPr lang="en-US" altLang="ko-KR" sz="3600" dirty="0">
                <a:latin typeface="+mj-ea"/>
                <a:ea typeface="+mj-ea"/>
              </a:rPr>
            </a:b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A59CA7-D24D-4BF5-BB3A-823F11991E82}"/>
              </a:ext>
            </a:extLst>
          </p:cNvPr>
          <p:cNvSpPr txBox="1"/>
          <p:nvPr/>
        </p:nvSpPr>
        <p:spPr>
          <a:xfrm>
            <a:off x="380095" y="850296"/>
            <a:ext cx="849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PALDAL PLACE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에서 수집 및 관리하는 사용자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트래킹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62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958973" y="1610454"/>
            <a:ext cx="10917029" cy="5021513"/>
            <a:chOff x="650111" y="997519"/>
            <a:chExt cx="4383087" cy="26181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470483"/>
              <a:chOff x="4228444" y="1061250"/>
              <a:chExt cx="804754" cy="2470483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128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673714BC-1D6D-47E8-BDBC-A4EE1D7C9B24}"/>
              </a:ext>
            </a:extLst>
          </p:cNvPr>
          <p:cNvSpPr/>
          <p:nvPr/>
        </p:nvSpPr>
        <p:spPr>
          <a:xfrm>
            <a:off x="439035" y="237284"/>
            <a:ext cx="5019373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3-8.</a:t>
            </a:r>
            <a:r>
              <a:rPr lang="ko-KR" altLang="en-US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Weather(</a:t>
            </a:r>
            <a:r>
              <a:rPr lang="ko-KR" altLang="en-US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날씨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br>
              <a:rPr lang="en-US" altLang="ko-KR" sz="3600" dirty="0">
                <a:latin typeface="+mj-ea"/>
                <a:ea typeface="+mj-ea"/>
              </a:rPr>
            </a:b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36865-51E4-4FBB-9FB9-55DD26989424}"/>
              </a:ext>
            </a:extLst>
          </p:cNvPr>
          <p:cNvSpPr txBox="1"/>
          <p:nvPr/>
        </p:nvSpPr>
        <p:spPr>
          <a:xfrm>
            <a:off x="2144672" y="5854742"/>
            <a:ext cx="14623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날씨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36865-51E4-4FBB-9FB9-55DD26989424}"/>
              </a:ext>
            </a:extLst>
          </p:cNvPr>
          <p:cNvSpPr txBox="1"/>
          <p:nvPr/>
        </p:nvSpPr>
        <p:spPr>
          <a:xfrm>
            <a:off x="8178722" y="1302011"/>
            <a:ext cx="192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날씨 데이터 출력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259" y="3356595"/>
            <a:ext cx="5159960" cy="240059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7491571" y="2010489"/>
            <a:ext cx="4384431" cy="1016404"/>
            <a:chOff x="1382077" y="5322905"/>
            <a:chExt cx="4384431" cy="1016404"/>
          </a:xfrm>
        </p:grpSpPr>
        <p:sp>
          <p:nvSpPr>
            <p:cNvPr id="27" name="직사각형 26"/>
            <p:cNvSpPr/>
            <p:nvPr/>
          </p:nvSpPr>
          <p:spPr>
            <a:xfrm>
              <a:off x="1382077" y="5339576"/>
              <a:ext cx="303463" cy="22955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382077" y="5704179"/>
              <a:ext cx="303463" cy="229550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82077" y="6108855"/>
              <a:ext cx="303463" cy="230453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7BAF604A-7A57-4F28-A13F-73B39996F23F}"/>
                </a:ext>
              </a:extLst>
            </p:cNvPr>
            <p:cNvSpPr/>
            <p:nvPr/>
          </p:nvSpPr>
          <p:spPr>
            <a:xfrm>
              <a:off x="2404964" y="5322905"/>
              <a:ext cx="336154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just">
                <a:defRPr/>
              </a:pPr>
              <a:r>
                <a:rPr lang="ko-KR" altLang="en-US" sz="1600" b="1" dirty="0">
                  <a:latin typeface="+mn-ea"/>
                  <a:cs typeface="Segoe UI" panose="020B0502040204020203" pitchFamily="34" charset="0"/>
                </a:rPr>
                <a:t>날씨 데이터의 날짜</a:t>
              </a:r>
              <a:endParaRPr lang="en-US" altLang="ko-KR" sz="16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7BAF604A-7A57-4F28-A13F-73B39996F23F}"/>
                </a:ext>
              </a:extLst>
            </p:cNvPr>
            <p:cNvSpPr/>
            <p:nvPr/>
          </p:nvSpPr>
          <p:spPr>
            <a:xfrm>
              <a:off x="2404964" y="5695843"/>
              <a:ext cx="336154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just">
                <a:defRPr/>
              </a:pPr>
              <a:r>
                <a:rPr lang="ko-KR" altLang="en-US" sz="1600" b="1" dirty="0">
                  <a:latin typeface="+mn-ea"/>
                  <a:cs typeface="Segoe UI" panose="020B0502040204020203" pitchFamily="34" charset="0"/>
                </a:rPr>
                <a:t>날짜에 따른 기상</a:t>
              </a:r>
              <a:endParaRPr lang="en-US" altLang="ko-KR" sz="16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7BAF604A-7A57-4F28-A13F-73B39996F23F}"/>
                </a:ext>
              </a:extLst>
            </p:cNvPr>
            <p:cNvSpPr/>
            <p:nvPr/>
          </p:nvSpPr>
          <p:spPr>
            <a:xfrm>
              <a:off x="2404964" y="6093088"/>
              <a:ext cx="336154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just">
                <a:defRPr/>
              </a:pPr>
              <a:r>
                <a:rPr lang="ko-KR" altLang="en-US" sz="1600" b="1" dirty="0">
                  <a:latin typeface="+mn-ea"/>
                  <a:cs typeface="Segoe UI" panose="020B0502040204020203" pitchFamily="34" charset="0"/>
                </a:rPr>
                <a:t>날짜에 따른 기온</a:t>
              </a:r>
              <a:endParaRPr lang="en-US" altLang="ko-KR" sz="1600" b="1" dirty="0"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D682BBE-D44F-4215-8F66-0599B277697A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73" y="1587806"/>
            <a:ext cx="3833752" cy="4140907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958973" y="1592154"/>
            <a:ext cx="1012702" cy="34243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2195582" y="1587806"/>
            <a:ext cx="1216868" cy="340602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3635545" y="1602571"/>
            <a:ext cx="934085" cy="340601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B5CC0F6-D8DC-4DF7-ACC5-35F615210F4B}"/>
              </a:ext>
            </a:extLst>
          </p:cNvPr>
          <p:cNvCxnSpPr>
            <a:cxnSpLocks/>
          </p:cNvCxnSpPr>
          <p:nvPr/>
        </p:nvCxnSpPr>
        <p:spPr>
          <a:xfrm>
            <a:off x="5443886" y="4339020"/>
            <a:ext cx="91449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0311F40-E2C8-4DF7-813A-AB087242D3C3}"/>
              </a:ext>
            </a:extLst>
          </p:cNvPr>
          <p:cNvSpPr txBox="1"/>
          <p:nvPr/>
        </p:nvSpPr>
        <p:spPr>
          <a:xfrm>
            <a:off x="380095" y="850296"/>
            <a:ext cx="849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PALDAL PLACE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에서 제공하는 날씨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728401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0"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/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rot="0">
            <a:off x="439035" y="414566"/>
            <a:ext cx="11313930" cy="6222675"/>
            <a:chOff x="455076" y="532040"/>
            <a:chExt cx="4542439" cy="3244367"/>
          </a:xfrm>
        </p:grpSpPr>
        <p:sp>
          <p:nvSpPr>
            <p:cNvPr id="4" name="Rectangle 3"/>
            <p:cNvSpPr/>
            <p:nvPr/>
          </p:nvSpPr>
          <p:spPr>
            <a:xfrm>
              <a:off x="455076" y="532040"/>
              <a:ext cx="1594159" cy="3530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4400" b="1" i="0" u="none" strike="noStrike" kern="1200" cap="none" spc="0" normalizeH="0" baseline="0">
                <a:solidFill>
                  <a:srgbClr val="083d65"/>
                </a:solidFill>
                <a:effectLst/>
                <a:uLnTx/>
                <a:uFillTx/>
                <a:latin typeface="Segoe UI"/>
                <a:ea typeface="Open Sans"/>
                <a:cs typeface="Segoe UI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 rot="0">
              <a:off x="614428" y="1158300"/>
              <a:ext cx="4383087" cy="2618107"/>
              <a:chOff x="650111" y="997519"/>
              <a:chExt cx="4383087" cy="2618107"/>
            </a:xfrm>
          </p:grpSpPr>
          <p:grpSp>
            <p:nvGrpSpPr>
              <p:cNvPr id="3" name="Group 2"/>
              <p:cNvGrpSpPr/>
              <p:nvPr/>
            </p:nvGrpSpPr>
            <p:grpSpPr>
              <a:xfrm rot="0">
                <a:off x="4228444" y="1145143"/>
                <a:ext cx="804754" cy="2470483"/>
                <a:chOff x="4228444" y="1061250"/>
                <a:chExt cx="804754" cy="2470483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4228445" y="3403359"/>
                  <a:ext cx="628533" cy="1283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 marL="0" marR="0" lvl="0" indent="0" algn="ctr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sz="1600" b="0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228444" y="1061250"/>
                  <a:ext cx="804754" cy="2462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 marL="0" marR="0" lvl="0" indent="0" algn="ctr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id-ID" sz="1600" b="0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Rectangle 23"/>
              <p:cNvSpPr/>
              <p:nvPr/>
            </p:nvSpPr>
            <p:spPr>
              <a:xfrm>
                <a:off x="650111" y="997519"/>
                <a:ext cx="4013331" cy="57768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R="0" lvl="0" algn="just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endParaRPr kumimoji="0" lang="en-US" altLang="ko-KR" sz="3600" b="1" i="0" u="none" strike="noStrike" kern="1200" cap="none" spc="0" normalizeH="0" baseline="0">
                  <a:solidFill>
                    <a:srgbClr val="468dc3"/>
                  </a:solidFill>
                  <a:effectLst/>
                  <a:uLnTx/>
                  <a:uFillTx/>
                  <a:latin typeface="+mn-ea"/>
                  <a:cs typeface="Segoe UI"/>
                </a:endParaRPr>
              </a:p>
              <a:p>
                <a:pPr marL="914400" marR="0" lvl="0" indent="-914400" algn="just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AutoNum type="arabicPeriod"/>
                  <a:defRPr/>
                </a:pPr>
                <a:endParaRPr kumimoji="0" lang="en-US" sz="3600" b="1" i="0" u="none" strike="noStrike" kern="1200" cap="none" spc="0" normalizeH="0" baseline="0">
                  <a:solidFill>
                    <a:srgbClr val="468dc3"/>
                  </a:solidFill>
                  <a:effectLst/>
                  <a:uLnTx/>
                  <a:uFillTx/>
                  <a:latin typeface="+mn-ea"/>
                  <a:cs typeface="Segoe UI"/>
                </a:endParaRPr>
              </a:p>
            </p:txBody>
          </p:sp>
        </p:grpSp>
      </p:grpSp>
      <p:sp>
        <p:nvSpPr>
          <p:cNvPr id="13" name="Rectangle 3"/>
          <p:cNvSpPr/>
          <p:nvPr/>
        </p:nvSpPr>
        <p:spPr>
          <a:xfrm>
            <a:off x="312422" y="224366"/>
            <a:ext cx="614933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3600" b="1" i="0" u="none" strike="noStrike" kern="1200" cap="none" spc="0" normalizeH="0" baseline="0"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/>
              </a:rPr>
              <a:t>4. </a:t>
            </a:r>
            <a:r>
              <a:rPr kumimoji="0" lang="ko-KR" altLang="en-US" sz="3600" b="1" i="0" u="none" strike="noStrike" kern="1200" cap="none" spc="0" normalizeH="0" baseline="0"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/>
              </a:rPr>
              <a:t>기능 구현</a:t>
            </a:r>
            <a:endParaRPr kumimoji="0" lang="en-US" sz="3600" b="1" i="0" u="none" strike="noStrike" kern="1200" cap="none" spc="0" normalizeH="0" baseline="0"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b="1" i="1">
                <a:solidFill>
                  <a:prstClr val="white"/>
                </a:solidFill>
                <a:latin typeface="Calibri"/>
              </a:rPr>
              <a:t>PALDAL PLACE</a:t>
            </a:r>
            <a:endParaRPr kumimoji="0" lang="en-US" b="1" i="1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7"/>
          <p:cNvSpPr/>
          <p:nvPr/>
        </p:nvSpPr>
        <p:spPr>
          <a:xfrm>
            <a:off x="1135653" y="1647921"/>
            <a:ext cx="7914439" cy="276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로그인 기능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: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+mn-ea"/>
                <a:cs typeface="Segoe UI"/>
              </a:rPr>
              <a:t>유효성검사를 통한 등록된 회원의 로그인기능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 </a:t>
            </a:r>
            <a:endParaRPr lang="ko-KR" altLang="en-US" b="1">
              <a:solidFill>
                <a:schemeClr val="accent1">
                  <a:lumMod val="50000"/>
                </a:schemeClr>
              </a:solidFill>
              <a:latin typeface="+mn-ea"/>
              <a:cs typeface="Segoe UI"/>
            </a:endParaRPr>
          </a:p>
        </p:txBody>
      </p:sp>
      <p:sp>
        <p:nvSpPr>
          <p:cNvPr id="26" name="Rectangle: Rounded Corners 10"/>
          <p:cNvSpPr/>
          <p:nvPr/>
        </p:nvSpPr>
        <p:spPr>
          <a:xfrm>
            <a:off x="673130" y="1714331"/>
            <a:ext cx="394966" cy="1203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: Rounded Corners 10"/>
          <p:cNvSpPr/>
          <p:nvPr/>
        </p:nvSpPr>
        <p:spPr>
          <a:xfrm>
            <a:off x="673130" y="2167583"/>
            <a:ext cx="394966" cy="1203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7"/>
          <p:cNvSpPr/>
          <p:nvPr/>
        </p:nvSpPr>
        <p:spPr>
          <a:xfrm>
            <a:off x="1135653" y="2125944"/>
            <a:ext cx="880819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행정구역 별 지역정보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: </a:t>
            </a:r>
            <a:r>
              <a:rPr lang="ko-KR" altLang="en-US" sz="1600"/>
              <a:t>행정구역에 따른 지역 장소 리스트 제공 </a:t>
            </a:r>
            <a:r>
              <a:rPr lang="en-US" altLang="ko-KR" sz="1600"/>
              <a:t>ex) </a:t>
            </a:r>
            <a:r>
              <a:rPr lang="ko-KR" altLang="en-US" sz="1600"/>
              <a:t>서울특별시 </a:t>
            </a:r>
            <a:r>
              <a:rPr lang="en-US" altLang="ko-KR" sz="1600">
                <a:sym typeface="Wingdings"/>
              </a:rPr>
              <a:t> </a:t>
            </a:r>
            <a:r>
              <a:rPr lang="ko-KR" altLang="en-US" sz="1600">
                <a:sym typeface="Wingdings"/>
              </a:rPr>
              <a:t>종로구</a:t>
            </a:r>
            <a:endParaRPr lang="ko-KR" altLang="en-US" sz="1600">
              <a:sym typeface="Wingdings"/>
            </a:endParaRPr>
          </a:p>
          <a:p>
            <a:pPr lvl="0" algn="just">
              <a:defRPr/>
            </a:pP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 </a:t>
            </a:r>
            <a:endParaRPr lang="ko-KR" altLang="en-US" b="1">
              <a:solidFill>
                <a:schemeClr val="accent1">
                  <a:lumMod val="50000"/>
                </a:schemeClr>
              </a:solidFill>
              <a:latin typeface="+mn-ea"/>
              <a:cs typeface="Segoe UI"/>
            </a:endParaRPr>
          </a:p>
        </p:txBody>
      </p:sp>
      <p:sp>
        <p:nvSpPr>
          <p:cNvPr id="31" name="Rectangle: Rounded Corners 10"/>
          <p:cNvSpPr/>
          <p:nvPr/>
        </p:nvSpPr>
        <p:spPr>
          <a:xfrm>
            <a:off x="673130" y="3082899"/>
            <a:ext cx="394966" cy="1203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: Rounded Corners 10"/>
          <p:cNvSpPr/>
          <p:nvPr/>
        </p:nvSpPr>
        <p:spPr>
          <a:xfrm>
            <a:off x="673130" y="2649427"/>
            <a:ext cx="394966" cy="1203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: Rounded Corners 10"/>
          <p:cNvSpPr/>
          <p:nvPr/>
        </p:nvSpPr>
        <p:spPr>
          <a:xfrm>
            <a:off x="673130" y="3529687"/>
            <a:ext cx="394966" cy="1203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: Rounded Corners 10"/>
          <p:cNvSpPr/>
          <p:nvPr/>
        </p:nvSpPr>
        <p:spPr>
          <a:xfrm>
            <a:off x="673130" y="3960700"/>
            <a:ext cx="394966" cy="1203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7"/>
          <p:cNvSpPr/>
          <p:nvPr/>
        </p:nvSpPr>
        <p:spPr>
          <a:xfrm>
            <a:off x="1135653" y="2579582"/>
            <a:ext cx="976215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카테고리 선택 기능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: </a:t>
            </a:r>
            <a:r>
              <a:rPr lang="en-US" altLang="ko-KR" sz="1600">
                <a:latin typeface="+mn-ea"/>
                <a:cs typeface="Segoe UI"/>
              </a:rPr>
              <a:t>‘</a:t>
            </a:r>
            <a:r>
              <a:rPr lang="ko-KR" altLang="en-US" sz="1600">
                <a:latin typeface="+mn-ea"/>
                <a:cs typeface="Segoe UI"/>
              </a:rPr>
              <a:t>맛집</a:t>
            </a:r>
            <a:r>
              <a:rPr lang="en-US" altLang="ko-KR" sz="1600">
                <a:latin typeface="+mn-ea"/>
                <a:cs typeface="Segoe UI"/>
              </a:rPr>
              <a:t>’, ‘</a:t>
            </a:r>
            <a:r>
              <a:rPr lang="ko-KR" altLang="en-US" sz="1600">
                <a:latin typeface="+mn-ea"/>
                <a:cs typeface="Segoe UI"/>
              </a:rPr>
              <a:t>문화재</a:t>
            </a:r>
            <a:r>
              <a:rPr lang="en-US" altLang="ko-KR" sz="1600">
                <a:latin typeface="+mn-ea"/>
                <a:cs typeface="Segoe UI"/>
              </a:rPr>
              <a:t>’, ‘</a:t>
            </a:r>
            <a:r>
              <a:rPr lang="ko-KR" altLang="en-US" sz="1600">
                <a:latin typeface="+mn-ea"/>
                <a:cs typeface="Segoe UI"/>
              </a:rPr>
              <a:t>놀거리</a:t>
            </a:r>
            <a:r>
              <a:rPr lang="en-US" altLang="ko-KR" sz="1600">
                <a:latin typeface="+mn-ea"/>
                <a:cs typeface="Segoe UI"/>
              </a:rPr>
              <a:t>’ </a:t>
            </a:r>
            <a:r>
              <a:rPr lang="ko-KR" altLang="en-US" sz="1600">
                <a:latin typeface="+mn-ea"/>
                <a:cs typeface="Segoe UI"/>
              </a:rPr>
              <a:t>중 </a:t>
            </a:r>
            <a:r>
              <a:rPr lang="ko-KR" altLang="en-US" sz="1600" b="1">
                <a:latin typeface="+mn-ea"/>
                <a:cs typeface="Segoe UI"/>
              </a:rPr>
              <a:t>원하는 카테고리를 선택</a:t>
            </a:r>
            <a:r>
              <a:rPr lang="ko-KR" altLang="en-US" sz="1600">
                <a:latin typeface="+mn-ea"/>
                <a:cs typeface="Segoe UI"/>
              </a:rPr>
              <a:t>해</a:t>
            </a:r>
            <a:r>
              <a:rPr lang="ko-KR" altLang="en-US" sz="1600" b="1">
                <a:latin typeface="+mn-ea"/>
                <a:cs typeface="Segoe UI"/>
              </a:rPr>
              <a:t> </a:t>
            </a:r>
            <a:r>
              <a:rPr lang="ko-KR" altLang="en-US" sz="1600">
                <a:latin typeface="+mn-ea"/>
                <a:cs typeface="Segoe UI"/>
              </a:rPr>
              <a:t>특정 정보만 선택 가능</a:t>
            </a:r>
            <a:endParaRPr lang="ko-KR" altLang="en-US" sz="1600">
              <a:latin typeface="+mn-ea"/>
              <a:cs typeface="Segoe UI"/>
            </a:endParaRPr>
          </a:p>
          <a:p>
            <a:pPr algn="just">
              <a:defRPr/>
            </a:pPr>
            <a:endParaRPr lang="ko-KR" altLang="en-US" b="1">
              <a:solidFill>
                <a:schemeClr val="accent1">
                  <a:lumMod val="50000"/>
                </a:schemeClr>
              </a:solidFill>
              <a:latin typeface="+mn-ea"/>
              <a:cs typeface="Segoe UI"/>
            </a:endParaRPr>
          </a:p>
        </p:txBody>
      </p:sp>
      <p:sp>
        <p:nvSpPr>
          <p:cNvPr id="37" name="Rectangle 7"/>
          <p:cNvSpPr/>
          <p:nvPr/>
        </p:nvSpPr>
        <p:spPr>
          <a:xfrm>
            <a:off x="1135653" y="3029360"/>
            <a:ext cx="1055402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장소 인기 리스트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: </a:t>
            </a:r>
            <a:r>
              <a:rPr lang="ko-KR" altLang="en-US" sz="1600">
                <a:latin typeface="+mn-ea"/>
                <a:cs typeface="Segoe UI"/>
              </a:rPr>
              <a:t>사용자들의 트래킹 데이터를 수집하여 </a:t>
            </a:r>
            <a:r>
              <a:rPr lang="ko-KR" altLang="en-US" sz="1600" b="1">
                <a:latin typeface="+mn-ea"/>
                <a:cs typeface="Segoe UI"/>
              </a:rPr>
              <a:t>사용자의 실질적 흥미를 반영한 인기 리스트 출력</a:t>
            </a:r>
            <a:endParaRPr lang="ko-KR" altLang="en-US" sz="1600" b="1">
              <a:latin typeface="+mn-ea"/>
              <a:cs typeface="Segoe UI"/>
            </a:endParaRPr>
          </a:p>
          <a:p>
            <a:pPr algn="just">
              <a:defRPr/>
            </a:pPr>
            <a:endParaRPr lang="ko-KR" altLang="en-US" b="1">
              <a:solidFill>
                <a:schemeClr val="accent1">
                  <a:lumMod val="50000"/>
                </a:schemeClr>
              </a:solidFill>
              <a:latin typeface="+mn-ea"/>
              <a:cs typeface="Segoe UI"/>
            </a:endParaRPr>
          </a:p>
        </p:txBody>
      </p:sp>
      <p:sp>
        <p:nvSpPr>
          <p:cNvPr id="38" name="Rectangle 7"/>
          <p:cNvSpPr/>
          <p:nvPr/>
        </p:nvSpPr>
        <p:spPr>
          <a:xfrm>
            <a:off x="1135653" y="3454931"/>
            <a:ext cx="1055402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날씨 제공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: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 </a:t>
            </a:r>
            <a:r>
              <a:rPr lang="ko-KR" altLang="en-US" sz="1600">
                <a:latin typeface="+mn-ea"/>
                <a:cs typeface="Segoe UI"/>
              </a:rPr>
              <a:t>이번 주 날씨 정보 제공</a:t>
            </a:r>
            <a:endParaRPr lang="ko-KR" altLang="en-US" sz="1600">
              <a:latin typeface="+mn-ea"/>
              <a:cs typeface="Segoe UI"/>
            </a:endParaRPr>
          </a:p>
          <a:p>
            <a:pPr algn="just">
              <a:defRPr/>
            </a:pPr>
            <a:endParaRPr lang="ko-KR" altLang="en-US" b="1">
              <a:solidFill>
                <a:schemeClr val="accent1">
                  <a:lumMod val="50000"/>
                </a:schemeClr>
              </a:solidFill>
              <a:latin typeface="+mn-ea"/>
              <a:cs typeface="Segoe UI"/>
            </a:endParaRPr>
          </a:p>
        </p:txBody>
      </p:sp>
      <p:sp>
        <p:nvSpPr>
          <p:cNvPr id="40" name="Rectangle: Rounded Corners 10"/>
          <p:cNvSpPr/>
          <p:nvPr/>
        </p:nvSpPr>
        <p:spPr>
          <a:xfrm>
            <a:off x="673130" y="4401604"/>
            <a:ext cx="394966" cy="1203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7"/>
          <p:cNvSpPr/>
          <p:nvPr/>
        </p:nvSpPr>
        <p:spPr>
          <a:xfrm>
            <a:off x="1135653" y="3885787"/>
            <a:ext cx="10018304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인기 순 정렬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: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 </a:t>
            </a:r>
            <a:r>
              <a:rPr lang="ko-KR" altLang="en-US" sz="1600">
                <a:latin typeface="+mn-ea"/>
                <a:cs typeface="Segoe UI"/>
              </a:rPr>
              <a:t>지역 정보 소개 시</a:t>
            </a:r>
            <a:r>
              <a:rPr lang="en-US" altLang="ko-KR" sz="1600">
                <a:latin typeface="+mn-ea"/>
                <a:cs typeface="Segoe UI"/>
              </a:rPr>
              <a:t> </a:t>
            </a:r>
            <a:r>
              <a:rPr lang="ko-KR" altLang="en-US" sz="1600">
                <a:latin typeface="+mn-ea"/>
                <a:cs typeface="Segoe UI"/>
              </a:rPr>
              <a:t>가나다순 정렬 외에 </a:t>
            </a:r>
            <a:r>
              <a:rPr lang="ko-KR" altLang="en-US" sz="1600" b="1">
                <a:latin typeface="+mn-ea"/>
                <a:cs typeface="Segoe UI"/>
              </a:rPr>
              <a:t>사용자의 행동 데이터가 반영된 인기순 정렬 </a:t>
            </a:r>
            <a:r>
              <a:rPr lang="ko-KR" altLang="en-US" sz="1600">
                <a:latin typeface="+mn-ea"/>
                <a:cs typeface="Segoe UI"/>
              </a:rPr>
              <a:t>기능</a:t>
            </a:r>
            <a:endParaRPr lang="ko-KR" altLang="en-US" sz="1600">
              <a:latin typeface="+mn-ea"/>
              <a:cs typeface="Segoe UI"/>
            </a:endParaRPr>
          </a:p>
          <a:p>
            <a:pPr algn="just">
              <a:defRPr/>
            </a:pPr>
            <a:endParaRPr lang="en-US" altLang="ko-KR" sz="1600">
              <a:latin typeface="+mn-ea"/>
              <a:cs typeface="Segoe UI"/>
            </a:endParaRPr>
          </a:p>
          <a:p>
            <a:pPr algn="just">
              <a:defRPr/>
            </a:pPr>
            <a:endParaRPr lang="ko-KR" altLang="en-US" b="1">
              <a:solidFill>
                <a:schemeClr val="accent1">
                  <a:lumMod val="50000"/>
                </a:schemeClr>
              </a:solidFill>
              <a:latin typeface="+mn-ea"/>
              <a:cs typeface="Segoe UI"/>
            </a:endParaRPr>
          </a:p>
        </p:txBody>
      </p:sp>
      <p:sp>
        <p:nvSpPr>
          <p:cNvPr id="42" name="Rectangle: Rounded Corners 10"/>
          <p:cNvSpPr/>
          <p:nvPr/>
        </p:nvSpPr>
        <p:spPr>
          <a:xfrm>
            <a:off x="673130" y="4850072"/>
            <a:ext cx="394966" cy="1203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7"/>
          <p:cNvSpPr/>
          <p:nvPr/>
        </p:nvSpPr>
        <p:spPr>
          <a:xfrm>
            <a:off x="1135653" y="4342457"/>
            <a:ext cx="8687444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장소 예약 및 리뷰 작성 기능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: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 </a:t>
            </a:r>
            <a:r>
              <a:rPr lang="ko-KR" altLang="en-US" sz="1600">
                <a:latin typeface="+mn-ea"/>
                <a:cs typeface="Segoe UI"/>
              </a:rPr>
              <a:t>장소 예약 및 리뷰를 작성하여 후기를 공유할 수 있는 기능</a:t>
            </a:r>
            <a:endParaRPr lang="ko-KR" altLang="en-US" sz="1600">
              <a:latin typeface="+mn-ea"/>
              <a:cs typeface="Segoe UI"/>
            </a:endParaRPr>
          </a:p>
          <a:p>
            <a:pPr algn="just">
              <a:defRPr/>
            </a:pPr>
            <a:endParaRPr lang="en-US" altLang="ko-KR" sz="1600">
              <a:latin typeface="+mn-ea"/>
              <a:cs typeface="Segoe UI"/>
            </a:endParaRPr>
          </a:p>
          <a:p>
            <a:pPr algn="just">
              <a:defRPr/>
            </a:pPr>
            <a:endParaRPr lang="ko-KR" altLang="en-US" b="1">
              <a:solidFill>
                <a:schemeClr val="accent1">
                  <a:lumMod val="50000"/>
                </a:schemeClr>
              </a:solidFill>
              <a:latin typeface="+mn-ea"/>
              <a:cs typeface="Segoe UI"/>
            </a:endParaRPr>
          </a:p>
        </p:txBody>
      </p:sp>
      <p:sp>
        <p:nvSpPr>
          <p:cNvPr id="45" name="Rectangle: Rounded Corners 10"/>
          <p:cNvSpPr/>
          <p:nvPr/>
        </p:nvSpPr>
        <p:spPr>
          <a:xfrm>
            <a:off x="673130" y="5662620"/>
            <a:ext cx="394966" cy="1203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7"/>
          <p:cNvSpPr/>
          <p:nvPr/>
        </p:nvSpPr>
        <p:spPr>
          <a:xfrm>
            <a:off x="1146517" y="4781807"/>
            <a:ext cx="8153290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블랙리스트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: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 </a:t>
            </a:r>
            <a:r>
              <a:rPr lang="ko-KR" altLang="en-US" sz="1600">
                <a:latin typeface="+mn-ea"/>
                <a:cs typeface="Segoe UI"/>
              </a:rPr>
              <a:t>리뷰 작성 시 비속어 사용 횟수를 검사하고 일정 횟수 초과 시 자동 등록</a:t>
            </a:r>
            <a:endParaRPr lang="ko-KR" altLang="en-US" sz="1600">
              <a:latin typeface="+mn-ea"/>
              <a:cs typeface="Segoe UI"/>
            </a:endParaRPr>
          </a:p>
          <a:p>
            <a:pPr algn="just">
              <a:defRPr/>
            </a:pPr>
            <a:endParaRPr lang="en-US" altLang="ko-KR" sz="1600">
              <a:latin typeface="+mn-ea"/>
              <a:cs typeface="Segoe UI"/>
            </a:endParaRPr>
          </a:p>
          <a:p>
            <a:pPr algn="just">
              <a:defRPr/>
            </a:pPr>
            <a:endParaRPr lang="ko-KR" altLang="en-US" b="1">
              <a:solidFill>
                <a:schemeClr val="accent1">
                  <a:lumMod val="50000"/>
                </a:schemeClr>
              </a:solidFill>
              <a:latin typeface="+mn-ea"/>
              <a:cs typeface="Segoe UI"/>
            </a:endParaRPr>
          </a:p>
        </p:txBody>
      </p:sp>
      <p:sp>
        <p:nvSpPr>
          <p:cNvPr id="48" name="Rectangle 7"/>
          <p:cNvSpPr/>
          <p:nvPr/>
        </p:nvSpPr>
        <p:spPr>
          <a:xfrm>
            <a:off x="1068096" y="5622748"/>
            <a:ext cx="7238802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 관리자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: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 </a:t>
            </a:r>
            <a:r>
              <a:rPr lang="ko-KR" altLang="en-US" sz="1600">
                <a:latin typeface="+mn-ea"/>
                <a:cs typeface="Segoe UI"/>
              </a:rPr>
              <a:t>회원</a:t>
            </a:r>
            <a:r>
              <a:rPr lang="en-US" altLang="ko-KR" sz="1600">
                <a:latin typeface="+mn-ea"/>
                <a:cs typeface="Segoe UI"/>
              </a:rPr>
              <a:t>, </a:t>
            </a:r>
            <a:r>
              <a:rPr lang="ko-KR" altLang="en-US" sz="1600">
                <a:latin typeface="+mn-ea"/>
                <a:cs typeface="Segoe UI"/>
              </a:rPr>
              <a:t>장소</a:t>
            </a:r>
            <a:r>
              <a:rPr lang="en-US" altLang="ko-KR" sz="1600">
                <a:latin typeface="+mn-ea"/>
                <a:cs typeface="Segoe UI"/>
              </a:rPr>
              <a:t>, </a:t>
            </a:r>
            <a:r>
              <a:rPr lang="ko-KR" altLang="en-US" sz="1600">
                <a:latin typeface="+mn-ea"/>
                <a:cs typeface="Segoe UI"/>
              </a:rPr>
              <a:t>쿠폰</a:t>
            </a:r>
            <a:r>
              <a:rPr lang="en-US" altLang="ko-KR" sz="1600">
                <a:latin typeface="+mn-ea"/>
                <a:cs typeface="Segoe UI"/>
              </a:rPr>
              <a:t>, </a:t>
            </a:r>
            <a:r>
              <a:rPr lang="ko-KR" altLang="en-US" sz="1600">
                <a:latin typeface="+mn-ea"/>
                <a:cs typeface="Segoe UI"/>
              </a:rPr>
              <a:t>공지사항</a:t>
            </a:r>
            <a:r>
              <a:rPr lang="en-US" altLang="ko-KR" sz="1600">
                <a:latin typeface="+mn-ea"/>
                <a:cs typeface="Segoe UI"/>
              </a:rPr>
              <a:t>, </a:t>
            </a:r>
            <a:r>
              <a:rPr lang="ko-KR" altLang="en-US" sz="1600">
                <a:latin typeface="+mn-ea"/>
                <a:cs typeface="Segoe UI"/>
              </a:rPr>
              <a:t>통계 데이터들을 등록 및 관리가 주 업무</a:t>
            </a:r>
            <a:endParaRPr lang="ko-KR" altLang="en-US" sz="1600">
              <a:latin typeface="+mn-ea"/>
              <a:cs typeface="Segoe UI"/>
            </a:endParaRPr>
          </a:p>
          <a:p>
            <a:pPr algn="just">
              <a:defRPr/>
            </a:pPr>
            <a:endParaRPr lang="en-US" altLang="ko-KR" sz="1600">
              <a:latin typeface="+mn-ea"/>
              <a:cs typeface="Segoe UI"/>
            </a:endParaRPr>
          </a:p>
          <a:p>
            <a:pPr algn="just">
              <a:defRPr/>
            </a:pPr>
            <a:endParaRPr lang="ko-KR" altLang="en-US" b="1">
              <a:solidFill>
                <a:schemeClr val="accent1">
                  <a:lumMod val="50000"/>
                </a:schemeClr>
              </a:solidFill>
              <a:latin typeface="+mn-ea"/>
              <a:cs typeface="Segoe UI"/>
            </a:endParaRPr>
          </a:p>
        </p:txBody>
      </p:sp>
      <p:sp>
        <p:nvSpPr>
          <p:cNvPr id="49" name="Rectangle: Rounded Corners 10"/>
          <p:cNvSpPr/>
          <p:nvPr/>
        </p:nvSpPr>
        <p:spPr>
          <a:xfrm>
            <a:off x="673130" y="6115344"/>
            <a:ext cx="394966" cy="1203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7"/>
          <p:cNvSpPr/>
          <p:nvPr/>
        </p:nvSpPr>
        <p:spPr>
          <a:xfrm>
            <a:off x="1068467" y="6036272"/>
            <a:ext cx="336683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 공지사항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: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 </a:t>
            </a:r>
            <a:r>
              <a:rPr lang="ko-KR" altLang="en-US" sz="1600">
                <a:latin typeface="+mn-ea"/>
                <a:cs typeface="Segoe UI"/>
              </a:rPr>
              <a:t>일일 공지사항 제공</a:t>
            </a:r>
            <a:endParaRPr lang="ko-KR" altLang="en-US" sz="1600">
              <a:latin typeface="+mn-ea"/>
              <a:cs typeface="Segoe UI"/>
            </a:endParaRPr>
          </a:p>
          <a:p>
            <a:pPr algn="just">
              <a:defRPr/>
            </a:pPr>
            <a:endParaRPr lang="ko-KR" altLang="en-US" b="1">
              <a:solidFill>
                <a:schemeClr val="accent1">
                  <a:lumMod val="50000"/>
                </a:schemeClr>
              </a:solidFill>
              <a:latin typeface="+mn-ea"/>
              <a:cs typeface="Segoe U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0095" y="850296"/>
            <a:ext cx="849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Segoe UI"/>
                <a:cs typeface="Segoe UI"/>
              </a:rPr>
              <a:t>PALDAL PLACE 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Segoe UI"/>
                <a:cs typeface="Segoe UI"/>
              </a:rPr>
              <a:t>에서 제공하는 기능 목록</a:t>
            </a:r>
            <a:endParaRPr lang="ko-KR" altLang="en-US"/>
          </a:p>
        </p:txBody>
      </p:sp>
      <p:sp>
        <p:nvSpPr>
          <p:cNvPr id="52" name="Rectangle: Rounded Corners 10"/>
          <p:cNvSpPr/>
          <p:nvPr/>
        </p:nvSpPr>
        <p:spPr>
          <a:xfrm>
            <a:off x="673130" y="5302796"/>
            <a:ext cx="394966" cy="1203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7"/>
          <p:cNvSpPr/>
          <p:nvPr/>
        </p:nvSpPr>
        <p:spPr>
          <a:xfrm>
            <a:off x="1135653" y="5215674"/>
            <a:ext cx="8153290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회원가입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: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 </a:t>
            </a:r>
            <a:r>
              <a:rPr lang="ko-KR" altLang="en-US" sz="1600">
                <a:latin typeface="+mn-ea"/>
                <a:cs typeface="Segoe UI"/>
              </a:rPr>
              <a:t>예약 및 리뷰 기능을 사용할 수 있는 회원 등록을 위한 회원가입</a:t>
            </a:r>
            <a:endParaRPr lang="ko-KR" altLang="en-US" sz="1600">
              <a:latin typeface="+mn-ea"/>
              <a:cs typeface="Segoe UI"/>
            </a:endParaRPr>
          </a:p>
          <a:p>
            <a:pPr algn="just">
              <a:defRPr/>
            </a:pPr>
            <a:endParaRPr lang="en-US" altLang="ko-KR" sz="1600">
              <a:latin typeface="+mn-ea"/>
              <a:cs typeface="Segoe UI"/>
            </a:endParaRPr>
          </a:p>
          <a:p>
            <a:pPr algn="just">
              <a:defRPr/>
            </a:pPr>
            <a:endParaRPr lang="ko-KR" altLang="en-US" b="1">
              <a:solidFill>
                <a:schemeClr val="accent1">
                  <a:lumMod val="50000"/>
                </a:schemeClr>
              </a:solidFill>
              <a:latin typeface="+mn-ea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tj\Desktop\화면캡쳐사진\회원 로그인,장소\1.로그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8825" y="1478757"/>
            <a:ext cx="3754571" cy="138023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</p:pic>
      <p:cxnSp>
        <p:nvCxnSpPr>
          <p:cNvPr id="10" name="직선 화살표 연결선 9"/>
          <p:cNvCxnSpPr>
            <a:cxnSpLocks/>
          </p:cNvCxnSpPr>
          <p:nvPr/>
        </p:nvCxnSpPr>
        <p:spPr>
          <a:xfrm flipH="1">
            <a:off x="2754349" y="2785911"/>
            <a:ext cx="1176099" cy="80478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18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04333CC-7440-41C3-8057-3121DCD5B2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3164" y="3706234"/>
            <a:ext cx="3098800" cy="149542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BD277BC-710E-469C-8510-48BAE6C081B3}"/>
              </a:ext>
            </a:extLst>
          </p:cNvPr>
          <p:cNvSpPr txBox="1"/>
          <p:nvPr/>
        </p:nvSpPr>
        <p:spPr>
          <a:xfrm>
            <a:off x="4746305" y="1062828"/>
            <a:ext cx="3275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400" b="1" dirty="0"/>
              <a:t>        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사용자 로그인 시도 </a:t>
            </a:r>
            <a:r>
              <a:rPr lang="en-US" altLang="ko-KR" sz="1400" b="1" dirty="0"/>
              <a:t>-</a:t>
            </a:r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206C13-CDCD-475D-B875-9B740A596653}"/>
              </a:ext>
            </a:extLst>
          </p:cNvPr>
          <p:cNvSpPr txBox="1"/>
          <p:nvPr/>
        </p:nvSpPr>
        <p:spPr>
          <a:xfrm>
            <a:off x="8575199" y="5353599"/>
            <a:ext cx="268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비밀번호 불일치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9606" y="2625218"/>
            <a:ext cx="3311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/>
              <a:t>데이터베이스 내에 </a:t>
            </a:r>
            <a:endParaRPr lang="en-US" altLang="ko-KR" sz="1400" b="1" dirty="0"/>
          </a:p>
          <a:p>
            <a:pPr algn="just"/>
            <a:r>
              <a:rPr lang="ko-KR" altLang="en-US" sz="1400" b="1" dirty="0"/>
              <a:t>아이디 일치 여부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FA3F71-4568-400E-A543-1E744FA04B1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36161" y="3700021"/>
            <a:ext cx="3365500" cy="154305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68867E8-1FB0-48E3-B404-9C1C9EA53067}"/>
              </a:ext>
            </a:extLst>
          </p:cNvPr>
          <p:cNvCxnSpPr>
            <a:cxnSpLocks/>
          </p:cNvCxnSpPr>
          <p:nvPr/>
        </p:nvCxnSpPr>
        <p:spPr>
          <a:xfrm>
            <a:off x="7956866" y="2719690"/>
            <a:ext cx="1480785" cy="85702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6037F72-D2A2-4AAA-AEA1-A379621C4F50}"/>
              </a:ext>
            </a:extLst>
          </p:cNvPr>
          <p:cNvSpPr txBox="1"/>
          <p:nvPr/>
        </p:nvSpPr>
        <p:spPr>
          <a:xfrm>
            <a:off x="1631953" y="5373825"/>
            <a:ext cx="268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존재하는 아이디 없음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E0623F-A2DA-47BA-912A-8034D73DA9E4}"/>
              </a:ext>
            </a:extLst>
          </p:cNvPr>
          <p:cNvSpPr txBox="1"/>
          <p:nvPr/>
        </p:nvSpPr>
        <p:spPr>
          <a:xfrm>
            <a:off x="8575199" y="2524301"/>
            <a:ext cx="3614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/>
              <a:t>입력 받은 아이디가 존재할 때</a:t>
            </a:r>
            <a:endParaRPr lang="en-US" altLang="ko-KR" sz="1400" b="1" dirty="0"/>
          </a:p>
          <a:p>
            <a:pPr algn="just"/>
            <a:r>
              <a:rPr lang="ko-KR" altLang="en-US" sz="1400" b="1" dirty="0"/>
              <a:t>해당 아이디의 비밀번호와 일치하는지 확인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74CCC6-9B36-40B6-AFBD-7329775C8D25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68AD3F2-CFB7-467C-845F-E14C791BBE21}"/>
              </a:ext>
            </a:extLst>
          </p:cNvPr>
          <p:cNvSpPr/>
          <p:nvPr/>
        </p:nvSpPr>
        <p:spPr>
          <a:xfrm>
            <a:off x="312422" y="224366"/>
            <a:ext cx="614933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4-1. Login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CBC90F-346F-4592-BF4C-0E2E2373F29F}"/>
              </a:ext>
            </a:extLst>
          </p:cNvPr>
          <p:cNvSpPr/>
          <p:nvPr/>
        </p:nvSpPr>
        <p:spPr>
          <a:xfrm>
            <a:off x="4205287" y="1696660"/>
            <a:ext cx="847725" cy="23174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18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51" name="Picture 3" descr="C:\Users\ktj\Desktop\화면캡쳐사진\회원 로그인,장소\장소 일부\지역선택 [시 &amp; 군 &amp; 구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8225" y="1164373"/>
            <a:ext cx="3992136" cy="3965187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2052" name="Picture 4" descr="C:\Users\ktj\Desktop\화면캡쳐사진\회원 로그인,장소\장소 일부\지역선택 [특별시 &amp; 도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215" y="1206154"/>
            <a:ext cx="3949761" cy="404607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57922" y="5631366"/>
            <a:ext cx="372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83151" y="3169341"/>
            <a:ext cx="2955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r>
              <a:rPr lang="ko-KR" altLang="en-US" sz="1400" b="1" dirty="0"/>
              <a:t>탐색하고 싶은 </a:t>
            </a:r>
            <a:endParaRPr lang="en-US" altLang="ko-KR" sz="1400" b="1" dirty="0"/>
          </a:p>
          <a:p>
            <a:r>
              <a:rPr lang="en-US" altLang="ko-KR" sz="1400" b="1" dirty="0"/>
              <a:t>‘</a:t>
            </a:r>
            <a:r>
              <a:rPr lang="ko-KR" altLang="en-US" sz="1400" b="1" dirty="0"/>
              <a:t>시</a:t>
            </a:r>
            <a:r>
              <a:rPr lang="en-US" altLang="ko-KR" sz="1400" b="1" dirty="0"/>
              <a:t>’</a:t>
            </a:r>
            <a:r>
              <a:rPr lang="ko-KR" altLang="en-US" sz="1400" b="1" dirty="0"/>
              <a:t>  또는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’</a:t>
            </a:r>
            <a:r>
              <a:rPr lang="ko-KR" altLang="en-US" sz="1400" b="1" dirty="0"/>
              <a:t>를 선택 할 경우 그에 속하는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구</a:t>
            </a:r>
            <a:r>
              <a:rPr lang="en-US" altLang="ko-KR" sz="1400" b="1" dirty="0"/>
              <a:t>’ 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시</a:t>
            </a:r>
            <a:r>
              <a:rPr lang="en-US" altLang="ko-KR" sz="1400" b="1" dirty="0"/>
              <a:t>’</a:t>
            </a:r>
            <a:r>
              <a:rPr lang="ko-KR" altLang="en-US" sz="1400" b="1" dirty="0"/>
              <a:t>를 선택할 수 있다</a:t>
            </a:r>
            <a:r>
              <a:rPr lang="en-US" altLang="ko-KR" sz="1400" b="1" dirty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*</a:t>
            </a:r>
            <a:r>
              <a:rPr lang="ko-KR" altLang="en-US" sz="1400" b="1" dirty="0"/>
              <a:t>해당 지역의 지역의 지도를 </a:t>
            </a:r>
            <a:r>
              <a:rPr lang="en-US" altLang="ko-KR" sz="1400" b="1" dirty="0"/>
              <a:t>ASCII</a:t>
            </a:r>
            <a:r>
              <a:rPr lang="ko-KR" altLang="en-US" sz="1400" b="1" dirty="0"/>
              <a:t>코드로 볼 수 있다</a:t>
            </a:r>
            <a:r>
              <a:rPr lang="en-US" altLang="ko-KR" sz="1400" b="1" dirty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*</a:t>
            </a:r>
            <a:r>
              <a:rPr lang="ko-KR" altLang="en-US" sz="1400" b="1" dirty="0"/>
              <a:t>오른쪽은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서울특별시</a:t>
            </a:r>
            <a:r>
              <a:rPr lang="en-US" altLang="ko-KR" sz="1400" b="1" dirty="0"/>
              <a:t>’</a:t>
            </a:r>
            <a:r>
              <a:rPr lang="ko-KR" altLang="en-US" sz="1400" b="1" dirty="0"/>
              <a:t>를 선택 할 경우의 예시이다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44" name="오른쪽 화살표 43"/>
          <p:cNvSpPr/>
          <p:nvPr/>
        </p:nvSpPr>
        <p:spPr>
          <a:xfrm>
            <a:off x="4650059" y="2732049"/>
            <a:ext cx="2642839" cy="245327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417899" y="5375734"/>
            <a:ext cx="1912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특별시 </a:t>
            </a:r>
            <a:r>
              <a:rPr lang="en-US" altLang="ko-KR" sz="1400" b="1" dirty="0"/>
              <a:t>&amp; </a:t>
            </a:r>
            <a:r>
              <a:rPr lang="ko-KR" altLang="en-US" sz="1400" b="1" dirty="0"/>
              <a:t>도 선택 화면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11786" y="5252224"/>
            <a:ext cx="338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시 </a:t>
            </a:r>
            <a:r>
              <a:rPr lang="en-US" altLang="ko-KR" sz="1400" b="1" dirty="0"/>
              <a:t>&amp;</a:t>
            </a:r>
            <a:r>
              <a:rPr lang="ko-KR" altLang="en-US" sz="1400" b="1" dirty="0"/>
              <a:t>군 </a:t>
            </a:r>
            <a:r>
              <a:rPr lang="en-US" altLang="ko-KR" sz="1400" b="1" dirty="0"/>
              <a:t>&amp; </a:t>
            </a:r>
            <a:r>
              <a:rPr lang="ko-KR" altLang="en-US" sz="1400" b="1" dirty="0"/>
              <a:t>구 선택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372BD-5EC9-4517-BC81-C958DFB6C4F4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8333983-3DF8-4751-A17C-AC9821F50D17}"/>
              </a:ext>
            </a:extLst>
          </p:cNvPr>
          <p:cNvSpPr/>
          <p:nvPr/>
        </p:nvSpPr>
        <p:spPr>
          <a:xfrm>
            <a:off x="312422" y="224366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4-2. </a:t>
            </a:r>
            <a:r>
              <a:rPr lang="ko-KR" altLang="en-US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행정 구역 별 장소 탐색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2CF5EE-3D62-41E5-8D97-82CF0587CC5F}"/>
              </a:ext>
            </a:extLst>
          </p:cNvPr>
          <p:cNvSpPr/>
          <p:nvPr/>
        </p:nvSpPr>
        <p:spPr>
          <a:xfrm>
            <a:off x="469106" y="4343400"/>
            <a:ext cx="731044" cy="17383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E58F99-3EC6-4C03-9672-32EF208D77A4}"/>
              </a:ext>
            </a:extLst>
          </p:cNvPr>
          <p:cNvSpPr/>
          <p:nvPr/>
        </p:nvSpPr>
        <p:spPr>
          <a:xfrm>
            <a:off x="7539444" y="4517406"/>
            <a:ext cx="731044" cy="17383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23E20C-53A8-435F-8CE6-5779C1CEED3D}"/>
              </a:ext>
            </a:extLst>
          </p:cNvPr>
          <p:cNvSpPr/>
          <p:nvPr/>
        </p:nvSpPr>
        <p:spPr>
          <a:xfrm>
            <a:off x="7550874" y="4954136"/>
            <a:ext cx="1593126" cy="14091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808193" y="1094665"/>
            <a:ext cx="1830729" cy="307777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</a:t>
            </a:r>
            <a:r>
              <a:rPr lang="ko-KR" altLang="en-US" sz="1400" b="1" dirty="0"/>
              <a:t>문화재 리스트 출력</a:t>
            </a:r>
          </a:p>
        </p:txBody>
      </p:sp>
      <p:grpSp>
        <p:nvGrpSpPr>
          <p:cNvPr id="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18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074" name="Picture 2" descr="C:\Users\ktj\Desktop\화면캡쳐사진\회원 로그인,장소\장소 일부\카테고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639" y="1274382"/>
            <a:ext cx="3095381" cy="38250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3075" name="Picture 3" descr="C:\Users\ktj\Desktop\화면캡쳐사진\회원 로그인,장소\명소찾기-놀거리-가나다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3784" y="4662491"/>
            <a:ext cx="5028572" cy="2066667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3076" name="Picture 4" descr="C:\Users\ktj\Desktop\화면캡쳐사진\회원 로그인,장소\명소찾기-맛집-가나다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3906" y="2398711"/>
            <a:ext cx="5028572" cy="2066667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3077" name="Picture 5" descr="C:\Users\ktj\Desktop\화면캡쳐사진\회원 로그인,장소\명소찾기-문화재-가나다순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3784" y="214259"/>
            <a:ext cx="5038694" cy="2066667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38" name="TextBox 37"/>
          <p:cNvSpPr txBox="1"/>
          <p:nvPr/>
        </p:nvSpPr>
        <p:spPr>
          <a:xfrm>
            <a:off x="791735" y="5218772"/>
            <a:ext cx="2921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데이터들이 카테고리 별로 나누어져 있기 때문에 원하는 카테고리를 선택하면 그에 해당하는 데이터 리스트를 출력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831060-F390-4BD2-9640-339B575F934F}"/>
              </a:ext>
            </a:extLst>
          </p:cNvPr>
          <p:cNvSpPr txBox="1"/>
          <p:nvPr/>
        </p:nvSpPr>
        <p:spPr>
          <a:xfrm>
            <a:off x="4808192" y="3420795"/>
            <a:ext cx="1830729" cy="307777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맛집 리스트 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2DAA1-776D-478C-B11F-BCED01D27796}"/>
              </a:ext>
            </a:extLst>
          </p:cNvPr>
          <p:cNvSpPr txBox="1"/>
          <p:nvPr/>
        </p:nvSpPr>
        <p:spPr>
          <a:xfrm>
            <a:off x="4723329" y="5593036"/>
            <a:ext cx="1915592" cy="307777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 err="1"/>
              <a:t>놀거리</a:t>
            </a:r>
            <a:r>
              <a:rPr lang="ko-KR" altLang="en-US" sz="1400" b="1" dirty="0"/>
              <a:t> 리스트 출력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9069B93-0503-4144-B5B1-E71267FA4DB7}"/>
              </a:ext>
            </a:extLst>
          </p:cNvPr>
          <p:cNvSpPr/>
          <p:nvPr/>
        </p:nvSpPr>
        <p:spPr>
          <a:xfrm>
            <a:off x="312422" y="224366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4-3.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카테고리 선택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77723" y="1640715"/>
            <a:ext cx="10998279" cy="4991253"/>
            <a:chOff x="617490" y="1013296"/>
            <a:chExt cx="4415708" cy="26023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470483"/>
              <a:chOff x="4228444" y="1061250"/>
              <a:chExt cx="804754" cy="2470483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128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17490" y="1013296"/>
              <a:ext cx="4013331" cy="247120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Segoe UI" panose="020B0502040204020203" pitchFamily="34" charset="0"/>
                </a:rPr>
                <a:t>개발 환경</a:t>
              </a:r>
              <a:endPara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Segoe UI" panose="020B0502040204020203" pitchFamily="34" charset="0"/>
                </a:rPr>
                <a:t>기획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및</a:t>
              </a: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Segoe UI" panose="020B0502040204020203" pitchFamily="34" charset="0"/>
                </a:rPr>
                <a:t> </a:t>
              </a: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Segoe UI" panose="020B0502040204020203" pitchFamily="34" charset="0"/>
                </a:rPr>
                <a:t>설계 의도</a:t>
              </a:r>
              <a:endPara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데이터 구조</a:t>
              </a:r>
              <a:endPara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  <a:p>
              <a:pPr lvl="1" algn="just">
                <a:defRPr/>
              </a:pPr>
              <a:endPara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Segoe UI" panose="020B0502040204020203" pitchFamily="34" charset="0"/>
                </a:rPr>
                <a:t>기능 구현</a:t>
              </a:r>
              <a:endPara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WBS</a:t>
              </a:r>
              <a:endPara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4CB836E6-B0D1-4008-BA6F-20737C09CA7D}"/>
              </a:ext>
            </a:extLst>
          </p:cNvPr>
          <p:cNvSpPr/>
          <p:nvPr/>
        </p:nvSpPr>
        <p:spPr>
          <a:xfrm>
            <a:off x="439034" y="414566"/>
            <a:ext cx="825135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INDEX</a:t>
            </a:r>
            <a:endParaRPr kumimoji="0" lang="ko-KR" altLang="en-US" sz="3600" b="1" i="0" u="none" strike="noStrike" kern="1200" cap="none" spc="0" normalizeH="0" baseline="0" dirty="0"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6C4101-2B3E-4C06-A22B-6E94E6BA1917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197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5054344"/>
            <a:ext cx="12192000" cy="1909138"/>
            <a:chOff x="0" y="4948862"/>
            <a:chExt cx="12192000" cy="1909138"/>
          </a:xfrm>
        </p:grpSpPr>
        <p:sp>
          <p:nvSpPr>
            <p:cNvPr id="18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08F4453-7E6A-442E-9F91-D6B97B2F3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83" y="1664844"/>
            <a:ext cx="8476034" cy="4243576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A9B834-8447-4C44-A78C-28479B9FBE27}"/>
              </a:ext>
            </a:extLst>
          </p:cNvPr>
          <p:cNvSpPr txBox="1"/>
          <p:nvPr/>
        </p:nvSpPr>
        <p:spPr>
          <a:xfrm>
            <a:off x="4188660" y="6075326"/>
            <a:ext cx="5086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r>
              <a:rPr lang="ko-KR" altLang="en-US" sz="1400" b="1" dirty="0"/>
              <a:t>명소 선택 화면은 인기 리스트 아래 부분에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DEA404D-A908-47C1-8464-726ECAE6A8BD}"/>
              </a:ext>
            </a:extLst>
          </p:cNvPr>
          <p:cNvSpPr/>
          <p:nvPr/>
        </p:nvSpPr>
        <p:spPr>
          <a:xfrm>
            <a:off x="312422" y="224366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4-4.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인기 </a:t>
            </a:r>
            <a:r>
              <a:rPr lang="ko-KR" altLang="en-US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리스트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DACA2-C7D3-42F0-8533-FC7DDF7A034C}"/>
              </a:ext>
            </a:extLst>
          </p:cNvPr>
          <p:cNvSpPr txBox="1"/>
          <p:nvPr/>
        </p:nvSpPr>
        <p:spPr>
          <a:xfrm>
            <a:off x="1840257" y="945270"/>
            <a:ext cx="849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사용자들이 명소에 대한 사용자  </a:t>
            </a:r>
            <a:r>
              <a:rPr lang="ko-KR" altLang="en-US" b="1" dirty="0" err="1"/>
              <a:t>트래킹</a:t>
            </a:r>
            <a:r>
              <a:rPr lang="ko-KR" altLang="en-US" b="1" dirty="0"/>
              <a:t> 데이터를 기반으로  선정된 인기 순위를 통해 당일의 </a:t>
            </a:r>
            <a:r>
              <a:rPr lang="en-US" altLang="ko-KR" b="1" dirty="0"/>
              <a:t>‘</a:t>
            </a:r>
            <a:r>
              <a:rPr lang="ko-KR" altLang="en-US" b="1" dirty="0"/>
              <a:t>핫 </a:t>
            </a:r>
            <a:r>
              <a:rPr lang="ko-KR" altLang="en-US" b="1" dirty="0" err="1"/>
              <a:t>플레이스</a:t>
            </a:r>
            <a:r>
              <a:rPr lang="en-US" altLang="ko-KR" b="1" dirty="0"/>
              <a:t>’</a:t>
            </a:r>
            <a:r>
              <a:rPr lang="ko-KR" altLang="en-US" b="1" dirty="0"/>
              <a:t>를 출력한다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18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098" name="Picture 2" descr="C:\Users\ktj\Desktop\화면캡쳐사진\회원 로그인,장소\장소 일부\주간날씨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1954" y="1427843"/>
            <a:ext cx="9712584" cy="248698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843204" y="4369360"/>
            <a:ext cx="78504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한 지역의 명소들을 추천해주고 소개해주려 할 때 사용자들은 방문하려는 곳의 날씨를 미리 알고 싶어할 것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해당지역에 방문하기 전에 미리 날씨를 알 수 있도록 현재의 날짜를 기준으로 일주일 간의 그 지역에 해당하는 날씨 데이터를 출력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6100" y="2137084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날짜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2027" y="2747619"/>
            <a:ext cx="78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날씨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343209" y="3338423"/>
            <a:ext cx="199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 최저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최고온도</a:t>
            </a:r>
            <a:endParaRPr lang="en-US" altLang="ko-KR" sz="1400" b="1" dirty="0"/>
          </a:p>
          <a:p>
            <a:pPr algn="ctr"/>
            <a:endParaRPr lang="ko-KR" altLang="en-US" sz="1400" b="1" dirty="0"/>
          </a:p>
        </p:txBody>
      </p:sp>
      <p:sp>
        <p:nvSpPr>
          <p:cNvPr id="30" name="오른쪽 화살표 29"/>
          <p:cNvSpPr/>
          <p:nvPr/>
        </p:nvSpPr>
        <p:spPr>
          <a:xfrm>
            <a:off x="1284404" y="2196090"/>
            <a:ext cx="558800" cy="11430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1299427" y="2811080"/>
            <a:ext cx="558800" cy="11430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1284404" y="3423054"/>
            <a:ext cx="558800" cy="11430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DBD07-ACE9-4D04-8817-09F4B4A020CE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BB7A811-3BC3-481D-8CC3-53B4CDA0889B}"/>
              </a:ext>
            </a:extLst>
          </p:cNvPr>
          <p:cNvSpPr/>
          <p:nvPr/>
        </p:nvSpPr>
        <p:spPr>
          <a:xfrm>
            <a:off x="312422" y="224366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4-5.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날씨 데이터 </a:t>
            </a:r>
            <a:r>
              <a:rPr lang="ko-KR" altLang="en-US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제공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18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44965" y="2396394"/>
            <a:ext cx="1969416" cy="2777771"/>
            <a:chOff x="193922" y="1996066"/>
            <a:chExt cx="3077738" cy="2434592"/>
          </a:xfrm>
        </p:grpSpPr>
        <p:pic>
          <p:nvPicPr>
            <p:cNvPr id="5122" name="Picture 2" descr="C:\Users\ktj\Desktop\화면캡쳐사진\회원 로그인,장소\장소 일부\정렬 순서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3922" y="2840999"/>
              <a:ext cx="2840850" cy="1589659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93924" y="1996066"/>
              <a:ext cx="30777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카테고리를 선택한 후 </a:t>
              </a:r>
              <a:endParaRPr lang="en-US" altLang="ko-KR" sz="1400" b="1" dirty="0"/>
            </a:p>
            <a:p>
              <a:r>
                <a:rPr lang="ko-KR" altLang="en-US" sz="1400" b="1" dirty="0"/>
                <a:t>가나다 순서와</a:t>
              </a:r>
              <a:endParaRPr lang="en-US" altLang="ko-KR" sz="1400" b="1" dirty="0"/>
            </a:p>
            <a:p>
              <a:r>
                <a:rPr lang="ko-KR" altLang="en-US" sz="1400" b="1" dirty="0"/>
                <a:t>인기순서로 정렬</a:t>
              </a:r>
              <a:r>
                <a:rPr lang="en-US" altLang="ko-KR" sz="1400" b="1" dirty="0"/>
                <a:t>.</a:t>
              </a:r>
              <a:endParaRPr lang="ko-KR" altLang="en-US" sz="1400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96669" y="955937"/>
            <a:ext cx="37555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가나다 순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명소 이름 기준으로 가나다 순 정렬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690035" y="1417320"/>
            <a:ext cx="3769185" cy="5176924"/>
            <a:chOff x="3077385" y="1108709"/>
            <a:chExt cx="4374664" cy="5545225"/>
          </a:xfrm>
        </p:grpSpPr>
        <p:pic>
          <p:nvPicPr>
            <p:cNvPr id="5124" name="Picture 4" descr="C:\Users\ktj\Desktop\화면캡쳐사진\회원 로그인,장소\명소찾기-맛집-가나다순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77385" y="4961504"/>
              <a:ext cx="4374280" cy="1692430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</p:pic>
        <p:grpSp>
          <p:nvGrpSpPr>
            <p:cNvPr id="23" name="그룹 22"/>
            <p:cNvGrpSpPr/>
            <p:nvPr/>
          </p:nvGrpSpPr>
          <p:grpSpPr>
            <a:xfrm>
              <a:off x="3093170" y="1108709"/>
              <a:ext cx="4358879" cy="3475130"/>
              <a:chOff x="3093170" y="1108709"/>
              <a:chExt cx="4358879" cy="3475130"/>
            </a:xfrm>
          </p:grpSpPr>
          <p:pic>
            <p:nvPicPr>
              <p:cNvPr id="5123" name="Picture 3" descr="C:\Users\ktj\Desktop\화면캡쳐사진\회원 로그인,장소\명소찾기-놀거리-가나다순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20390" y="1108709"/>
                <a:ext cx="4257832" cy="174990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</p:pic>
          <p:pic>
            <p:nvPicPr>
              <p:cNvPr id="5125" name="Picture 5" descr="C:\Users\ktj\Desktop\화면캡쳐사진\회원 로그인,장소\명소찾기-문화재-가나다순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093170" y="3097530"/>
                <a:ext cx="4358879" cy="1486309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</p:pic>
        </p:grpSp>
      </p:grpSp>
      <p:cxnSp>
        <p:nvCxnSpPr>
          <p:cNvPr id="17" name="직선 연결선 16"/>
          <p:cNvCxnSpPr>
            <a:cxnSpLocks/>
          </p:cNvCxnSpPr>
          <p:nvPr/>
        </p:nvCxnSpPr>
        <p:spPr>
          <a:xfrm>
            <a:off x="7029450" y="1417320"/>
            <a:ext cx="0" cy="495684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C:\Users\ktj\Desktop\화면캡쳐사진\회원 로그인,장소\명소찾기-놀거리-인기순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2004" y="1421546"/>
            <a:ext cx="3942815" cy="166683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5127" name="Picture 7" descr="C:\Users\ktj\Desktop\화면캡쳐사진\회원 로그인,장소\명소찾기-맛집-인기순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12004" y="3274048"/>
            <a:ext cx="3942815" cy="144200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5128" name="Picture 8" descr="C:\Users\ktj\Desktop\화면캡쳐사진\회원 로그인,장소\명소찾기-문화재-인기순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12004" y="5030889"/>
            <a:ext cx="3942815" cy="1594303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7374576" y="955936"/>
            <a:ext cx="421767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400" b="1" dirty="0"/>
              <a:t>인기 순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평균 체류시간을 기준으로 인기 순 정렬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F8A5F47C-EF00-4BD3-B13B-51121C5CCBC3}"/>
              </a:ext>
            </a:extLst>
          </p:cNvPr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4-6.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정렬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(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가나다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,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인기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7A4C239C-CA81-4E81-A6F5-C2CE547821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81"/>
          <a:stretch/>
        </p:blipFill>
        <p:spPr>
          <a:xfrm>
            <a:off x="724077" y="2001166"/>
            <a:ext cx="3029895" cy="2363131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4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30CF8A32-4A23-4F8D-9EC7-8E0229C42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793" y="1056422"/>
            <a:ext cx="5485737" cy="2479521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91561A-E14F-4E7D-BCBB-04B088474097}"/>
              </a:ext>
            </a:extLst>
          </p:cNvPr>
          <p:cNvSpPr txBox="1"/>
          <p:nvPr/>
        </p:nvSpPr>
        <p:spPr>
          <a:xfrm>
            <a:off x="8296175" y="3781799"/>
            <a:ext cx="249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Reservation.dat </a:t>
            </a:r>
            <a:r>
              <a:rPr lang="ko-KR" altLang="en-US" b="1" dirty="0"/>
              <a:t>에 추가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D9FCBB0-7A91-4F8C-B415-D06535F7583C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D2F9BB-E5D9-4EE9-B9A9-52A2B5573869}"/>
              </a:ext>
            </a:extLst>
          </p:cNvPr>
          <p:cNvSpPr/>
          <p:nvPr/>
        </p:nvSpPr>
        <p:spPr>
          <a:xfrm>
            <a:off x="987780" y="2381464"/>
            <a:ext cx="782135" cy="29107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89332E-D4EE-4E63-8959-5F42BE3E77AC}"/>
              </a:ext>
            </a:extLst>
          </p:cNvPr>
          <p:cNvSpPr/>
          <p:nvPr/>
        </p:nvSpPr>
        <p:spPr>
          <a:xfrm>
            <a:off x="5218820" y="3142532"/>
            <a:ext cx="877180" cy="176827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오른쪽 화살표 29">
            <a:extLst>
              <a:ext uri="{FF2B5EF4-FFF2-40B4-BE49-F238E27FC236}">
                <a16:creationId xmlns:a16="http://schemas.microsoft.com/office/drawing/2014/main" id="{D801A04C-C2E9-4C2A-B8C6-031B0AE179FC}"/>
              </a:ext>
            </a:extLst>
          </p:cNvPr>
          <p:cNvSpPr/>
          <p:nvPr/>
        </p:nvSpPr>
        <p:spPr>
          <a:xfrm>
            <a:off x="4171957" y="2296183"/>
            <a:ext cx="618009" cy="23082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9">
            <a:extLst>
              <a:ext uri="{FF2B5EF4-FFF2-40B4-BE49-F238E27FC236}">
                <a16:creationId xmlns:a16="http://schemas.microsoft.com/office/drawing/2014/main" id="{9AE8B280-2428-47C4-87AE-7D4ED332538B}"/>
              </a:ext>
            </a:extLst>
          </p:cNvPr>
          <p:cNvSpPr/>
          <p:nvPr/>
        </p:nvSpPr>
        <p:spPr>
          <a:xfrm rot="5400000">
            <a:off x="7861143" y="3903630"/>
            <a:ext cx="451999" cy="23082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BA398FE-2160-4C29-A2F8-5693F2010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161" y="4477947"/>
            <a:ext cx="6315956" cy="1657581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791F212-8918-47A6-865F-636C5654CA01}"/>
              </a:ext>
            </a:extLst>
          </p:cNvPr>
          <p:cNvSpPr txBox="1"/>
          <p:nvPr/>
        </p:nvSpPr>
        <p:spPr>
          <a:xfrm>
            <a:off x="6744440" y="58856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사용자가 예약 정보 입력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DD91B89C-B740-4F76-BDB0-6F8261420102}"/>
              </a:ext>
            </a:extLst>
          </p:cNvPr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4-7.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장소 예약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1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021512"/>
            <a:chOff x="650111" y="997519"/>
            <a:chExt cx="4383087" cy="26181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470483"/>
              <a:chOff x="4228444" y="1061250"/>
              <a:chExt cx="804754" cy="2470483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128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A1FEF9D-9970-4E62-B924-51D1B81B3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22" y="1102183"/>
            <a:ext cx="3628571" cy="2095238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57B4ED-C79C-4EEE-B28C-2BB1D6DE808E}"/>
              </a:ext>
            </a:extLst>
          </p:cNvPr>
          <p:cNvSpPr txBox="1"/>
          <p:nvPr/>
        </p:nvSpPr>
        <p:spPr>
          <a:xfrm>
            <a:off x="7559387" y="3414592"/>
            <a:ext cx="120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Review.dat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36373-85D2-4978-82D2-C2518DEB2A41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오른쪽 화살표 29">
            <a:extLst>
              <a:ext uri="{FF2B5EF4-FFF2-40B4-BE49-F238E27FC236}">
                <a16:creationId xmlns:a16="http://schemas.microsoft.com/office/drawing/2014/main" id="{DA13BD6C-C643-4F86-BF05-7E6911D9B433}"/>
              </a:ext>
            </a:extLst>
          </p:cNvPr>
          <p:cNvSpPr/>
          <p:nvPr/>
        </p:nvSpPr>
        <p:spPr>
          <a:xfrm rot="5400000">
            <a:off x="6961202" y="3512243"/>
            <a:ext cx="451999" cy="23082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E62281B-4D08-4A10-897C-08C8F4B72C12}"/>
              </a:ext>
            </a:extLst>
          </p:cNvPr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4-7.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장소 리뷰 작성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66F0EB6E-6A2F-434D-92AA-6CECEC1BC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81"/>
          <a:stretch/>
        </p:blipFill>
        <p:spPr>
          <a:xfrm>
            <a:off x="724077" y="2001166"/>
            <a:ext cx="3029895" cy="2363131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54A538-748C-49BC-95E9-B169AD19ABE3}"/>
              </a:ext>
            </a:extLst>
          </p:cNvPr>
          <p:cNvSpPr/>
          <p:nvPr/>
        </p:nvSpPr>
        <p:spPr>
          <a:xfrm>
            <a:off x="968925" y="2669493"/>
            <a:ext cx="782135" cy="29107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242292-A802-4006-89A1-7F7EB7794AF4}"/>
              </a:ext>
            </a:extLst>
          </p:cNvPr>
          <p:cNvSpPr txBox="1"/>
          <p:nvPr/>
        </p:nvSpPr>
        <p:spPr>
          <a:xfrm>
            <a:off x="6744440" y="58856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사용자가 리뷰 내용 입력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C3BBB8-7A09-49E3-AE88-459A6A89C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130" y="4070824"/>
            <a:ext cx="7877835" cy="196215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6197405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0">
            <a:off x="-2" y="4967321"/>
            <a:ext cx="12192000" cy="1909138"/>
            <a:chOff x="0" y="4948862"/>
            <a:chExt cx="12192000" cy="1909138"/>
          </a:xfrm>
        </p:grpSpPr>
        <p:sp>
          <p:nvSpPr>
            <p:cNvPr id="83" name="Freeform: Shape 82"/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0">
            <a:off x="835936" y="1615729"/>
            <a:ext cx="10917029" cy="5021512"/>
            <a:chOff x="650111" y="997519"/>
            <a:chExt cx="4383087" cy="2618107"/>
          </a:xfrm>
        </p:grpSpPr>
        <p:grpSp>
          <p:nvGrpSpPr>
            <p:cNvPr id="3" name="Group 2"/>
            <p:cNvGrpSpPr/>
            <p:nvPr/>
          </p:nvGrpSpPr>
          <p:grpSpPr>
            <a:xfrm rot="0">
              <a:off x="4228444" y="1145143"/>
              <a:ext cx="804754" cy="2470483"/>
              <a:chOff x="4228444" y="1061250"/>
              <a:chExt cx="804754" cy="247048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228445" y="3403359"/>
                <a:ext cx="628533" cy="12837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id-ID" sz="16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kumimoji="0" lang="en-US" altLang="ko-KR" sz="3600" b="1" i="0" u="none" strike="noStrike" kern="1200" cap="none" spc="0" normalizeH="0" baseline="0"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/>
              </a:endParaRPr>
            </a:p>
            <a:p>
              <a:pPr marL="914400" marR="0" lvl="0" indent="-914400" algn="just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AutoNum type="arabicPeriod"/>
                <a:defRPr/>
              </a:pPr>
              <a:endParaRPr kumimoji="0" lang="en-US" sz="3600" b="1" i="0" u="none" strike="noStrike" kern="1200" cap="none" spc="0" normalizeH="0" baseline="0"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/>
              </a:endParaRPr>
            </a:p>
          </p:txBody>
        </p:sp>
      </p:grpSp>
      <p:pic>
        <p:nvPicPr>
          <p:cNvPr id="12" name="그림 11" descr="조류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5216" y="1172842"/>
            <a:ext cx="3628571" cy="2095238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14" name="&quot;허용 안 됨&quot; 기호 13"/>
          <p:cNvSpPr/>
          <p:nvPr/>
        </p:nvSpPr>
        <p:spPr>
          <a:xfrm>
            <a:off x="6918518" y="2040797"/>
            <a:ext cx="783550" cy="775406"/>
          </a:xfrm>
          <a:prstGeom prst="noSmoking">
            <a:avLst>
              <a:gd name="adj" fmla="val 1875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73895" y="1985249"/>
            <a:ext cx="11971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/>
              <a:t>X 5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929138" y="3165651"/>
            <a:ext cx="21644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/>
              <a:t>Member.dat </a:t>
            </a:r>
            <a:r>
              <a:rPr lang="ko-KR" altLang="en-US" b="1"/>
              <a:t>에 반영</a:t>
            </a: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b="1" i="1">
                <a:solidFill>
                  <a:prstClr val="white"/>
                </a:solidFill>
                <a:latin typeface="Calibri"/>
              </a:rPr>
              <a:t>PALDAL PLACE</a:t>
            </a:r>
            <a:endParaRPr kumimoji="0" lang="en-US" b="1" i="1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3600" b="1" i="0" u="none" strike="noStrike" kern="1200" cap="none" spc="0" normalizeH="0" baseline="0"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/>
              </a:rPr>
              <a:t>4-8. </a:t>
            </a:r>
            <a:r>
              <a:rPr kumimoji="0" lang="ko-KR" altLang="en-US" sz="3600" b="1" i="0" u="none" strike="noStrike" kern="1200" cap="none" spc="0" normalizeH="0" baseline="0"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/>
              </a:rPr>
              <a:t>블랙 리스트 </a:t>
            </a:r>
            <a:endParaRPr kumimoji="0" lang="en-US" sz="3600" b="1" i="0" u="none" strike="noStrike" kern="1200" cap="none" spc="0" normalizeH="0" baseline="0"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/>
            </a:endParaRPr>
          </a:p>
        </p:txBody>
      </p:sp>
      <p:sp>
        <p:nvSpPr>
          <p:cNvPr id="27" name="오른쪽 화살표 29"/>
          <p:cNvSpPr/>
          <p:nvPr/>
        </p:nvSpPr>
        <p:spPr>
          <a:xfrm>
            <a:off x="5227588" y="2263388"/>
            <a:ext cx="783550" cy="3456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57083" y="1122145"/>
            <a:ext cx="49936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리뷰 작성 시 욕설 입력 횟수를 데이터에 반영 후</a:t>
            </a:r>
            <a:endParaRPr lang="ko-KR" altLang="en-US" b="1"/>
          </a:p>
          <a:p>
            <a:pPr lvl="0">
              <a:defRPr/>
            </a:pPr>
            <a:r>
              <a:rPr lang="en-US" altLang="ko-KR" b="1"/>
              <a:t>5</a:t>
            </a:r>
            <a:r>
              <a:rPr lang="ko-KR" altLang="en-US" b="1"/>
              <a:t>회 이상 시 블랙 리스트 등록</a:t>
            </a:r>
            <a:endParaRPr lang="en-US" altLang="ko-KR" b="1"/>
          </a:p>
        </p:txBody>
      </p:sp>
      <p:sp>
        <p:nvSpPr>
          <p:cNvPr id="29" name="오른쪽 화살표 29"/>
          <p:cNvSpPr/>
          <p:nvPr/>
        </p:nvSpPr>
        <p:spPr>
          <a:xfrm rot="5400000">
            <a:off x="6918518" y="3211739"/>
            <a:ext cx="783550" cy="3456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831580" y="4292487"/>
            <a:ext cx="259080" cy="2394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31" name="직사각형 30"/>
          <p:cNvSpPr/>
          <p:nvPr/>
        </p:nvSpPr>
        <p:spPr>
          <a:xfrm>
            <a:off x="9105900" y="5633449"/>
            <a:ext cx="259080" cy="2394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1842" y="4119319"/>
            <a:ext cx="10219282" cy="2251152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1051842" y="4134958"/>
            <a:ext cx="9911433" cy="2369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51841" y="5476646"/>
            <a:ext cx="9911433" cy="2394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81817" y="4130368"/>
            <a:ext cx="259080" cy="26366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34" name="직사각형 33"/>
          <p:cNvSpPr/>
          <p:nvPr/>
        </p:nvSpPr>
        <p:spPr>
          <a:xfrm>
            <a:off x="8897057" y="5452383"/>
            <a:ext cx="259080" cy="26366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87" name="직사각형 31"/>
          <p:cNvSpPr/>
          <p:nvPr/>
        </p:nvSpPr>
        <p:spPr>
          <a:xfrm>
            <a:off x="1579317" y="2498418"/>
            <a:ext cx="1344486" cy="263665"/>
          </a:xfrm>
          <a:prstGeom prst="rect">
            <a:avLst/>
          </a:prstGeom>
          <a:solidFill>
            <a:srgbClr val="203864"/>
          </a:solidFill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****</a:t>
            </a:r>
            <a:r>
              <a:rPr lang="ko-KR" altLang="en-US" sz="1600"/>
              <a:t> 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4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CAF8A92-CDC4-4564-BB28-15B3C09049ED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55949C-3960-4DF4-B787-7FB288673FBC}"/>
              </a:ext>
            </a:extLst>
          </p:cNvPr>
          <p:cNvGrpSpPr/>
          <p:nvPr/>
        </p:nvGrpSpPr>
        <p:grpSpPr>
          <a:xfrm>
            <a:off x="4327549" y="909610"/>
            <a:ext cx="5905116" cy="646331"/>
            <a:chOff x="1060474" y="909408"/>
            <a:chExt cx="5905116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D92218-0D15-4F6A-A4D0-CC297828EB86}"/>
                </a:ext>
              </a:extLst>
            </p:cNvPr>
            <p:cNvSpPr txBox="1"/>
            <p:nvPr/>
          </p:nvSpPr>
          <p:spPr>
            <a:xfrm>
              <a:off x="1319482" y="1035402"/>
              <a:ext cx="136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Member.dat</a:t>
              </a:r>
              <a:endParaRPr lang="ko-KR" altLang="en-US" b="1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74E7605-0860-4F4E-939C-15AC28E3F381}"/>
                </a:ext>
              </a:extLst>
            </p:cNvPr>
            <p:cNvSpPr/>
            <p:nvPr/>
          </p:nvSpPr>
          <p:spPr>
            <a:xfrm>
              <a:off x="1060474" y="959842"/>
              <a:ext cx="1884161" cy="53808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B740E7-6CCE-4D2C-906A-48134E57B2BB}"/>
                </a:ext>
              </a:extLst>
            </p:cNvPr>
            <p:cNvSpPr txBox="1"/>
            <p:nvPr/>
          </p:nvSpPr>
          <p:spPr>
            <a:xfrm>
              <a:off x="3031765" y="909408"/>
              <a:ext cx="3933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비속어 사용 횟수를 추출하기 위해 데이터 불러옴</a:t>
              </a:r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9EEE5BA7-E9E5-4A1B-ACD9-321F99E5695B}"/>
              </a:ext>
            </a:extLst>
          </p:cNvPr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4-8.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블랙 리스트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2C93CB-4FDF-44FD-BE6B-F74514FEADC0}"/>
              </a:ext>
            </a:extLst>
          </p:cNvPr>
          <p:cNvSpPr/>
          <p:nvPr/>
        </p:nvSpPr>
        <p:spPr>
          <a:xfrm>
            <a:off x="8392463" y="1778204"/>
            <a:ext cx="259080" cy="2394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622C5-5D3B-4F8F-BF50-14BBE28708FF}"/>
              </a:ext>
            </a:extLst>
          </p:cNvPr>
          <p:cNvSpPr/>
          <p:nvPr/>
        </p:nvSpPr>
        <p:spPr>
          <a:xfrm>
            <a:off x="8666783" y="3119166"/>
            <a:ext cx="259080" cy="2394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E4BE3B6-89B5-45E2-B426-6F24084D0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5" y="1605036"/>
            <a:ext cx="10219282" cy="2251152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25AAB1D1-C7D2-4BDA-987F-82A8DF88E3BE}"/>
              </a:ext>
            </a:extLst>
          </p:cNvPr>
          <p:cNvSpPr/>
          <p:nvPr/>
        </p:nvSpPr>
        <p:spPr>
          <a:xfrm>
            <a:off x="612725" y="1620675"/>
            <a:ext cx="9911433" cy="2369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0AC338-4B83-45E5-B65D-F2019E7B1716}"/>
              </a:ext>
            </a:extLst>
          </p:cNvPr>
          <p:cNvSpPr/>
          <p:nvPr/>
        </p:nvSpPr>
        <p:spPr>
          <a:xfrm>
            <a:off x="612724" y="2962363"/>
            <a:ext cx="9911433" cy="2394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85A847-FDB1-4CB4-B65F-E58E1CDDABE5}"/>
              </a:ext>
            </a:extLst>
          </p:cNvPr>
          <p:cNvSpPr/>
          <p:nvPr/>
        </p:nvSpPr>
        <p:spPr>
          <a:xfrm>
            <a:off x="8442700" y="1616085"/>
            <a:ext cx="259080" cy="26366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01FC18-4F70-4980-8217-147A0932AADA}"/>
              </a:ext>
            </a:extLst>
          </p:cNvPr>
          <p:cNvSpPr/>
          <p:nvPr/>
        </p:nvSpPr>
        <p:spPr>
          <a:xfrm>
            <a:off x="8457940" y="2938100"/>
            <a:ext cx="259080" cy="26366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ED42626-0035-4E41-8CB3-440D865E42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2"/>
          <a:stretch/>
        </p:blipFill>
        <p:spPr>
          <a:xfrm>
            <a:off x="3018134" y="4481789"/>
            <a:ext cx="5247619" cy="2242992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3F72EC2-6612-4841-B2C9-CAD26D1964B7}"/>
              </a:ext>
            </a:extLst>
          </p:cNvPr>
          <p:cNvSpPr txBox="1"/>
          <p:nvPr/>
        </p:nvSpPr>
        <p:spPr>
          <a:xfrm>
            <a:off x="4129087" y="4076280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블랙 리스트 목록 출력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1379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1107996"/>
            <a:chOff x="650111" y="997519"/>
            <a:chExt cx="4383087" cy="57768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1332D08-1F40-4CC7-8BCA-68D3DC5E6DB8}"/>
                </a:ext>
              </a:extLst>
            </p:cNvPr>
            <p:cNvSpPr txBox="1"/>
            <p:nvPr/>
          </p:nvSpPr>
          <p:spPr>
            <a:xfrm>
              <a:off x="4228444" y="1145143"/>
              <a:ext cx="804754" cy="2462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592779C-64EE-4F64-BB74-FABE8E711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07" y="1385630"/>
            <a:ext cx="3314286" cy="267619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2A3A7CAB-5F8A-4AC9-B488-C0BD3D29867E}"/>
              </a:ext>
            </a:extLst>
          </p:cNvPr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4-9.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회원가입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7" name="오른쪽 화살표 29">
            <a:extLst>
              <a:ext uri="{FF2B5EF4-FFF2-40B4-BE49-F238E27FC236}">
                <a16:creationId xmlns:a16="http://schemas.microsoft.com/office/drawing/2014/main" id="{C1245822-9849-476D-A64C-7200070D99DE}"/>
              </a:ext>
            </a:extLst>
          </p:cNvPr>
          <p:cNvSpPr/>
          <p:nvPr/>
        </p:nvSpPr>
        <p:spPr>
          <a:xfrm>
            <a:off x="4689654" y="2524783"/>
            <a:ext cx="783550" cy="34568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FFE9AF-620C-4877-836F-84EC473E0A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14" b="8125"/>
          <a:stretch/>
        </p:blipFill>
        <p:spPr>
          <a:xfrm>
            <a:off x="6116043" y="599824"/>
            <a:ext cx="5300956" cy="5321142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BF46D36-C7C6-4655-9660-CC7E184A1199}"/>
              </a:ext>
            </a:extLst>
          </p:cNvPr>
          <p:cNvSpPr txBox="1"/>
          <p:nvPr/>
        </p:nvSpPr>
        <p:spPr>
          <a:xfrm>
            <a:off x="3993499" y="301721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사용자 데이터 입력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4897F-63F5-4C69-9086-C5012E91E258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346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4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6" name="그림 5" descr="방, 하얀색, 시계이(가) 표시된 사진&#10;&#10;자동 생성된 설명">
            <a:extLst>
              <a:ext uri="{FF2B5EF4-FFF2-40B4-BE49-F238E27FC236}">
                <a16:creationId xmlns:a16="http://schemas.microsoft.com/office/drawing/2014/main" id="{F8145E8B-27E7-4B49-A48B-F00D128E1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3" y="1731608"/>
            <a:ext cx="3580952" cy="107619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2CE2C841-C7E0-46E2-BE35-041305FA0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09523"/>
            <a:ext cx="4276190" cy="1657143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03ADCA-0966-4C17-9425-4EDAC0DC5605}"/>
              </a:ext>
            </a:extLst>
          </p:cNvPr>
          <p:cNvSpPr txBox="1"/>
          <p:nvPr/>
        </p:nvSpPr>
        <p:spPr>
          <a:xfrm>
            <a:off x="8234094" y="3217042"/>
            <a:ext cx="388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회원가입 완료 후 </a:t>
            </a:r>
            <a:r>
              <a:rPr lang="en-US" altLang="ko-KR" b="1" dirty="0"/>
              <a:t>Member.dat</a:t>
            </a:r>
            <a:r>
              <a:rPr lang="ko-KR" altLang="en-US" b="1" dirty="0"/>
              <a:t>에 저장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95CB1C9-D186-4522-8A7B-36EC67B76E8B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4CE74C3-D931-404C-9E00-F7B5FA481AD8}"/>
              </a:ext>
            </a:extLst>
          </p:cNvPr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4-9.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회원가입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3" name="오른쪽 화살표 29">
            <a:extLst>
              <a:ext uri="{FF2B5EF4-FFF2-40B4-BE49-F238E27FC236}">
                <a16:creationId xmlns:a16="http://schemas.microsoft.com/office/drawing/2014/main" id="{DF1400AA-636C-46B0-8A07-DF53C45300D5}"/>
              </a:ext>
            </a:extLst>
          </p:cNvPr>
          <p:cNvSpPr/>
          <p:nvPr/>
        </p:nvSpPr>
        <p:spPr>
          <a:xfrm>
            <a:off x="5021272" y="2080955"/>
            <a:ext cx="783550" cy="34568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9">
            <a:extLst>
              <a:ext uri="{FF2B5EF4-FFF2-40B4-BE49-F238E27FC236}">
                <a16:creationId xmlns:a16="http://schemas.microsoft.com/office/drawing/2014/main" id="{AB15F78A-91E0-4761-827A-8BEAA844222B}"/>
              </a:ext>
            </a:extLst>
          </p:cNvPr>
          <p:cNvSpPr/>
          <p:nvPr/>
        </p:nvSpPr>
        <p:spPr>
          <a:xfrm rot="5400000">
            <a:off x="7708284" y="3267599"/>
            <a:ext cx="513569" cy="34568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8460B1-D194-4E5F-A756-6A58340D7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61" y="4060151"/>
            <a:ext cx="11160553" cy="210570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5992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4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그림 11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8EDCC0A8-8E4A-4ED1-BBBF-12B82A3842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0" t="67136" r="5935" b="13779"/>
          <a:stretch/>
        </p:blipFill>
        <p:spPr>
          <a:xfrm>
            <a:off x="6065641" y="5625405"/>
            <a:ext cx="5248409" cy="60108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B0E56B-DDB6-4A4D-A203-8B0C1F1E72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4" t="64951" r="15989" b="18143"/>
          <a:stretch/>
        </p:blipFill>
        <p:spPr>
          <a:xfrm>
            <a:off x="221888" y="5721562"/>
            <a:ext cx="5248409" cy="396068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9440F8B-DF7C-41CD-BCE1-7A5D358E9A67}"/>
              </a:ext>
            </a:extLst>
          </p:cNvPr>
          <p:cNvSpPr/>
          <p:nvPr/>
        </p:nvSpPr>
        <p:spPr>
          <a:xfrm rot="5400000">
            <a:off x="5582753" y="3406796"/>
            <a:ext cx="591396" cy="320388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47EE7-6E83-4903-AEB0-F4914C09B654}"/>
              </a:ext>
            </a:extLst>
          </p:cNvPr>
          <p:cNvSpPr txBox="1"/>
          <p:nvPr/>
        </p:nvSpPr>
        <p:spPr>
          <a:xfrm>
            <a:off x="5209809" y="404075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유효성 검사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47B2F26-906B-4D99-9BE9-2195B57F2EC8}"/>
              </a:ext>
            </a:extLst>
          </p:cNvPr>
          <p:cNvSpPr/>
          <p:nvPr/>
        </p:nvSpPr>
        <p:spPr>
          <a:xfrm rot="7859211">
            <a:off x="4480709" y="4667165"/>
            <a:ext cx="632939" cy="41577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BB46734-C7C8-4C99-B1E4-65CA294F8573}"/>
              </a:ext>
            </a:extLst>
          </p:cNvPr>
          <p:cNvSpPr/>
          <p:nvPr/>
        </p:nvSpPr>
        <p:spPr>
          <a:xfrm>
            <a:off x="5229395" y="3945477"/>
            <a:ext cx="1298112" cy="554334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BE0778-191E-4616-A7C6-4EC07C35C6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8" r="8791" b="10479"/>
          <a:stretch/>
        </p:blipFill>
        <p:spPr>
          <a:xfrm>
            <a:off x="835936" y="1367857"/>
            <a:ext cx="2960483" cy="179893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6579C8-AC9F-4DC4-A611-BFA6D4D94ED4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AC2008E-1F85-4AC6-AA90-07C9A4394F3A}"/>
              </a:ext>
            </a:extLst>
          </p:cNvPr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4-10.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관리자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(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명소 등록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,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수정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,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삭제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578482-05AA-41F0-8F3D-FB44FAF83362}"/>
              </a:ext>
            </a:extLst>
          </p:cNvPr>
          <p:cNvSpPr/>
          <p:nvPr/>
        </p:nvSpPr>
        <p:spPr>
          <a:xfrm>
            <a:off x="905714" y="2003164"/>
            <a:ext cx="1131316" cy="26366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5AAA9C-16B6-4853-87DD-FC96F6193C6D}"/>
              </a:ext>
            </a:extLst>
          </p:cNvPr>
          <p:cNvSpPr txBox="1"/>
          <p:nvPr/>
        </p:nvSpPr>
        <p:spPr>
          <a:xfrm>
            <a:off x="6789349" y="1039371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명소 등록을 위한 데이터 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5F86E0-39E4-4980-8177-21A31274004C}"/>
              </a:ext>
            </a:extLst>
          </p:cNvPr>
          <p:cNvSpPr txBox="1"/>
          <p:nvPr/>
        </p:nvSpPr>
        <p:spPr>
          <a:xfrm>
            <a:off x="6527507" y="5163744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NONE PASS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A712F-42A5-4300-B164-F251560E4557}"/>
              </a:ext>
            </a:extLst>
          </p:cNvPr>
          <p:cNvSpPr txBox="1"/>
          <p:nvPr/>
        </p:nvSpPr>
        <p:spPr>
          <a:xfrm>
            <a:off x="4156488" y="5165556"/>
            <a:ext cx="64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PASS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FF65D4-57BB-47DF-A75F-0F69142F5A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00" y="1505842"/>
            <a:ext cx="7030431" cy="1655563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A9ED92E-D5F1-4CD3-A811-D858D33772EF}"/>
              </a:ext>
            </a:extLst>
          </p:cNvPr>
          <p:cNvSpPr/>
          <p:nvPr/>
        </p:nvSpPr>
        <p:spPr>
          <a:xfrm rot="2470226">
            <a:off x="6612432" y="4678535"/>
            <a:ext cx="632939" cy="41577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4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/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58973" y="1610454"/>
            <a:ext cx="10917029" cy="5247544"/>
            <a:chOff x="650111" y="997519"/>
            <a:chExt cx="4383087" cy="2735955"/>
          </a:xfrm>
        </p:grpSpPr>
        <p:grpSp>
          <p:nvGrpSpPr>
            <p:cNvPr id="3" name="Group 2"/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id-ID" sz="1600" b="0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id-ID" sz="16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kumimoji="0" lang="en-US" altLang="ko-KR" sz="3600" b="1" i="0" u="none" strike="noStrike" kern="1200" cap="none" spc="0" normalizeH="0" baseline="0"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/>
              </a:endParaRPr>
            </a:p>
            <a:p>
              <a:pPr marL="914400" marR="0" lvl="0" indent="-914400" algn="just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AutoNum type="arabicPeriod"/>
                <a:defRPr/>
              </a:pPr>
              <a:endParaRPr kumimoji="0" lang="en-US" sz="3600" b="1" i="0" u="none" strike="noStrike" kern="1200" cap="none" spc="0" normalizeH="0" baseline="0"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/>
              </a:endParaRPr>
            </a:p>
          </p:txBody>
        </p:sp>
      </p:grpSp>
      <p:grpSp>
        <p:nvGrpSpPr>
          <p:cNvPr id="16" name="Group 68"/>
          <p:cNvGrpSpPr/>
          <p:nvPr/>
        </p:nvGrpSpPr>
        <p:grpSpPr>
          <a:xfrm>
            <a:off x="1042810" y="1707691"/>
            <a:ext cx="7479117" cy="3691072"/>
            <a:chOff x="518434" y="1795306"/>
            <a:chExt cx="3973803" cy="2473928"/>
          </a:xfrm>
        </p:grpSpPr>
        <p:sp>
          <p:nvSpPr>
            <p:cNvPr id="29" name="Rectangle 7"/>
            <p:cNvSpPr/>
            <p:nvPr/>
          </p:nvSpPr>
          <p:spPr>
            <a:xfrm>
              <a:off x="956042" y="1795306"/>
              <a:ext cx="3536195" cy="28880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just">
                <a:defRPr/>
              </a:pPr>
              <a:r>
                <a:rPr lang="en-US" altLang="ko-KR" sz="2800" b="1">
                  <a:solidFill>
                    <a:schemeClr val="accent1">
                      <a:lumMod val="50000"/>
                    </a:schemeClr>
                  </a:solidFill>
                  <a:latin typeface="+mn-ea"/>
                  <a:cs typeface="Segoe UI"/>
                </a:rPr>
                <a:t>OS Version</a:t>
              </a:r>
              <a:r>
                <a:rPr lang="ko-KR" altLang="en-US" sz="2800" b="1">
                  <a:solidFill>
                    <a:schemeClr val="accent1">
                      <a:lumMod val="50000"/>
                    </a:schemeClr>
                  </a:solidFill>
                  <a:latin typeface="+mn-ea"/>
                  <a:cs typeface="Segoe UI"/>
                </a:rPr>
                <a:t> </a:t>
              </a:r>
            </a:p>
          </p:txBody>
        </p:sp>
        <p:sp>
          <p:nvSpPr>
            <p:cNvPr id="27" name="Rectangle 9"/>
            <p:cNvSpPr/>
            <p:nvPr/>
          </p:nvSpPr>
          <p:spPr>
            <a:xfrm>
              <a:off x="956042" y="2848461"/>
              <a:ext cx="3536195" cy="28880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just">
                <a:defRPr/>
              </a:pPr>
              <a:r>
                <a:rPr lang="en-US" altLang="ko-KR" sz="2800" b="1">
                  <a:solidFill>
                    <a:schemeClr val="accent1">
                      <a:lumMod val="50000"/>
                    </a:schemeClr>
                  </a:solidFill>
                  <a:latin typeface="+mn-ea"/>
                  <a:cs typeface="Segoe UI"/>
                </a:rPr>
                <a:t>Java Version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18434" y="3980434"/>
              <a:ext cx="3973803" cy="288800"/>
              <a:chOff x="518434" y="3719558"/>
              <a:chExt cx="3973803" cy="288800"/>
            </a:xfrm>
          </p:grpSpPr>
          <p:sp>
            <p:nvSpPr>
              <p:cNvPr id="23" name="Rectangle: Rounded Corners 10"/>
              <p:cNvSpPr/>
              <p:nvPr/>
            </p:nvSpPr>
            <p:spPr>
              <a:xfrm>
                <a:off x="518434" y="3810435"/>
                <a:ext cx="319411" cy="1369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ectangle 11"/>
              <p:cNvSpPr/>
              <p:nvPr/>
            </p:nvSpPr>
            <p:spPr>
              <a:xfrm>
                <a:off x="956042" y="3719558"/>
                <a:ext cx="3536195" cy="28880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 algn="just">
                  <a:defRPr/>
                </a:pPr>
                <a:r>
                  <a:rPr lang="en-US" altLang="ko-KR" sz="2800" b="1">
                    <a:solidFill>
                      <a:schemeClr val="accent1">
                        <a:lumMod val="50000"/>
                      </a:schemeClr>
                    </a:solidFill>
                    <a:latin typeface="+mn-ea"/>
                    <a:cs typeface="Segoe UI"/>
                  </a:rPr>
                  <a:t>Eclipse Version</a:t>
                </a:r>
              </a:p>
            </p:txBody>
          </p:sp>
        </p:grpSp>
      </p:grpSp>
      <p:sp>
        <p:nvSpPr>
          <p:cNvPr id="30" name="Rectangle: Rounded Corners 10"/>
          <p:cNvSpPr/>
          <p:nvPr/>
        </p:nvSpPr>
        <p:spPr>
          <a:xfrm>
            <a:off x="1042810" y="3375886"/>
            <a:ext cx="601165" cy="2042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: Rounded Corners 10"/>
          <p:cNvSpPr/>
          <p:nvPr/>
        </p:nvSpPr>
        <p:spPr>
          <a:xfrm>
            <a:off x="1042809" y="1801331"/>
            <a:ext cx="601165" cy="2042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17877" y="4565474"/>
            <a:ext cx="4500562" cy="1346026"/>
          </a:xfrm>
          <a:prstGeom prst="rect">
            <a:avLst/>
          </a:prstGeom>
          <a:ln w="19050">
            <a:solidFill>
              <a:srgbClr val="6182D6"/>
            </a:solidFill>
          </a:ln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17877" y="3333750"/>
            <a:ext cx="4500562" cy="858051"/>
          </a:xfrm>
          <a:prstGeom prst="rect">
            <a:avLst/>
          </a:prstGeom>
          <a:ln w="19050">
            <a:solidFill>
              <a:srgbClr val="6182D6"/>
            </a:solidFill>
          </a:ln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17876" y="1175944"/>
            <a:ext cx="4500562" cy="1915133"/>
          </a:xfrm>
          <a:prstGeom prst="rect">
            <a:avLst/>
          </a:prstGeom>
          <a:ln w="19050">
            <a:solidFill>
              <a:srgbClr val="6182D6"/>
            </a:solidFill>
          </a:ln>
        </p:spPr>
      </p:pic>
      <p:sp>
        <p:nvSpPr>
          <p:cNvPr id="26" name="Rectangle 3">
            <a:extLst>
              <a:ext uri="{FF2B5EF4-FFF2-40B4-BE49-F238E27FC236}">
                <a16:creationId xmlns:a16="http://schemas.microsoft.com/office/drawing/2014/main" id="{B2450C30-F7ED-4CF0-88B1-8A06DDAB3690}"/>
              </a:ext>
            </a:extLst>
          </p:cNvPr>
          <p:cNvSpPr/>
          <p:nvPr/>
        </p:nvSpPr>
        <p:spPr>
          <a:xfrm>
            <a:off x="312422" y="224366"/>
            <a:ext cx="1131732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1. </a:t>
            </a:r>
            <a:r>
              <a:rPr lang="ko-KR" altLang="en-US" sz="3600" b="1" dirty="0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개발 환경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021512"/>
            <a:chOff x="650111" y="997519"/>
            <a:chExt cx="4383087" cy="26181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470483"/>
              <a:chOff x="4228444" y="1061250"/>
              <a:chExt cx="804754" cy="2470483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128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9D8C51F-9CB0-4F8F-886B-4BF3277F66E0}"/>
              </a:ext>
            </a:extLst>
          </p:cNvPr>
          <p:cNvSpPr txBox="1"/>
          <p:nvPr/>
        </p:nvSpPr>
        <p:spPr>
          <a:xfrm>
            <a:off x="8372475" y="1474233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입력받은</a:t>
            </a:r>
            <a:r>
              <a:rPr lang="ko-KR" altLang="en-US" b="1" dirty="0"/>
              <a:t> 데이터 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07072A-53C2-443E-A1F8-2863B6EB9EE2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2D2A01E-3D9F-4E54-98C9-19C23D8DCB84}"/>
              </a:ext>
            </a:extLst>
          </p:cNvPr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cs typeface="Segoe UI" panose="020B0502040204020203" pitchFamily="34" charset="0"/>
              </a:rPr>
              <a:t>10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관리자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(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공지사항 등록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415294-62D5-431F-9033-8694BBEE52D0}"/>
              </a:ext>
            </a:extLst>
          </p:cNvPr>
          <p:cNvGrpSpPr/>
          <p:nvPr/>
        </p:nvGrpSpPr>
        <p:grpSpPr>
          <a:xfrm>
            <a:off x="4424200" y="2084214"/>
            <a:ext cx="3092612" cy="1762838"/>
            <a:chOff x="3785519" y="1666162"/>
            <a:chExt cx="3092612" cy="17628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06D37F7-5D9C-41D0-BE2E-ADDFD81A87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38"/>
            <a:stretch/>
          </p:blipFill>
          <p:spPr>
            <a:xfrm>
              <a:off x="3785519" y="1666162"/>
              <a:ext cx="3092612" cy="1762838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EE4834A-84EC-4DB3-9B07-2212FCD821AB}"/>
                </a:ext>
              </a:extLst>
            </p:cNvPr>
            <p:cNvSpPr/>
            <p:nvPr/>
          </p:nvSpPr>
          <p:spPr>
            <a:xfrm>
              <a:off x="3971952" y="2169727"/>
              <a:ext cx="1377885" cy="263665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B3B6515-AE18-4332-BA83-3F799734C8FD}"/>
              </a:ext>
            </a:extLst>
          </p:cNvPr>
          <p:cNvSpPr txBox="1"/>
          <p:nvPr/>
        </p:nvSpPr>
        <p:spPr>
          <a:xfrm>
            <a:off x="4681848" y="1512094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사용자가 데이터 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B10EA4-1ADA-4D61-BBEF-F13966C7D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57" y="1967356"/>
            <a:ext cx="3092612" cy="364304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ACAF11-53DE-4E40-8494-23BD6B628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685" y="1907567"/>
            <a:ext cx="3375280" cy="3702829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3244C7-35D2-406D-8AEC-04D8CB5030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18"/>
          <a:stretch/>
        </p:blipFill>
        <p:spPr>
          <a:xfrm>
            <a:off x="3740178" y="4218510"/>
            <a:ext cx="4251297" cy="1391886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AA0D76C-CE67-4703-AC3A-6E31933179BB}"/>
              </a:ext>
            </a:extLst>
          </p:cNvPr>
          <p:cNvSpPr txBox="1"/>
          <p:nvPr/>
        </p:nvSpPr>
        <p:spPr>
          <a:xfrm>
            <a:off x="642781" y="1453857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Notice.dat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5BD603-5133-4C15-9DA5-B2475731FCB8}"/>
              </a:ext>
            </a:extLst>
          </p:cNvPr>
          <p:cNvSpPr/>
          <p:nvPr/>
        </p:nvSpPr>
        <p:spPr>
          <a:xfrm>
            <a:off x="506994" y="1453858"/>
            <a:ext cx="1430448" cy="3857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BBD3EF-5C93-4AC3-82B5-ADAC067F47FF}"/>
              </a:ext>
            </a:extLst>
          </p:cNvPr>
          <p:cNvSpPr txBox="1"/>
          <p:nvPr/>
        </p:nvSpPr>
        <p:spPr>
          <a:xfrm>
            <a:off x="2055993" y="1471563"/>
            <a:ext cx="161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불러옴</a:t>
            </a:r>
          </a:p>
        </p:txBody>
      </p:sp>
    </p:spTree>
    <p:extLst>
      <p:ext uri="{BB962C8B-B14F-4D97-AF65-F5344CB8AC3E}">
        <p14:creationId xmlns:p14="http://schemas.microsoft.com/office/powerpoint/2010/main" val="63410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4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789C665-E211-4D8C-9A5F-51162C259C1D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C7EFFC6C-E8FF-42A2-A426-85BBA28ABD7C}"/>
              </a:ext>
            </a:extLst>
          </p:cNvPr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cs typeface="Segoe UI" panose="020B0502040204020203" pitchFamily="34" charset="0"/>
              </a:rPr>
              <a:t>10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관리자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(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공지사항 삭제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E9F21-58F9-418E-BE39-F775662D2905}"/>
              </a:ext>
            </a:extLst>
          </p:cNvPr>
          <p:cNvSpPr txBox="1"/>
          <p:nvPr/>
        </p:nvSpPr>
        <p:spPr>
          <a:xfrm>
            <a:off x="1471456" y="1272882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Notice.dat</a:t>
            </a:r>
            <a:endParaRPr lang="ko-KR" altLang="en-US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504692-BB0C-4318-A90F-612E14BD40EB}"/>
              </a:ext>
            </a:extLst>
          </p:cNvPr>
          <p:cNvSpPr/>
          <p:nvPr/>
        </p:nvSpPr>
        <p:spPr>
          <a:xfrm>
            <a:off x="1257712" y="1188506"/>
            <a:ext cx="1611917" cy="5380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D33B7A-298A-4280-A858-7B70F896B2D6}"/>
              </a:ext>
            </a:extLst>
          </p:cNvPr>
          <p:cNvSpPr txBox="1"/>
          <p:nvPr/>
        </p:nvSpPr>
        <p:spPr>
          <a:xfrm>
            <a:off x="2884668" y="1290588"/>
            <a:ext cx="161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불러옴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756FE8-EB2E-4D96-8D1C-DDC17812B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85" y="2069437"/>
            <a:ext cx="2876550" cy="32004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9E639517-FAC8-459A-927D-64A665CDC216}"/>
              </a:ext>
            </a:extLst>
          </p:cNvPr>
          <p:cNvSpPr/>
          <p:nvPr/>
        </p:nvSpPr>
        <p:spPr>
          <a:xfrm>
            <a:off x="1185064" y="5069590"/>
            <a:ext cx="2876550" cy="17268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703D0A-3E71-431E-8568-AFFC8207C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64" y="5401891"/>
            <a:ext cx="2868930" cy="428116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2F63F108-E0C9-4023-B9FB-B6998B77F006}"/>
              </a:ext>
            </a:extLst>
          </p:cNvPr>
          <p:cNvSpPr/>
          <p:nvPr/>
        </p:nvSpPr>
        <p:spPr>
          <a:xfrm>
            <a:off x="5079429" y="3364545"/>
            <a:ext cx="632939" cy="41577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A0E3E4-1D54-47F2-89A6-39B8268DF10A}"/>
              </a:ext>
            </a:extLst>
          </p:cNvPr>
          <p:cNvSpPr txBox="1"/>
          <p:nvPr/>
        </p:nvSpPr>
        <p:spPr>
          <a:xfrm>
            <a:off x="4502988" y="2938664"/>
            <a:ext cx="161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공지사항 삭제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CA5C6B-7FCA-4E3C-8943-7C1CC9E14761}"/>
              </a:ext>
            </a:extLst>
          </p:cNvPr>
          <p:cNvSpPr txBox="1"/>
          <p:nvPr/>
        </p:nvSpPr>
        <p:spPr>
          <a:xfrm>
            <a:off x="6953511" y="1669545"/>
            <a:ext cx="200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삭제된 공지사항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F65864-5BBF-424B-A0C7-8FF75A29E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343" y="2069437"/>
            <a:ext cx="2952750" cy="33147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775523-8A04-4922-AF91-4CB443051A62}"/>
              </a:ext>
            </a:extLst>
          </p:cNvPr>
          <p:cNvSpPr/>
          <p:nvPr/>
        </p:nvSpPr>
        <p:spPr>
          <a:xfrm>
            <a:off x="6540688" y="5176119"/>
            <a:ext cx="2830059" cy="102771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72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4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8602085C-B41C-4C6F-940D-196DC7F94E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" t="16902" r="25570" b="10082"/>
          <a:stretch/>
        </p:blipFill>
        <p:spPr>
          <a:xfrm>
            <a:off x="6690412" y="2200400"/>
            <a:ext cx="4987238" cy="199578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3794CBE-0231-4AB2-A51B-728649F0B18A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6127017D-B915-43C8-B7E3-9D9ACCA930D4}"/>
              </a:ext>
            </a:extLst>
          </p:cNvPr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cs typeface="Segoe UI" panose="020B0502040204020203" pitchFamily="34" charset="0"/>
              </a:rPr>
              <a:t>10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관리자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(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회원목록 조회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5E82C-2C42-4703-8057-06E618BFB84E}"/>
              </a:ext>
            </a:extLst>
          </p:cNvPr>
          <p:cNvSpPr txBox="1"/>
          <p:nvPr/>
        </p:nvSpPr>
        <p:spPr>
          <a:xfrm>
            <a:off x="2831529" y="1105560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불러옴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41BF413-D3FD-4A85-AFA2-68CB144F8460}"/>
              </a:ext>
            </a:extLst>
          </p:cNvPr>
          <p:cNvSpPr/>
          <p:nvPr/>
        </p:nvSpPr>
        <p:spPr>
          <a:xfrm>
            <a:off x="5463061" y="3122657"/>
            <a:ext cx="632939" cy="41577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822508-DA3F-4C2B-B418-96E8F7313BC9}"/>
              </a:ext>
            </a:extLst>
          </p:cNvPr>
          <p:cNvSpPr txBox="1"/>
          <p:nvPr/>
        </p:nvSpPr>
        <p:spPr>
          <a:xfrm>
            <a:off x="7896227" y="1689497"/>
            <a:ext cx="237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상세 정보 출력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92C295-25C5-4EF3-B260-2D80F8D9ED35}"/>
              </a:ext>
            </a:extLst>
          </p:cNvPr>
          <p:cNvSpPr txBox="1"/>
          <p:nvPr/>
        </p:nvSpPr>
        <p:spPr>
          <a:xfrm>
            <a:off x="1379962" y="1092326"/>
            <a:ext cx="13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Member.dat</a:t>
            </a:r>
            <a:endParaRPr lang="ko-KR" altLang="en-US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C9999B1-2684-462E-9DBC-019861422A24}"/>
              </a:ext>
            </a:extLst>
          </p:cNvPr>
          <p:cNvSpPr/>
          <p:nvPr/>
        </p:nvSpPr>
        <p:spPr>
          <a:xfrm>
            <a:off x="1219612" y="1007949"/>
            <a:ext cx="1611917" cy="5380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BF5509-DAD0-4C35-8AB2-06AFD842F6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60"/>
          <a:stretch/>
        </p:blipFill>
        <p:spPr>
          <a:xfrm>
            <a:off x="1181770" y="1709828"/>
            <a:ext cx="3838575" cy="4848654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220150-D3D5-48AD-8D8F-567960B6B2CE}"/>
              </a:ext>
            </a:extLst>
          </p:cNvPr>
          <p:cNvSpPr/>
          <p:nvPr/>
        </p:nvSpPr>
        <p:spPr>
          <a:xfrm>
            <a:off x="1747838" y="5986463"/>
            <a:ext cx="1266825" cy="16192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62994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4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F58C75C-4995-48B5-860D-A87ADBC527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6" r="38377" b="36094"/>
          <a:stretch/>
        </p:blipFill>
        <p:spPr>
          <a:xfrm>
            <a:off x="468437" y="1898871"/>
            <a:ext cx="4619026" cy="2797134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34FCF3-922A-4810-A0DC-7331E1953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37" y="1898872"/>
            <a:ext cx="4842039" cy="2797133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506CC56-EFC4-4727-A289-9ADD609AC8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62"/>
          <a:stretch/>
        </p:blipFill>
        <p:spPr>
          <a:xfrm>
            <a:off x="457005" y="4860379"/>
            <a:ext cx="5077020" cy="5606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7ECB63-7197-46FE-BE49-627F6E78CFBA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76DCFB-E1AC-4F42-BDD2-9CECCC88199A}"/>
              </a:ext>
            </a:extLst>
          </p:cNvPr>
          <p:cNvSpPr txBox="1"/>
          <p:nvPr/>
        </p:nvSpPr>
        <p:spPr>
          <a:xfrm>
            <a:off x="2897942" y="1352192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불러옴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2AB855E-D937-4FF1-B21B-1EA85223B5EF}"/>
              </a:ext>
            </a:extLst>
          </p:cNvPr>
          <p:cNvSpPr/>
          <p:nvPr/>
        </p:nvSpPr>
        <p:spPr>
          <a:xfrm>
            <a:off x="5619750" y="3247781"/>
            <a:ext cx="738373" cy="304867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B2EB75-2F4B-44F4-8C9C-9330ACFF8347}"/>
              </a:ext>
            </a:extLst>
          </p:cNvPr>
          <p:cNvSpPr txBox="1"/>
          <p:nvPr/>
        </p:nvSpPr>
        <p:spPr>
          <a:xfrm>
            <a:off x="5210175" y="2825727"/>
            <a:ext cx="17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쿠폰번호 입력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07D5AAB-6B94-4A7E-B3A0-C848CAC4260E}"/>
              </a:ext>
            </a:extLst>
          </p:cNvPr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cs typeface="Segoe UI" panose="020B0502040204020203" pitchFamily="34" charset="0"/>
              </a:rPr>
              <a:t>10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관리자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(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쿠폰 목록 조회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2E0836-A277-4FCB-8563-3D0A2DF1C4D6}"/>
              </a:ext>
            </a:extLst>
          </p:cNvPr>
          <p:cNvSpPr txBox="1"/>
          <p:nvPr/>
        </p:nvSpPr>
        <p:spPr>
          <a:xfrm>
            <a:off x="8159578" y="1324046"/>
            <a:ext cx="237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쿠폰 상세 정보 출력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5106B7-5C85-4C82-8506-21F3E14AF0F2}"/>
              </a:ext>
            </a:extLst>
          </p:cNvPr>
          <p:cNvSpPr txBox="1"/>
          <p:nvPr/>
        </p:nvSpPr>
        <p:spPr>
          <a:xfrm>
            <a:off x="1379962" y="1330108"/>
            <a:ext cx="12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Coupon.dat</a:t>
            </a:r>
            <a:endParaRPr lang="ko-KR" altLang="en-US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1EA7F02-50B2-40A0-98DD-993159F93502}"/>
              </a:ext>
            </a:extLst>
          </p:cNvPr>
          <p:cNvSpPr/>
          <p:nvPr/>
        </p:nvSpPr>
        <p:spPr>
          <a:xfrm>
            <a:off x="1219612" y="1245731"/>
            <a:ext cx="1611917" cy="5380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11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4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EF73184-3FFB-4C2B-A04C-1ADED143EC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" r="39867" b="48575"/>
          <a:stretch/>
        </p:blipFill>
        <p:spPr>
          <a:xfrm>
            <a:off x="750393" y="2153814"/>
            <a:ext cx="3896374" cy="2603236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3296BF-FC2E-486F-91DB-8B3F5AE3F1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37"/>
          <a:stretch/>
        </p:blipFill>
        <p:spPr>
          <a:xfrm>
            <a:off x="750394" y="4881592"/>
            <a:ext cx="3896374" cy="73067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945325-98EC-48EB-AFE9-4922CF159B4E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7060478-67CB-4906-817E-7102DCF51475}"/>
              </a:ext>
            </a:extLst>
          </p:cNvPr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cs typeface="Segoe UI" panose="020B0502040204020203" pitchFamily="34" charset="0"/>
              </a:rPr>
              <a:t>10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관리자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(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쿠폰 삭제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CD5D74-0E5E-4E82-A85D-0798920A6D69}"/>
              </a:ext>
            </a:extLst>
          </p:cNvPr>
          <p:cNvSpPr txBox="1"/>
          <p:nvPr/>
        </p:nvSpPr>
        <p:spPr>
          <a:xfrm>
            <a:off x="2796795" y="1372773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불러옴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AD87BD2-777D-40EC-B6CD-534F525DDACD}"/>
              </a:ext>
            </a:extLst>
          </p:cNvPr>
          <p:cNvSpPr/>
          <p:nvPr/>
        </p:nvSpPr>
        <p:spPr>
          <a:xfrm>
            <a:off x="5464784" y="3265189"/>
            <a:ext cx="738373" cy="304867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42D454-AA3E-4315-B7E8-7481B2E7A1F1}"/>
              </a:ext>
            </a:extLst>
          </p:cNvPr>
          <p:cNvSpPr txBox="1"/>
          <p:nvPr/>
        </p:nvSpPr>
        <p:spPr>
          <a:xfrm>
            <a:off x="4763707" y="2876897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삭제할 쿠폰 번호 입력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A58804-AEEE-427D-8273-ABE285E0FAB7}"/>
              </a:ext>
            </a:extLst>
          </p:cNvPr>
          <p:cNvSpPr txBox="1"/>
          <p:nvPr/>
        </p:nvSpPr>
        <p:spPr>
          <a:xfrm>
            <a:off x="7354507" y="1528303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수정된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6E64B8-AB2A-4F06-AEAE-EF8C82032960}"/>
              </a:ext>
            </a:extLst>
          </p:cNvPr>
          <p:cNvSpPr txBox="1"/>
          <p:nvPr/>
        </p:nvSpPr>
        <p:spPr>
          <a:xfrm>
            <a:off x="9945306" y="1512294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3B8C61-8843-4B78-B3BF-DC7373832603}"/>
              </a:ext>
            </a:extLst>
          </p:cNvPr>
          <p:cNvSpPr/>
          <p:nvPr/>
        </p:nvSpPr>
        <p:spPr>
          <a:xfrm>
            <a:off x="1486961" y="4478809"/>
            <a:ext cx="1494364" cy="26366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0AFC09-4D37-4202-9F19-AAA7BC997CF7}"/>
              </a:ext>
            </a:extLst>
          </p:cNvPr>
          <p:cNvSpPr txBox="1"/>
          <p:nvPr/>
        </p:nvSpPr>
        <p:spPr>
          <a:xfrm>
            <a:off x="1379962" y="1330108"/>
            <a:ext cx="12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Coupon.dat</a:t>
            </a:r>
            <a:endParaRPr lang="ko-KR" altLang="en-US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7C79557-E7CE-4C42-A976-B4AFF0298135}"/>
              </a:ext>
            </a:extLst>
          </p:cNvPr>
          <p:cNvSpPr/>
          <p:nvPr/>
        </p:nvSpPr>
        <p:spPr>
          <a:xfrm>
            <a:off x="1219612" y="1245731"/>
            <a:ext cx="1611917" cy="5380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994617-DDEE-460B-AA95-2D132CD9FC41}"/>
              </a:ext>
            </a:extLst>
          </p:cNvPr>
          <p:cNvSpPr txBox="1"/>
          <p:nvPr/>
        </p:nvSpPr>
        <p:spPr>
          <a:xfrm>
            <a:off x="8433058" y="1479682"/>
            <a:ext cx="12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Coupon.dat</a:t>
            </a:r>
            <a:endParaRPr lang="ko-KR" altLang="en-US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74174F1-EBA2-45FA-A47A-7F6845782CC8}"/>
              </a:ext>
            </a:extLst>
          </p:cNvPr>
          <p:cNvSpPr/>
          <p:nvPr/>
        </p:nvSpPr>
        <p:spPr>
          <a:xfrm>
            <a:off x="8272708" y="1395305"/>
            <a:ext cx="1611917" cy="5380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D2675C-2642-417A-8382-98169F739E22}"/>
              </a:ext>
            </a:extLst>
          </p:cNvPr>
          <p:cNvGrpSpPr/>
          <p:nvPr/>
        </p:nvGrpSpPr>
        <p:grpSpPr>
          <a:xfrm>
            <a:off x="7230012" y="2069437"/>
            <a:ext cx="3825084" cy="2740307"/>
            <a:chOff x="7230012" y="2069437"/>
            <a:chExt cx="3825084" cy="274030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3E20287-5A26-465B-8841-AF55256C7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8" r="39867" b="52847"/>
            <a:stretch/>
          </p:blipFill>
          <p:spPr>
            <a:xfrm>
              <a:off x="7230012" y="2153815"/>
              <a:ext cx="3810831" cy="230556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A3E459-197B-4E98-88E7-AFDB85986E12}"/>
                </a:ext>
              </a:extLst>
            </p:cNvPr>
            <p:cNvSpPr/>
            <p:nvPr/>
          </p:nvSpPr>
          <p:spPr>
            <a:xfrm>
              <a:off x="7349048" y="4548629"/>
              <a:ext cx="3618293" cy="182926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0D7C98-E1EF-4E26-855B-9D858A60A205}"/>
                </a:ext>
              </a:extLst>
            </p:cNvPr>
            <p:cNvSpPr/>
            <p:nvPr/>
          </p:nvSpPr>
          <p:spPr>
            <a:xfrm>
              <a:off x="7230012" y="2069437"/>
              <a:ext cx="3825084" cy="2740307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767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4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04FD3F0-B36A-41E3-B5D6-F6AE1F777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" r="38945" b="46567"/>
          <a:stretch/>
        </p:blipFill>
        <p:spPr>
          <a:xfrm>
            <a:off x="822961" y="1254638"/>
            <a:ext cx="4470930" cy="288420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063B67-B0C9-4382-B212-03688C10B9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17" r="54461"/>
          <a:stretch/>
        </p:blipFill>
        <p:spPr>
          <a:xfrm>
            <a:off x="700418" y="4351550"/>
            <a:ext cx="2907389" cy="6431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619C27-E2CE-4114-9E1A-99DAC49A2F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" r="52713" b="53473"/>
          <a:stretch/>
        </p:blipFill>
        <p:spPr>
          <a:xfrm>
            <a:off x="7300356" y="899107"/>
            <a:ext cx="3300828" cy="3520413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0099606-E6DE-4EB2-9CE6-4FC350F2A6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0" t="87217"/>
          <a:stretch/>
        </p:blipFill>
        <p:spPr>
          <a:xfrm>
            <a:off x="794386" y="4564257"/>
            <a:ext cx="3476942" cy="6431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44619FA-B84F-4071-8CC6-B8A6B402E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96"/>
          <a:stretch/>
        </p:blipFill>
        <p:spPr>
          <a:xfrm>
            <a:off x="755601" y="4800832"/>
            <a:ext cx="6384331" cy="43790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FEF244D-78D8-47C9-8929-731DFABDFC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92241" r="54196" b="3883"/>
          <a:stretch/>
        </p:blipFill>
        <p:spPr>
          <a:xfrm>
            <a:off x="7240717" y="4501805"/>
            <a:ext cx="2619714" cy="2658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103C07-13E6-4179-A3BA-18397A8FB8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2" t="92241" r="-1909" b="873"/>
          <a:stretch/>
        </p:blipFill>
        <p:spPr>
          <a:xfrm>
            <a:off x="7264611" y="4750836"/>
            <a:ext cx="3300828" cy="4722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CFFA20-0854-43C4-8F17-C372304B9A09}"/>
              </a:ext>
            </a:extLst>
          </p:cNvPr>
          <p:cNvSpPr txBox="1"/>
          <p:nvPr/>
        </p:nvSpPr>
        <p:spPr>
          <a:xfrm>
            <a:off x="8408864" y="5907700"/>
            <a:ext cx="134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Member.dat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3ACC8C9-EFCD-4628-8487-558224FF319D}"/>
              </a:ext>
            </a:extLst>
          </p:cNvPr>
          <p:cNvSpPr/>
          <p:nvPr/>
        </p:nvSpPr>
        <p:spPr>
          <a:xfrm>
            <a:off x="8248514" y="5823323"/>
            <a:ext cx="1611917" cy="5380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BDF449-8B0D-4CD5-A6DE-0A3E76CA8EF9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889F653-710A-4A33-98E5-0B22C2804E7D}"/>
              </a:ext>
            </a:extLst>
          </p:cNvPr>
          <p:cNvSpPr/>
          <p:nvPr/>
        </p:nvSpPr>
        <p:spPr>
          <a:xfrm>
            <a:off x="5927937" y="2836026"/>
            <a:ext cx="738373" cy="304867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24BE33-66F2-4F83-A9AB-490A940FBFDC}"/>
              </a:ext>
            </a:extLst>
          </p:cNvPr>
          <p:cNvSpPr txBox="1"/>
          <p:nvPr/>
        </p:nvSpPr>
        <p:spPr>
          <a:xfrm>
            <a:off x="5391749" y="2461421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쿠폰 번호 입력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AF4DEED-4C05-48FB-9504-0A333F1F9F2D}"/>
              </a:ext>
            </a:extLst>
          </p:cNvPr>
          <p:cNvSpPr/>
          <p:nvPr/>
        </p:nvSpPr>
        <p:spPr>
          <a:xfrm rot="5400000">
            <a:off x="8798416" y="5196200"/>
            <a:ext cx="538085" cy="304867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EE5509-4F82-4CE5-86CD-D28F15FCE680}"/>
              </a:ext>
            </a:extLst>
          </p:cNvPr>
          <p:cNvSpPr txBox="1"/>
          <p:nvPr/>
        </p:nvSpPr>
        <p:spPr>
          <a:xfrm>
            <a:off x="9786052" y="5025582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입력한 쿠폰 번호와 </a:t>
            </a:r>
            <a:endParaRPr lang="en-US" altLang="ko-KR" b="1" dirty="0"/>
          </a:p>
          <a:p>
            <a:r>
              <a:rPr lang="ko-KR" altLang="en-US" b="1" dirty="0"/>
              <a:t>회원에게 쿠폰 부여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9FAC2875-707F-4FF7-8EF8-009AF6FD0D40}"/>
              </a:ext>
            </a:extLst>
          </p:cNvPr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cs typeface="Segoe UI" panose="020B0502040204020203" pitchFamily="34" charset="0"/>
              </a:rPr>
              <a:t>10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관리자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(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쿠폰 부여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10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4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25D3C14-B710-4083-B98C-421B862517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89"/>
          <a:stretch/>
        </p:blipFill>
        <p:spPr>
          <a:xfrm>
            <a:off x="2137340" y="5161956"/>
            <a:ext cx="10329275" cy="70116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F108C1-D610-4CFF-B565-295B02AC6CD6}"/>
              </a:ext>
            </a:extLst>
          </p:cNvPr>
          <p:cNvSpPr txBox="1"/>
          <p:nvPr/>
        </p:nvSpPr>
        <p:spPr>
          <a:xfrm>
            <a:off x="7567075" y="156717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Sort(Calendar)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AC7BE-7D33-4292-918F-09848C8AD978}"/>
              </a:ext>
            </a:extLst>
          </p:cNvPr>
          <p:cNvSpPr txBox="1"/>
          <p:nvPr/>
        </p:nvSpPr>
        <p:spPr>
          <a:xfrm>
            <a:off x="4850674" y="1586165"/>
            <a:ext cx="120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Review.dat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6E23BE-1A18-4496-8178-273904F3E75A}"/>
              </a:ext>
            </a:extLst>
          </p:cNvPr>
          <p:cNvSpPr/>
          <p:nvPr/>
        </p:nvSpPr>
        <p:spPr>
          <a:xfrm>
            <a:off x="4578969" y="1567346"/>
            <a:ext cx="1884161" cy="4069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F4959-DD50-4E60-A981-3EC5E5F9D453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6D210F-1ED0-474F-928E-C6818534D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5" y="2692899"/>
            <a:ext cx="8782050" cy="25146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0ABCF5-13B3-4AC5-8BC1-E233506E11C1}"/>
              </a:ext>
            </a:extLst>
          </p:cNvPr>
          <p:cNvSpPr txBox="1"/>
          <p:nvPr/>
        </p:nvSpPr>
        <p:spPr>
          <a:xfrm>
            <a:off x="1587441" y="1447664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Review </a:t>
            </a:r>
            <a:r>
              <a:rPr lang="ko-KR" altLang="en-US" b="1" dirty="0">
                <a:latin typeface="+mn-ea"/>
              </a:rPr>
              <a:t>데이터에서 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최신순으로 리뷰 </a:t>
            </a:r>
            <a:r>
              <a:rPr lang="en-US" altLang="ko-KR" b="1" dirty="0">
                <a:latin typeface="+mn-ea"/>
              </a:rPr>
              <a:t>Sorting</a:t>
            </a:r>
            <a:endParaRPr lang="ko-KR" altLang="en-US" b="1" dirty="0">
              <a:latin typeface="+mn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9EBAB1D-D4D8-4B8C-A444-FB9685FAAEF4}"/>
              </a:ext>
            </a:extLst>
          </p:cNvPr>
          <p:cNvSpPr/>
          <p:nvPr/>
        </p:nvSpPr>
        <p:spPr>
          <a:xfrm>
            <a:off x="7567076" y="1543861"/>
            <a:ext cx="1547218" cy="4069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958638F-B7E2-496A-A182-8103DD594589}"/>
              </a:ext>
            </a:extLst>
          </p:cNvPr>
          <p:cNvSpPr/>
          <p:nvPr/>
        </p:nvSpPr>
        <p:spPr>
          <a:xfrm>
            <a:off x="6810810" y="1647399"/>
            <a:ext cx="462599" cy="24685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EDE270-5D32-408A-9672-7826C1040C5E}"/>
              </a:ext>
            </a:extLst>
          </p:cNvPr>
          <p:cNvSpPr/>
          <p:nvPr/>
        </p:nvSpPr>
        <p:spPr>
          <a:xfrm rot="5400000">
            <a:off x="8191935" y="2191271"/>
            <a:ext cx="462599" cy="24685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A0DF967B-6C58-407F-B77F-CB7C6EDF424D}"/>
              </a:ext>
            </a:extLst>
          </p:cNvPr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cs typeface="Segoe UI" panose="020B0502040204020203" pitchFamily="34" charset="0"/>
              </a:rPr>
              <a:t>10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관리자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(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리뷰 리스트 </a:t>
            </a:r>
            <a:r>
              <a:rPr kumimoji="0" lang="ko-KR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최신순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 정렬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52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4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C535CB-D5C9-49C0-8DEF-35D6BBC53BD6}"/>
              </a:ext>
            </a:extLst>
          </p:cNvPr>
          <p:cNvSpPr txBox="1"/>
          <p:nvPr/>
        </p:nvSpPr>
        <p:spPr>
          <a:xfrm>
            <a:off x="6739347" y="1453867"/>
            <a:ext cx="134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Member.dat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6B426-D46C-449B-B145-25EB9B4EABAB}"/>
              </a:ext>
            </a:extLst>
          </p:cNvPr>
          <p:cNvSpPr txBox="1"/>
          <p:nvPr/>
        </p:nvSpPr>
        <p:spPr>
          <a:xfrm>
            <a:off x="6815460" y="2078128"/>
            <a:ext cx="120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Review.dat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8A703-6E4B-4A1B-B353-51F3ECFBC9CF}"/>
              </a:ext>
            </a:extLst>
          </p:cNvPr>
          <p:cNvSpPr txBox="1"/>
          <p:nvPr/>
        </p:nvSpPr>
        <p:spPr>
          <a:xfrm>
            <a:off x="7259682" y="17736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447ED45-8A55-404B-8ED3-EF37C68F36C4}"/>
              </a:ext>
            </a:extLst>
          </p:cNvPr>
          <p:cNvSpPr/>
          <p:nvPr/>
        </p:nvSpPr>
        <p:spPr>
          <a:xfrm rot="5400000">
            <a:off x="7099715" y="2818232"/>
            <a:ext cx="632939" cy="41577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60A83B2-9040-4531-AB80-06459D267776}"/>
              </a:ext>
            </a:extLst>
          </p:cNvPr>
          <p:cNvSpPr/>
          <p:nvPr/>
        </p:nvSpPr>
        <p:spPr>
          <a:xfrm>
            <a:off x="6669737" y="1341638"/>
            <a:ext cx="1479972" cy="120149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F9CC7-1E6E-4700-914D-1569C222343C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F529B8C8-7E30-40A6-83D4-97EE288C3D14}"/>
              </a:ext>
            </a:extLst>
          </p:cNvPr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cs typeface="Segoe UI" panose="020B0502040204020203" pitchFamily="34" charset="0"/>
              </a:rPr>
              <a:t>10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관리자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(</a:t>
            </a:r>
            <a:r>
              <a:rPr kumimoji="0" lang="ko-KR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회원별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 리뷰 출력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D3AF62-5746-4C67-A555-C68FCA588683}"/>
              </a:ext>
            </a:extLst>
          </p:cNvPr>
          <p:cNvSpPr txBox="1"/>
          <p:nvPr/>
        </p:nvSpPr>
        <p:spPr>
          <a:xfrm>
            <a:off x="8318157" y="1512801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Review.dat</a:t>
            </a:r>
            <a:r>
              <a:rPr lang="ko-KR" altLang="en-US" b="1" dirty="0"/>
              <a:t>에서 입력 받은 회원의 </a:t>
            </a:r>
            <a:r>
              <a:rPr lang="en-US" altLang="ko-KR" b="1" dirty="0"/>
              <a:t>ID</a:t>
            </a:r>
            <a:r>
              <a:rPr lang="ko-KR" altLang="en-US" b="1" dirty="0"/>
              <a:t>와 일치하는 모든 리뷰를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E6F23E-FF9C-4750-9F3F-2CB43A5FA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52"/>
          <a:stretch/>
        </p:blipFill>
        <p:spPr>
          <a:xfrm>
            <a:off x="993338" y="1169630"/>
            <a:ext cx="3838575" cy="4854892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5C9F8D-1AEE-42A5-B4F7-5A4F75B18561}"/>
              </a:ext>
            </a:extLst>
          </p:cNvPr>
          <p:cNvSpPr/>
          <p:nvPr/>
        </p:nvSpPr>
        <p:spPr>
          <a:xfrm>
            <a:off x="1473199" y="5613399"/>
            <a:ext cx="1257301" cy="13970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0512BC3-D6F9-4F47-A21A-3222B1C94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549" y="3615340"/>
            <a:ext cx="6867525" cy="174307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6A67A3-E027-42BF-BECA-A273121AD393}"/>
              </a:ext>
            </a:extLst>
          </p:cNvPr>
          <p:cNvSpPr/>
          <p:nvPr/>
        </p:nvSpPr>
        <p:spPr>
          <a:xfrm>
            <a:off x="5220549" y="4178159"/>
            <a:ext cx="567476" cy="88914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791653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3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B7597E-E2AE-423C-898B-C7EBA962CA69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9EE1C15-6461-4F3C-BA9B-2604425A6E07}"/>
              </a:ext>
            </a:extLst>
          </p:cNvPr>
          <p:cNvSpPr/>
          <p:nvPr/>
        </p:nvSpPr>
        <p:spPr>
          <a:xfrm>
            <a:off x="312422" y="232808"/>
            <a:ext cx="80600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cs typeface="Segoe UI" panose="020B0502040204020203" pitchFamily="34" charset="0"/>
              </a:rPr>
              <a:t>10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관리자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(</a:t>
            </a:r>
            <a:r>
              <a:rPr kumimoji="0" lang="ko-KR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장소별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 리뷰 출력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C4891C-1556-414D-97CB-D81A736A6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02" y="1209682"/>
            <a:ext cx="5700781" cy="4756552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C41AAC-C90F-40CB-B180-F9238C008DC1}"/>
              </a:ext>
            </a:extLst>
          </p:cNvPr>
          <p:cNvSpPr/>
          <p:nvPr/>
        </p:nvSpPr>
        <p:spPr>
          <a:xfrm>
            <a:off x="1178927" y="2499588"/>
            <a:ext cx="1249036" cy="17695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EFF715-C7CD-4600-8FA1-147E56BFB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248" y="3967432"/>
            <a:ext cx="5700782" cy="1107996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2C1975-BF35-42BC-A5B7-DCEB7F9BDE0A}"/>
              </a:ext>
            </a:extLst>
          </p:cNvPr>
          <p:cNvSpPr/>
          <p:nvPr/>
        </p:nvSpPr>
        <p:spPr>
          <a:xfrm>
            <a:off x="7251825" y="4479168"/>
            <a:ext cx="905347" cy="17695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D46A2C-DA99-419C-979A-7C38C642EA6E}"/>
              </a:ext>
            </a:extLst>
          </p:cNvPr>
          <p:cNvSpPr txBox="1"/>
          <p:nvPr/>
        </p:nvSpPr>
        <p:spPr>
          <a:xfrm>
            <a:off x="6887240" y="1561256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Place.dat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FCA19E-27CF-4E8E-B277-6C25C08E31E2}"/>
              </a:ext>
            </a:extLst>
          </p:cNvPr>
          <p:cNvSpPr txBox="1"/>
          <p:nvPr/>
        </p:nvSpPr>
        <p:spPr>
          <a:xfrm>
            <a:off x="6887240" y="1987571"/>
            <a:ext cx="120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Review.dat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8C45A-7BED-4F3A-B66A-0D29A9B19B40}"/>
              </a:ext>
            </a:extLst>
          </p:cNvPr>
          <p:cNvSpPr txBox="1"/>
          <p:nvPr/>
        </p:nvSpPr>
        <p:spPr>
          <a:xfrm>
            <a:off x="7259682" y="17736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0DF70E9-82F6-47C1-8B78-2099E9BB56FE}"/>
              </a:ext>
            </a:extLst>
          </p:cNvPr>
          <p:cNvSpPr/>
          <p:nvPr/>
        </p:nvSpPr>
        <p:spPr>
          <a:xfrm rot="5400000">
            <a:off x="7099715" y="2818232"/>
            <a:ext cx="632939" cy="41577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B5B79CE-421D-423D-B383-83CAE6AE0B64}"/>
              </a:ext>
            </a:extLst>
          </p:cNvPr>
          <p:cNvSpPr/>
          <p:nvPr/>
        </p:nvSpPr>
        <p:spPr>
          <a:xfrm>
            <a:off x="6669737" y="1341638"/>
            <a:ext cx="1479972" cy="120149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933DA-58F6-47C2-8ED1-C57BDD43D29E}"/>
              </a:ext>
            </a:extLst>
          </p:cNvPr>
          <p:cNvSpPr txBox="1"/>
          <p:nvPr/>
        </p:nvSpPr>
        <p:spPr>
          <a:xfrm>
            <a:off x="8318157" y="1512801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Place.dat</a:t>
            </a:r>
            <a:r>
              <a:rPr lang="ko-KR" altLang="en-US" b="1" dirty="0"/>
              <a:t>에서 입력 받은 장소명과 일치하는 모든 리뷰를 출력</a:t>
            </a:r>
          </a:p>
        </p:txBody>
      </p:sp>
    </p:spTree>
    <p:extLst>
      <p:ext uri="{BB962C8B-B14F-4D97-AF65-F5344CB8AC3E}">
        <p14:creationId xmlns:p14="http://schemas.microsoft.com/office/powerpoint/2010/main" val="3275919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4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그림 4" descr="옅은, 공기, 그룹이(가) 표시된 사진&#10;&#10;자동 생성된 설명">
            <a:extLst>
              <a:ext uri="{FF2B5EF4-FFF2-40B4-BE49-F238E27FC236}">
                <a16:creationId xmlns:a16="http://schemas.microsoft.com/office/drawing/2014/main" id="{CB2506AF-6F7B-4251-BACB-994089FE0B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4" t="21126" r="7047" b="9105"/>
          <a:stretch/>
        </p:blipFill>
        <p:spPr>
          <a:xfrm>
            <a:off x="7264415" y="1473311"/>
            <a:ext cx="3622519" cy="41617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B915E8-38E9-4184-85D2-F0316D8F72FD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77F4A5F-2B48-45D0-9BFF-82A72D57E02B}"/>
              </a:ext>
            </a:extLst>
          </p:cNvPr>
          <p:cNvSpPr/>
          <p:nvPr/>
        </p:nvSpPr>
        <p:spPr>
          <a:xfrm>
            <a:off x="312422" y="194708"/>
            <a:ext cx="1031407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cs typeface="Segoe UI" panose="020B0502040204020203" pitchFamily="34" charset="0"/>
              </a:rPr>
              <a:t>10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관리자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(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관리자 통계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– </a:t>
            </a:r>
            <a:r>
              <a:rPr lang="ko-KR" altLang="en-US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월별 예약 건수 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EF9639C7-8F40-401C-A4AE-F9FF7AE90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2" y="2379788"/>
            <a:ext cx="5433800" cy="298054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3A2BB2-6933-44A6-893F-4EC58C4220EC}"/>
              </a:ext>
            </a:extLst>
          </p:cNvPr>
          <p:cNvSpPr txBox="1"/>
          <p:nvPr/>
        </p:nvSpPr>
        <p:spPr>
          <a:xfrm>
            <a:off x="890863" y="1717461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Statistics.dat</a:t>
            </a:r>
            <a:endParaRPr lang="ko-KR" altLang="en-US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E1724EC-463D-44FB-A630-FF5437EFFD1C}"/>
              </a:ext>
            </a:extLst>
          </p:cNvPr>
          <p:cNvSpPr/>
          <p:nvPr/>
        </p:nvSpPr>
        <p:spPr>
          <a:xfrm>
            <a:off x="766938" y="1638179"/>
            <a:ext cx="1611917" cy="5380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039EC-4FD2-4AF3-B209-FFF823EEE6BF}"/>
              </a:ext>
            </a:extLst>
          </p:cNvPr>
          <p:cNvSpPr txBox="1"/>
          <p:nvPr/>
        </p:nvSpPr>
        <p:spPr>
          <a:xfrm>
            <a:off x="2378855" y="1714205"/>
            <a:ext cx="161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불러옴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896F3E-0A71-4518-B641-2CE8BC6504E2}"/>
              </a:ext>
            </a:extLst>
          </p:cNvPr>
          <p:cNvSpPr/>
          <p:nvPr/>
        </p:nvSpPr>
        <p:spPr>
          <a:xfrm flipH="1">
            <a:off x="5540720" y="2379787"/>
            <a:ext cx="205501" cy="2921677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E15C28-360C-485F-8F40-F985712E2B81}"/>
              </a:ext>
            </a:extLst>
          </p:cNvPr>
          <p:cNvSpPr txBox="1"/>
          <p:nvPr/>
        </p:nvSpPr>
        <p:spPr>
          <a:xfrm>
            <a:off x="7365973" y="5635075"/>
            <a:ext cx="346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날짜별로 예약 건 수를 합산하여 </a:t>
            </a:r>
            <a:endParaRPr lang="en-US" altLang="ko-KR" b="1" dirty="0"/>
          </a:p>
          <a:p>
            <a:r>
              <a:rPr lang="ko-KR" altLang="en-US" b="1" dirty="0"/>
              <a:t>월별 총 예약 횟수를 출력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F15A7C1-C97A-4470-BCD1-D055E192B0C6}"/>
              </a:ext>
            </a:extLst>
          </p:cNvPr>
          <p:cNvSpPr/>
          <p:nvPr/>
        </p:nvSpPr>
        <p:spPr>
          <a:xfrm>
            <a:off x="6445780" y="3420518"/>
            <a:ext cx="632939" cy="41577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2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3" name="Freeform: Shape 82"/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Freeform: Shape 83"/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9"/>
          <p:cNvSpPr/>
          <p:nvPr/>
        </p:nvSpPr>
        <p:spPr>
          <a:xfrm>
            <a:off x="2138779" y="3738735"/>
            <a:ext cx="7914441" cy="420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효율적인 사이트 관리</a:t>
            </a:r>
          </a:p>
        </p:txBody>
      </p:sp>
      <p:sp>
        <p:nvSpPr>
          <p:cNvPr id="23" name="Rectangle: Rounded Corners 10"/>
          <p:cNvSpPr/>
          <p:nvPr/>
        </p:nvSpPr>
        <p:spPr>
          <a:xfrm>
            <a:off x="1122766" y="3855836"/>
            <a:ext cx="601165" cy="2042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61769" y="4381203"/>
            <a:ext cx="7852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본 </a:t>
            </a:r>
            <a:r>
              <a:rPr lang="ko-KR" altLang="en-US" dirty="0"/>
              <a:t>프로그램을 이용하여 회사 내부의 전산 업무</a:t>
            </a:r>
          </a:p>
          <a:p>
            <a:pPr>
              <a:defRPr/>
            </a:pPr>
            <a:r>
              <a:rPr lang="en-US" altLang="ko-KR" dirty="0"/>
              <a:t>(</a:t>
            </a:r>
            <a:r>
              <a:rPr lang="ko-KR" altLang="en-US" dirty="0"/>
              <a:t>회원관리</a:t>
            </a:r>
            <a:r>
              <a:rPr lang="en-US" altLang="ko-KR" dirty="0"/>
              <a:t>,</a:t>
            </a:r>
            <a:r>
              <a:rPr lang="ko-KR" altLang="en-US" dirty="0"/>
              <a:t> 리뷰관리</a:t>
            </a:r>
            <a:r>
              <a:rPr lang="en-US" altLang="ko-KR" dirty="0"/>
              <a:t>,</a:t>
            </a:r>
            <a:r>
              <a:rPr lang="ko-KR" altLang="en-US" dirty="0"/>
              <a:t> 방문자 통계 데이터</a:t>
            </a:r>
            <a:r>
              <a:rPr lang="en-US" altLang="ko-KR" dirty="0"/>
              <a:t>)</a:t>
            </a:r>
            <a:r>
              <a:rPr lang="ko-KR" altLang="en-US" dirty="0"/>
              <a:t>등을 제공할 수 있는 프로그램을 기획하여 수기 데이터 관리 비효율성 해결</a:t>
            </a:r>
          </a:p>
        </p:txBody>
      </p:sp>
      <p:sp>
        <p:nvSpPr>
          <p:cNvPr id="27" name="Rectangle 7"/>
          <p:cNvSpPr/>
          <p:nvPr/>
        </p:nvSpPr>
        <p:spPr>
          <a:xfrm>
            <a:off x="2073083" y="1566214"/>
            <a:ext cx="7914439" cy="430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endParaRPr lang="ko-KR" altLang="en-US" sz="2800" b="1">
              <a:solidFill>
                <a:schemeClr val="accent1">
                  <a:lumMod val="50000"/>
                </a:schemeClr>
              </a:solidFill>
              <a:latin typeface="+mn-ea"/>
              <a:cs typeface="Segoe UI"/>
            </a:endParaRPr>
          </a:p>
        </p:txBody>
      </p:sp>
      <p:sp>
        <p:nvSpPr>
          <p:cNvPr id="28" name="Rectangle: Rounded Corners 10"/>
          <p:cNvSpPr/>
          <p:nvPr/>
        </p:nvSpPr>
        <p:spPr>
          <a:xfrm>
            <a:off x="1122766" y="1811550"/>
            <a:ext cx="601165" cy="2042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64002" y="2294134"/>
            <a:ext cx="7342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- </a:t>
            </a:r>
            <a:r>
              <a:rPr lang="ko-KR" altLang="en-US" dirty="0"/>
              <a:t>원하는 지역의 문화재</a:t>
            </a:r>
            <a:r>
              <a:rPr lang="en-US" altLang="ko-KR" dirty="0"/>
              <a:t>,</a:t>
            </a:r>
            <a:r>
              <a:rPr lang="ko-KR" altLang="en-US" dirty="0"/>
              <a:t> 맛집 등을 찾고 예약</a:t>
            </a:r>
            <a:r>
              <a:rPr lang="en-US" altLang="ko-KR" dirty="0"/>
              <a:t>,</a:t>
            </a:r>
            <a:r>
              <a:rPr lang="ko-KR" altLang="en-US" dirty="0"/>
              <a:t> 리뷰</a:t>
            </a:r>
            <a:r>
              <a:rPr lang="en-US" altLang="ko-KR" dirty="0"/>
              <a:t>,</a:t>
            </a:r>
            <a:r>
              <a:rPr lang="ko-KR" altLang="en-US" dirty="0"/>
              <a:t> 평점 </a:t>
            </a:r>
            <a:r>
              <a:rPr lang="en-US" altLang="ko-KR" dirty="0"/>
              <a:t>,</a:t>
            </a:r>
            <a:r>
              <a:rPr lang="ko-KR" altLang="en-US" dirty="0"/>
              <a:t> 날씨 등의 서비스를 이용할 수 있는 프로그램 기획 </a:t>
            </a:r>
          </a:p>
          <a:p>
            <a:pPr lvl="0"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ko-KR" altLang="en-US" dirty="0"/>
              <a:t> 사용자 </a:t>
            </a:r>
            <a:r>
              <a:rPr lang="ko-KR" altLang="en-US" dirty="0" err="1"/>
              <a:t>트래킹</a:t>
            </a:r>
            <a:r>
              <a:rPr lang="ko-KR" altLang="en-US" dirty="0"/>
              <a:t> 데이터를 활용</a:t>
            </a:r>
            <a:r>
              <a:rPr lang="en-US" altLang="ko-KR" dirty="0"/>
              <a:t>,</a:t>
            </a:r>
            <a:r>
              <a:rPr lang="ko-KR" altLang="en-US" dirty="0"/>
              <a:t> 신뢰도 높은 인기리스트제공</a:t>
            </a:r>
          </a:p>
        </p:txBody>
      </p:sp>
      <p:sp>
        <p:nvSpPr>
          <p:cNvPr id="30" name="Rectangle 9"/>
          <p:cNvSpPr/>
          <p:nvPr/>
        </p:nvSpPr>
        <p:spPr>
          <a:xfrm>
            <a:off x="2138779" y="1725862"/>
            <a:ext cx="7914441" cy="4267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Segoe UI"/>
              </a:rPr>
              <a:t>사용자의 편의성이 높은 명소 프로그램의 구현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0959C9F-4189-4D35-877B-D7A9E3A4B6DF}"/>
              </a:ext>
            </a:extLst>
          </p:cNvPr>
          <p:cNvSpPr/>
          <p:nvPr/>
        </p:nvSpPr>
        <p:spPr>
          <a:xfrm>
            <a:off x="312422" y="224366"/>
            <a:ext cx="1131732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2. </a:t>
            </a:r>
            <a:r>
              <a:rPr lang="ko-KR" altLang="en-US" sz="3600" b="1" dirty="0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기획 및 설계 의도</a:t>
            </a:r>
            <a:endParaRPr lang="en-US" altLang="ko-KR" sz="3600" b="1" dirty="0">
              <a:solidFill>
                <a:srgbClr val="083D65"/>
              </a:solidFill>
              <a:latin typeface="+mj-ea"/>
              <a:ea typeface="+mj-ea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4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E6F4ABA-FE45-4E84-8CB7-0EC86CB9E4ED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9E2E19E-619C-4740-BFEC-7909ABBBD44F}"/>
              </a:ext>
            </a:extLst>
          </p:cNvPr>
          <p:cNvSpPr/>
          <p:nvPr/>
        </p:nvSpPr>
        <p:spPr>
          <a:xfrm>
            <a:off x="312422" y="232808"/>
            <a:ext cx="1112710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cs typeface="Segoe UI" panose="020B0502040204020203" pitchFamily="34" charset="0"/>
              </a:rPr>
              <a:t>10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관리자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(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관리자 통계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–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시간별 방문자 추이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B1C255A8-2F70-4B9A-BAB5-D37253DF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993" y="1062441"/>
            <a:ext cx="6270330" cy="2522607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E8EAF5-EE45-47C0-A18D-5FE7267044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4" b="11326"/>
          <a:stretch/>
        </p:blipFill>
        <p:spPr>
          <a:xfrm>
            <a:off x="1378355" y="3835790"/>
            <a:ext cx="8995236" cy="2568766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9CD91-74C6-499A-BBAD-0E22C6146720}"/>
              </a:ext>
            </a:extLst>
          </p:cNvPr>
          <p:cNvSpPr/>
          <p:nvPr/>
        </p:nvSpPr>
        <p:spPr>
          <a:xfrm flipH="1">
            <a:off x="2770357" y="2229370"/>
            <a:ext cx="4418093" cy="18874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F025F-8440-473B-9F38-41E51EF01BCA}"/>
              </a:ext>
            </a:extLst>
          </p:cNvPr>
          <p:cNvSpPr txBox="1"/>
          <p:nvPr/>
        </p:nvSpPr>
        <p:spPr>
          <a:xfrm>
            <a:off x="7815012" y="2120492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Statistics.dat</a:t>
            </a:r>
            <a:r>
              <a:rPr lang="ko-KR" altLang="en-US" b="1" dirty="0"/>
              <a:t>에서 시간대별 방문 횟수를 측정하여 그래프로 출력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D1437F6-4EC3-4F9F-81E8-A73C3A109170}"/>
              </a:ext>
            </a:extLst>
          </p:cNvPr>
          <p:cNvSpPr/>
          <p:nvPr/>
        </p:nvSpPr>
        <p:spPr>
          <a:xfrm rot="5400000">
            <a:off x="9046730" y="2890853"/>
            <a:ext cx="570656" cy="41233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74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4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35FAA2A-DFD5-466B-8DB7-4E3D752ECAD1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01FC259-B9A4-4A0C-9CD3-EA3269E4C0A9}"/>
              </a:ext>
            </a:extLst>
          </p:cNvPr>
          <p:cNvSpPr/>
          <p:nvPr/>
        </p:nvSpPr>
        <p:spPr>
          <a:xfrm>
            <a:off x="312422" y="232808"/>
            <a:ext cx="1112710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cs typeface="Segoe UI" panose="020B0502040204020203" pitchFamily="34" charset="0"/>
              </a:rPr>
              <a:t>10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관리자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(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관리자 통계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–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카테고리 별 체류시간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55FDD8-7EE0-425D-B3BE-595D71CE57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0" t="12060" r="11150" b="10722"/>
          <a:stretch/>
        </p:blipFill>
        <p:spPr>
          <a:xfrm>
            <a:off x="7616978" y="1132125"/>
            <a:ext cx="3609319" cy="5253623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77CC5F-B35F-4F1B-9334-5B9360DEC5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33"/>
          <a:stretch/>
        </p:blipFill>
        <p:spPr>
          <a:xfrm>
            <a:off x="167138" y="1305348"/>
            <a:ext cx="7021312" cy="1689896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6832A6-C730-44DE-8A56-360C77E285E9}"/>
              </a:ext>
            </a:extLst>
          </p:cNvPr>
          <p:cNvSpPr/>
          <p:nvPr/>
        </p:nvSpPr>
        <p:spPr>
          <a:xfrm flipH="1">
            <a:off x="5223850" y="1401796"/>
            <a:ext cx="525098" cy="27309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64A6FD-49AD-4F98-8634-5AAAF705BB41}"/>
              </a:ext>
            </a:extLst>
          </p:cNvPr>
          <p:cNvSpPr/>
          <p:nvPr/>
        </p:nvSpPr>
        <p:spPr>
          <a:xfrm flipH="1">
            <a:off x="6125334" y="1762827"/>
            <a:ext cx="525098" cy="27309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8152AB-2D6A-4180-AEE4-A30FF4FEC931}"/>
              </a:ext>
            </a:extLst>
          </p:cNvPr>
          <p:cNvSpPr/>
          <p:nvPr/>
        </p:nvSpPr>
        <p:spPr>
          <a:xfrm flipH="1">
            <a:off x="2983083" y="2149063"/>
            <a:ext cx="525098" cy="27309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57D189-82B3-451F-B678-0568BBF83C79}"/>
              </a:ext>
            </a:extLst>
          </p:cNvPr>
          <p:cNvSpPr/>
          <p:nvPr/>
        </p:nvSpPr>
        <p:spPr>
          <a:xfrm flipH="1">
            <a:off x="6090448" y="2514364"/>
            <a:ext cx="525098" cy="27309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501B31-B565-4B6C-9DD4-3EAFECCEE421}"/>
              </a:ext>
            </a:extLst>
          </p:cNvPr>
          <p:cNvSpPr txBox="1"/>
          <p:nvPr/>
        </p:nvSpPr>
        <p:spPr>
          <a:xfrm>
            <a:off x="1054609" y="3337218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Place.dat</a:t>
            </a:r>
            <a:endParaRPr lang="ko-KR" altLang="en-US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1815D84-2146-49A8-91A9-B104397D6F70}"/>
              </a:ext>
            </a:extLst>
          </p:cNvPr>
          <p:cNvSpPr/>
          <p:nvPr/>
        </p:nvSpPr>
        <p:spPr>
          <a:xfrm>
            <a:off x="766938" y="3267783"/>
            <a:ext cx="1611917" cy="5380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CBAAD9-514C-4933-861C-599E13EDCC5B}"/>
              </a:ext>
            </a:extLst>
          </p:cNvPr>
          <p:cNvSpPr txBox="1"/>
          <p:nvPr/>
        </p:nvSpPr>
        <p:spPr>
          <a:xfrm>
            <a:off x="2408085" y="3333781"/>
            <a:ext cx="161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불러옴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5F9022-8D96-4DE4-A98C-F759ABF98651}"/>
              </a:ext>
            </a:extLst>
          </p:cNvPr>
          <p:cNvSpPr txBox="1"/>
          <p:nvPr/>
        </p:nvSpPr>
        <p:spPr>
          <a:xfrm>
            <a:off x="577776" y="4133854"/>
            <a:ext cx="579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Place</a:t>
            </a:r>
            <a:r>
              <a:rPr lang="ko-KR" altLang="en-US" b="1" dirty="0"/>
              <a:t> 데이터 중 평균 체류시간과 카테고리를 추출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카테고리별 체류시간을 종합하여 그래프로 출력</a:t>
            </a:r>
          </a:p>
        </p:txBody>
      </p:sp>
    </p:spTree>
    <p:extLst>
      <p:ext uri="{BB962C8B-B14F-4D97-AF65-F5344CB8AC3E}">
        <p14:creationId xmlns:p14="http://schemas.microsoft.com/office/powerpoint/2010/main" val="2957564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1542CE36-C4D2-4D05-85F6-7944DB88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47" y="1857762"/>
            <a:ext cx="4466667" cy="296190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4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5026580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A0322B5-009B-4B57-A004-03B05FAD36C3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F259A47B-7FC6-47E4-A7E9-F164CBBBFA4C}"/>
              </a:ext>
            </a:extLst>
          </p:cNvPr>
          <p:cNvSpPr/>
          <p:nvPr/>
        </p:nvSpPr>
        <p:spPr>
          <a:xfrm>
            <a:off x="312422" y="232808"/>
            <a:ext cx="1112710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cs typeface="Segoe UI" panose="020B0502040204020203" pitchFamily="34" charset="0"/>
              </a:rPr>
              <a:t>11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공지사항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ABC10D-DB4B-48D6-8B12-3BAE533D58A5}"/>
              </a:ext>
            </a:extLst>
          </p:cNvPr>
          <p:cNvSpPr/>
          <p:nvPr/>
        </p:nvSpPr>
        <p:spPr>
          <a:xfrm flipH="1">
            <a:off x="828360" y="4068397"/>
            <a:ext cx="1534597" cy="28632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6FB9F78-9780-4B75-B7A1-B9D1E646800F}"/>
              </a:ext>
            </a:extLst>
          </p:cNvPr>
          <p:cNvSpPr/>
          <p:nvPr/>
        </p:nvSpPr>
        <p:spPr>
          <a:xfrm>
            <a:off x="5930020" y="3035942"/>
            <a:ext cx="703985" cy="41233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E98D9E-ADAD-4247-9690-6AFE01F6C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830" y="1054276"/>
            <a:ext cx="3990975" cy="451485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464676-EA97-4584-9F31-76B9670C11E8}"/>
              </a:ext>
            </a:extLst>
          </p:cNvPr>
          <p:cNvSpPr txBox="1"/>
          <p:nvPr/>
        </p:nvSpPr>
        <p:spPr>
          <a:xfrm>
            <a:off x="1457595" y="1299951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Notice.dat</a:t>
            </a:r>
            <a:endParaRPr lang="ko-KR" altLang="en-US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26619CE-5194-4048-A395-ECE53F115F58}"/>
              </a:ext>
            </a:extLst>
          </p:cNvPr>
          <p:cNvSpPr/>
          <p:nvPr/>
        </p:nvSpPr>
        <p:spPr>
          <a:xfrm>
            <a:off x="1243851" y="1215575"/>
            <a:ext cx="1611917" cy="5380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A3C26A-9BC2-403F-A734-B86A3EF5C504}"/>
              </a:ext>
            </a:extLst>
          </p:cNvPr>
          <p:cNvSpPr txBox="1"/>
          <p:nvPr/>
        </p:nvSpPr>
        <p:spPr>
          <a:xfrm>
            <a:off x="2870807" y="1317657"/>
            <a:ext cx="161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불러옴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EAC7E3-2B33-4E46-95C5-E06EA17FD500}"/>
              </a:ext>
            </a:extLst>
          </p:cNvPr>
          <p:cNvSpPr txBox="1"/>
          <p:nvPr/>
        </p:nvSpPr>
        <p:spPr>
          <a:xfrm>
            <a:off x="5510970" y="2353389"/>
            <a:ext cx="1611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모든 공지사항 리스트 출력</a:t>
            </a:r>
          </a:p>
        </p:txBody>
      </p:sp>
    </p:spTree>
    <p:extLst>
      <p:ext uri="{BB962C8B-B14F-4D97-AF65-F5344CB8AC3E}">
        <p14:creationId xmlns:p14="http://schemas.microsoft.com/office/powerpoint/2010/main" val="3339031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0234637-BCF5-49F7-A5D6-278E46B1D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8" y="1965072"/>
            <a:ext cx="4466667" cy="296190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835936" y="1615729"/>
            <a:ext cx="10917029" cy="5247544"/>
            <a:chOff x="650111" y="997519"/>
            <a:chExt cx="4383087" cy="273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588331"/>
              <a:chOff x="4228444" y="1061250"/>
              <a:chExt cx="804754" cy="25883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027B961-95A1-40D7-9C85-CC047A689969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A0154AA-4F66-4AEB-ABE2-DF2D4787F2D3}"/>
              </a:ext>
            </a:extLst>
          </p:cNvPr>
          <p:cNvSpPr/>
          <p:nvPr/>
        </p:nvSpPr>
        <p:spPr>
          <a:xfrm>
            <a:off x="312422" y="232808"/>
            <a:ext cx="1112710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4-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cs typeface="Segoe UI" panose="020B0502040204020203" pitchFamily="34" charset="0"/>
              </a:rPr>
              <a:t>11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rPr>
              <a:t>공지사항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45908A-7D0E-4D0D-9E16-CCE839F6FD8F}"/>
              </a:ext>
            </a:extLst>
          </p:cNvPr>
          <p:cNvSpPr/>
          <p:nvPr/>
        </p:nvSpPr>
        <p:spPr>
          <a:xfrm flipH="1">
            <a:off x="710673" y="4412430"/>
            <a:ext cx="1951054" cy="28632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0B63777-2E6B-473D-9BCF-B5200449CC8A}"/>
              </a:ext>
            </a:extLst>
          </p:cNvPr>
          <p:cNvSpPr/>
          <p:nvPr/>
        </p:nvSpPr>
        <p:spPr>
          <a:xfrm>
            <a:off x="5409554" y="3163653"/>
            <a:ext cx="703985" cy="41233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A7D2878E-9272-4305-B7ED-21493DFDB6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"/>
          <a:stretch/>
        </p:blipFill>
        <p:spPr>
          <a:xfrm>
            <a:off x="6482835" y="258704"/>
            <a:ext cx="4952381" cy="6062724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81A8C5-BFDA-4C16-8524-2BF9B2E09567}"/>
              </a:ext>
            </a:extLst>
          </p:cNvPr>
          <p:cNvSpPr txBox="1"/>
          <p:nvPr/>
        </p:nvSpPr>
        <p:spPr>
          <a:xfrm>
            <a:off x="5157781" y="2687250"/>
            <a:ext cx="161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세부사항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80766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681360-99F0-411F-872E-D08276548030}"/>
              </a:ext>
            </a:extLst>
          </p:cNvPr>
          <p:cNvGrpSpPr/>
          <p:nvPr/>
        </p:nvGrpSpPr>
        <p:grpSpPr>
          <a:xfrm>
            <a:off x="439035" y="414566"/>
            <a:ext cx="11313930" cy="6222675"/>
            <a:chOff x="455076" y="532040"/>
            <a:chExt cx="4542439" cy="32443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3714BC-1D6D-47E8-BDBC-A4EE1D7C9B24}"/>
                </a:ext>
              </a:extLst>
            </p:cNvPr>
            <p:cNvSpPr/>
            <p:nvPr/>
          </p:nvSpPr>
          <p:spPr>
            <a:xfrm>
              <a:off x="455076" y="532040"/>
              <a:ext cx="1594159" cy="3530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dirty="0">
                  <a:solidFill>
                    <a:srgbClr val="083D6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5. WBS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D8C54-4C3F-44EA-9673-BD480EC120A6}"/>
                </a:ext>
              </a:extLst>
            </p:cNvPr>
            <p:cNvGrpSpPr/>
            <p:nvPr/>
          </p:nvGrpSpPr>
          <p:grpSpPr>
            <a:xfrm>
              <a:off x="614428" y="1158300"/>
              <a:ext cx="4383087" cy="2618107"/>
              <a:chOff x="650111" y="997519"/>
              <a:chExt cx="4383087" cy="261810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F6FE9F3-136B-4F29-A889-4AAB396D1E1F}"/>
                  </a:ext>
                </a:extLst>
              </p:cNvPr>
              <p:cNvGrpSpPr/>
              <p:nvPr/>
            </p:nvGrpSpPr>
            <p:grpSpPr>
              <a:xfrm>
                <a:off x="4228444" y="1145143"/>
                <a:ext cx="804754" cy="2470483"/>
                <a:chOff x="4228444" y="1061250"/>
                <a:chExt cx="804754" cy="2470483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831C2E5-3D29-449F-BA5C-32EFE486EF15}"/>
                    </a:ext>
                  </a:extLst>
                </p:cNvPr>
                <p:cNvSpPr txBox="1"/>
                <p:nvPr/>
              </p:nvSpPr>
              <p:spPr>
                <a:xfrm>
                  <a:off x="4228445" y="3403359"/>
                  <a:ext cx="628533" cy="1283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1332D08-1F40-4CC7-8BCA-68D3DC5E6DB8}"/>
                    </a:ext>
                  </a:extLst>
                </p:cNvPr>
                <p:cNvSpPr txBox="1"/>
                <p:nvPr/>
              </p:nvSpPr>
              <p:spPr>
                <a:xfrm>
                  <a:off x="4228444" y="1061250"/>
                  <a:ext cx="804754" cy="2462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274503B-5122-4623-AB9F-1245C2B01E9D}"/>
                  </a:ext>
                </a:extLst>
              </p:cNvPr>
              <p:cNvSpPr/>
              <p:nvPr/>
            </p:nvSpPr>
            <p:spPr>
              <a:xfrm>
                <a:off x="650111" y="997519"/>
                <a:ext cx="4013331" cy="57768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R="0" lvl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468DC3"/>
                  </a:solidFill>
                  <a:effectLst/>
                  <a:uLnTx/>
                  <a:uFillTx/>
                  <a:latin typeface="+mn-ea"/>
                  <a:cs typeface="Segoe UI" panose="020B0502040204020203" pitchFamily="34" charset="0"/>
                </a:endParaRPr>
              </a:p>
              <a:p>
                <a:pPr marL="914400" marR="0" lvl="0" indent="-91440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468DC3"/>
                  </a:solidFill>
                  <a:effectLst/>
                  <a:uLnTx/>
                  <a:uFillTx/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FDDED40-BCBB-4666-A82B-AEBF8E2AF912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22EF0D-E5B5-410E-8733-9FC4BC261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8" y="1706663"/>
            <a:ext cx="12099150" cy="37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83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438678" y="3067616"/>
            <a:ext cx="754212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 ;)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7A4A8-1C4C-4A44-8368-823D8DAB64A1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81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그리기이(가) 표시된 사진&#10;&#10;자동 생성된 설명">
            <a:extLst>
              <a:ext uri="{FF2B5EF4-FFF2-40B4-BE49-F238E27FC236}">
                <a16:creationId xmlns:a16="http://schemas.microsoft.com/office/drawing/2014/main" id="{B5D5C5BD-1194-410A-AD4F-45BCEF74D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737" y="4420087"/>
            <a:ext cx="1451905" cy="1390165"/>
          </a:xfrm>
          <a:prstGeom prst="rect">
            <a:avLst/>
          </a:prstGeom>
        </p:spPr>
      </p:pic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D7438C78-DB09-4B22-86A3-CDA64A360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55592" y="1792050"/>
            <a:ext cx="1295345" cy="1295345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77373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681360-99F0-411F-872E-D08276548030}"/>
              </a:ext>
            </a:extLst>
          </p:cNvPr>
          <p:cNvGrpSpPr/>
          <p:nvPr/>
        </p:nvGrpSpPr>
        <p:grpSpPr>
          <a:xfrm>
            <a:off x="135760" y="230410"/>
            <a:ext cx="12056238" cy="6563270"/>
            <a:chOff x="326980" y="424267"/>
            <a:chExt cx="4840469" cy="34219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3714BC-1D6D-47E8-BDBC-A4EE1D7C9B24}"/>
                </a:ext>
              </a:extLst>
            </p:cNvPr>
            <p:cNvSpPr/>
            <p:nvPr/>
          </p:nvSpPr>
          <p:spPr>
            <a:xfrm>
              <a:off x="326980" y="424267"/>
              <a:ext cx="1594159" cy="28884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srgbClr val="083D65"/>
                  </a:solidFill>
                  <a:latin typeface="+mj-ea"/>
                  <a:ea typeface="+mj-ea"/>
                  <a:cs typeface="Segoe UI" panose="020B0502040204020203" pitchFamily="34" charset="0"/>
                </a:rPr>
                <a:t>3.</a:t>
              </a:r>
              <a:r>
                <a:rPr lang="ko-KR" altLang="en-US" sz="3600" b="1" dirty="0">
                  <a:solidFill>
                    <a:srgbClr val="083D65"/>
                  </a:solidFill>
                  <a:latin typeface="+mj-ea"/>
                  <a:ea typeface="+mj-ea"/>
                  <a:cs typeface="Segoe UI" panose="020B0502040204020203" pitchFamily="34" charset="0"/>
                </a:rPr>
                <a:t> 데이터 구조 </a:t>
              </a:r>
              <a:r>
                <a:rPr lang="en-US" altLang="ko-KR" sz="3600" b="1" dirty="0">
                  <a:solidFill>
                    <a:srgbClr val="083D65"/>
                  </a:solidFill>
                  <a:latin typeface="+mj-ea"/>
                  <a:ea typeface="+mj-ea"/>
                  <a:cs typeface="Segoe UI" panose="020B0502040204020203" pitchFamily="34" charset="0"/>
                </a:rPr>
                <a:t> 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D8C54-4C3F-44EA-9673-BD480EC120A6}"/>
                </a:ext>
              </a:extLst>
            </p:cNvPr>
            <p:cNvGrpSpPr/>
            <p:nvPr/>
          </p:nvGrpSpPr>
          <p:grpSpPr>
            <a:xfrm>
              <a:off x="614428" y="1158300"/>
              <a:ext cx="4553021" cy="2687913"/>
              <a:chOff x="650111" y="997519"/>
              <a:chExt cx="4553021" cy="268791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F6FE9F3-136B-4F29-A889-4AAB396D1E1F}"/>
                  </a:ext>
                </a:extLst>
              </p:cNvPr>
              <p:cNvGrpSpPr/>
              <p:nvPr/>
            </p:nvGrpSpPr>
            <p:grpSpPr>
              <a:xfrm>
                <a:off x="4228444" y="1145143"/>
                <a:ext cx="974688" cy="2540289"/>
                <a:chOff x="4228444" y="1061250"/>
                <a:chExt cx="974688" cy="2540289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831C2E5-3D29-449F-BA5C-32EFE486EF15}"/>
                    </a:ext>
                  </a:extLst>
                </p:cNvPr>
                <p:cNvSpPr txBox="1"/>
                <p:nvPr/>
              </p:nvSpPr>
              <p:spPr>
                <a:xfrm>
                  <a:off x="4574599" y="3457118"/>
                  <a:ext cx="628533" cy="1444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b="1" i="1" dirty="0">
                      <a:solidFill>
                        <a:prstClr val="white"/>
                      </a:solidFill>
                      <a:latin typeface="Calibri" panose="020F0502020204030204"/>
                    </a:rPr>
                    <a:t>PALDAL PLACE</a:t>
                  </a:r>
                  <a:endParaRPr kumimoji="0" lang="en-US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1332D08-1F40-4CC7-8BCA-68D3DC5E6DB8}"/>
                    </a:ext>
                  </a:extLst>
                </p:cNvPr>
                <p:cNvSpPr txBox="1"/>
                <p:nvPr/>
              </p:nvSpPr>
              <p:spPr>
                <a:xfrm>
                  <a:off x="4228444" y="1061250"/>
                  <a:ext cx="804754" cy="2462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274503B-5122-4623-AB9F-1245C2B01E9D}"/>
                  </a:ext>
                </a:extLst>
              </p:cNvPr>
              <p:cNvSpPr/>
              <p:nvPr/>
            </p:nvSpPr>
            <p:spPr>
              <a:xfrm>
                <a:off x="650111" y="997519"/>
                <a:ext cx="4013331" cy="57768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914400" marR="0" lvl="0" indent="-91440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468DC3"/>
                  </a:solidFill>
                  <a:effectLst/>
                  <a:uLnTx/>
                  <a:uFillTx/>
                  <a:latin typeface="+mn-ea"/>
                  <a:cs typeface="Segoe UI" panose="020B0502040204020203" pitchFamily="34" charset="0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468DC3"/>
                  </a:solidFill>
                  <a:effectLst/>
                  <a:uLnTx/>
                  <a:uFillTx/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EA0CEC4-147B-4070-BE0C-2EA5595DADA6}"/>
              </a:ext>
            </a:extLst>
          </p:cNvPr>
          <p:cNvSpPr/>
          <p:nvPr/>
        </p:nvSpPr>
        <p:spPr>
          <a:xfrm>
            <a:off x="1940516" y="3165916"/>
            <a:ext cx="1168743" cy="3944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3D54A8-6FD2-4656-A91B-F9998B4F844D}"/>
              </a:ext>
            </a:extLst>
          </p:cNvPr>
          <p:cNvSpPr txBox="1"/>
          <p:nvPr/>
        </p:nvSpPr>
        <p:spPr>
          <a:xfrm>
            <a:off x="1978820" y="3193653"/>
            <a:ext cx="13408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Member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endParaRPr lang="ko-KR" altLang="en-US" sz="16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0804AE7-0C7C-42F4-9FFF-850E7637E9E2}"/>
              </a:ext>
            </a:extLst>
          </p:cNvPr>
          <p:cNvGrpSpPr/>
          <p:nvPr/>
        </p:nvGrpSpPr>
        <p:grpSpPr>
          <a:xfrm>
            <a:off x="4860936" y="3172134"/>
            <a:ext cx="1295349" cy="480685"/>
            <a:chOff x="6975642" y="564114"/>
            <a:chExt cx="1854733" cy="83657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1AEABF5-28BB-4DCB-B7FA-3DACEC3D30FF}"/>
                </a:ext>
              </a:extLst>
            </p:cNvPr>
            <p:cNvSpPr/>
            <p:nvPr/>
          </p:nvSpPr>
          <p:spPr>
            <a:xfrm>
              <a:off x="6975642" y="589059"/>
              <a:ext cx="1602658" cy="59976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26D10C-D861-4A2B-A32F-1A210C8A91EF}"/>
                </a:ext>
              </a:extLst>
            </p:cNvPr>
            <p:cNvSpPr txBox="1"/>
            <p:nvPr/>
          </p:nvSpPr>
          <p:spPr>
            <a:xfrm>
              <a:off x="6991742" y="564114"/>
              <a:ext cx="1838633" cy="83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Coupon</a:t>
              </a:r>
            </a:p>
            <a:p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3A3B4C8-7A60-406F-ABAC-765753584BFC}"/>
              </a:ext>
            </a:extLst>
          </p:cNvPr>
          <p:cNvGrpSpPr/>
          <p:nvPr/>
        </p:nvGrpSpPr>
        <p:grpSpPr>
          <a:xfrm rot="16200000">
            <a:off x="3691024" y="2442954"/>
            <a:ext cx="554612" cy="1285772"/>
            <a:chOff x="2184938" y="2056819"/>
            <a:chExt cx="0" cy="879585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0668023-E857-4C91-9A74-0BB8501A7BE6}"/>
                </a:ext>
              </a:extLst>
            </p:cNvPr>
            <p:cNvCxnSpPr/>
            <p:nvPr/>
          </p:nvCxnSpPr>
          <p:spPr>
            <a:xfrm>
              <a:off x="2184938" y="2347676"/>
              <a:ext cx="0" cy="58872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58B2CF4-6E5C-4532-8CC4-6B8904D3D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4938" y="2056819"/>
              <a:ext cx="0" cy="58171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83946A6-6364-419F-BE6B-10B30011BCF8}"/>
              </a:ext>
            </a:extLst>
          </p:cNvPr>
          <p:cNvGrpSpPr/>
          <p:nvPr/>
        </p:nvGrpSpPr>
        <p:grpSpPr>
          <a:xfrm>
            <a:off x="1794548" y="5943275"/>
            <a:ext cx="2091742" cy="400229"/>
            <a:chOff x="6699618" y="599767"/>
            <a:chExt cx="2533005" cy="660637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EDFA0317-AB43-4130-9AB8-9DD2FA1676A0}"/>
                </a:ext>
              </a:extLst>
            </p:cNvPr>
            <p:cNvSpPr/>
            <p:nvPr/>
          </p:nvSpPr>
          <p:spPr>
            <a:xfrm>
              <a:off x="6699618" y="599767"/>
              <a:ext cx="1904298" cy="59976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753258-E94B-4A59-B43D-1D0A1420B109}"/>
                </a:ext>
              </a:extLst>
            </p:cNvPr>
            <p:cNvSpPr txBox="1"/>
            <p:nvPr/>
          </p:nvSpPr>
          <p:spPr>
            <a:xfrm>
              <a:off x="6762236" y="609367"/>
              <a:ext cx="2470387" cy="651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Reservation</a:t>
              </a:r>
            </a:p>
            <a:p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6DA295D-7080-4C9E-A0F1-05087FD551BD}"/>
              </a:ext>
            </a:extLst>
          </p:cNvPr>
          <p:cNvGrpSpPr/>
          <p:nvPr/>
        </p:nvGrpSpPr>
        <p:grpSpPr>
          <a:xfrm>
            <a:off x="4779375" y="5892727"/>
            <a:ext cx="2023397" cy="646330"/>
            <a:chOff x="7083188" y="738791"/>
            <a:chExt cx="2004497" cy="651036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45D7A4E-DD7D-4EB5-A438-73DF3D175EF3}"/>
                </a:ext>
              </a:extLst>
            </p:cNvPr>
            <p:cNvSpPr/>
            <p:nvPr/>
          </p:nvSpPr>
          <p:spPr>
            <a:xfrm>
              <a:off x="7083188" y="752942"/>
              <a:ext cx="1020494" cy="3236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B4C787B-5242-4F15-A675-2D65023F5DF2}"/>
                </a:ext>
              </a:extLst>
            </p:cNvPr>
            <p:cNvSpPr txBox="1"/>
            <p:nvPr/>
          </p:nvSpPr>
          <p:spPr>
            <a:xfrm>
              <a:off x="7249054" y="738791"/>
              <a:ext cx="1838631" cy="651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Place</a:t>
              </a:r>
            </a:p>
            <a:p>
              <a:endParaRPr lang="ko-KR" altLang="en-US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077B10A-C40C-4908-9C2B-806379029E6A}"/>
              </a:ext>
            </a:extLst>
          </p:cNvPr>
          <p:cNvGrpSpPr/>
          <p:nvPr/>
        </p:nvGrpSpPr>
        <p:grpSpPr>
          <a:xfrm rot="16200000">
            <a:off x="3849162" y="5057181"/>
            <a:ext cx="248248" cy="1109438"/>
            <a:chOff x="2184938" y="2056819"/>
            <a:chExt cx="0" cy="879585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F4D59BD-11A4-48F8-9B9C-2A4F18BEE930}"/>
                </a:ext>
              </a:extLst>
            </p:cNvPr>
            <p:cNvCxnSpPr/>
            <p:nvPr/>
          </p:nvCxnSpPr>
          <p:spPr>
            <a:xfrm>
              <a:off x="2184938" y="2347676"/>
              <a:ext cx="0" cy="58872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F8E6BDC-15A7-4945-83CE-8B45400B1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4938" y="2056819"/>
              <a:ext cx="0" cy="58171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411D05-36BB-48E2-9E51-1C96C4877ED2}"/>
              </a:ext>
            </a:extLst>
          </p:cNvPr>
          <p:cNvGrpSpPr/>
          <p:nvPr/>
        </p:nvGrpSpPr>
        <p:grpSpPr>
          <a:xfrm>
            <a:off x="5279282" y="3692234"/>
            <a:ext cx="224523" cy="770208"/>
            <a:chOff x="2184938" y="2056819"/>
            <a:chExt cx="0" cy="879585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C50BE34-FEE2-42AC-8B49-23455BE6E1E9}"/>
                </a:ext>
              </a:extLst>
            </p:cNvPr>
            <p:cNvCxnSpPr/>
            <p:nvPr/>
          </p:nvCxnSpPr>
          <p:spPr>
            <a:xfrm>
              <a:off x="2184938" y="2347676"/>
              <a:ext cx="0" cy="58872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3A391C0-9FE8-43EC-9A60-E7EB444A6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4938" y="2056819"/>
              <a:ext cx="0" cy="58171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3768857-234A-4A0A-AE42-126E107F7E6C}"/>
              </a:ext>
            </a:extLst>
          </p:cNvPr>
          <p:cNvGrpSpPr/>
          <p:nvPr/>
        </p:nvGrpSpPr>
        <p:grpSpPr>
          <a:xfrm>
            <a:off x="2564224" y="3602140"/>
            <a:ext cx="0" cy="879585"/>
            <a:chOff x="2184938" y="2056819"/>
            <a:chExt cx="0" cy="879585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B94F938-0BF4-406A-A4A9-4C259D154682}"/>
                </a:ext>
              </a:extLst>
            </p:cNvPr>
            <p:cNvCxnSpPr/>
            <p:nvPr/>
          </p:nvCxnSpPr>
          <p:spPr>
            <a:xfrm>
              <a:off x="2184938" y="2347676"/>
              <a:ext cx="0" cy="58872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FB95E43-718B-4490-859F-157F23993F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4938" y="2056819"/>
              <a:ext cx="0" cy="58171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D73866C-DBAB-4025-B9E6-8C40FFA5C0CE}"/>
              </a:ext>
            </a:extLst>
          </p:cNvPr>
          <p:cNvSpPr txBox="1"/>
          <p:nvPr/>
        </p:nvSpPr>
        <p:spPr>
          <a:xfrm>
            <a:off x="1896660" y="3871579"/>
            <a:ext cx="1951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예약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978033-96BD-41B3-A3CD-E4A60621D67D}"/>
              </a:ext>
            </a:extLst>
          </p:cNvPr>
          <p:cNvSpPr txBox="1"/>
          <p:nvPr/>
        </p:nvSpPr>
        <p:spPr>
          <a:xfrm>
            <a:off x="3658951" y="2951575"/>
            <a:ext cx="151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사용</a:t>
            </a:r>
            <a:endParaRPr lang="ko-KR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5AB0FF-65C1-48E0-86DE-733980C225F2}"/>
              </a:ext>
            </a:extLst>
          </p:cNvPr>
          <p:cNvSpPr txBox="1"/>
          <p:nvPr/>
        </p:nvSpPr>
        <p:spPr>
          <a:xfrm>
            <a:off x="4644398" y="3926887"/>
            <a:ext cx="1951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할인</a:t>
            </a:r>
            <a:endParaRPr lang="ko-KR" alt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F36865-51E4-4FBB-9FB9-55DD26989424}"/>
              </a:ext>
            </a:extLst>
          </p:cNvPr>
          <p:cNvSpPr txBox="1"/>
          <p:nvPr/>
        </p:nvSpPr>
        <p:spPr>
          <a:xfrm>
            <a:off x="3648684" y="5254804"/>
            <a:ext cx="1951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예약</a:t>
            </a:r>
            <a:endParaRPr lang="ko-KR" altLang="en-US" sz="16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9D7BF0A-B0ED-4227-BA9F-4615AD5714B8}"/>
              </a:ext>
            </a:extLst>
          </p:cNvPr>
          <p:cNvGrpSpPr/>
          <p:nvPr/>
        </p:nvGrpSpPr>
        <p:grpSpPr>
          <a:xfrm>
            <a:off x="7306033" y="5865786"/>
            <a:ext cx="1194164" cy="403265"/>
            <a:chOff x="6975642" y="563422"/>
            <a:chExt cx="1911154" cy="651037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99E1045C-93E7-4321-9DBD-2265F9DB3B17}"/>
                </a:ext>
              </a:extLst>
            </p:cNvPr>
            <p:cNvSpPr/>
            <p:nvPr/>
          </p:nvSpPr>
          <p:spPr>
            <a:xfrm>
              <a:off x="6975642" y="589059"/>
              <a:ext cx="1602658" cy="59976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62995B6-FE3A-437F-B4BC-31A3BD68F4A6}"/>
                </a:ext>
              </a:extLst>
            </p:cNvPr>
            <p:cNvSpPr txBox="1"/>
            <p:nvPr/>
          </p:nvSpPr>
          <p:spPr>
            <a:xfrm>
              <a:off x="7048164" y="563422"/>
              <a:ext cx="1838632" cy="651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Review</a:t>
              </a:r>
            </a:p>
            <a:p>
              <a:endParaRPr lang="ko-KR" altLang="en-US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D82311E-5B97-40CB-8B2E-1506EF7A24EA}"/>
              </a:ext>
            </a:extLst>
          </p:cNvPr>
          <p:cNvGrpSpPr/>
          <p:nvPr/>
        </p:nvGrpSpPr>
        <p:grpSpPr>
          <a:xfrm rot="5400000" flipH="1">
            <a:off x="6554580" y="5228028"/>
            <a:ext cx="164384" cy="879585"/>
            <a:chOff x="2184938" y="2056819"/>
            <a:chExt cx="0" cy="879585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2548B23C-B269-4608-B4D9-69350C953A56}"/>
                </a:ext>
              </a:extLst>
            </p:cNvPr>
            <p:cNvCxnSpPr/>
            <p:nvPr/>
          </p:nvCxnSpPr>
          <p:spPr>
            <a:xfrm>
              <a:off x="2184938" y="2347676"/>
              <a:ext cx="0" cy="58872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FD31D6B3-452F-422D-B475-FF8C8513E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4938" y="2056819"/>
              <a:ext cx="0" cy="58171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36CACCD-35EB-4A4C-B47E-B209F12EDF7B}"/>
              </a:ext>
            </a:extLst>
          </p:cNvPr>
          <p:cNvSpPr txBox="1"/>
          <p:nvPr/>
        </p:nvSpPr>
        <p:spPr>
          <a:xfrm>
            <a:off x="6330362" y="5316644"/>
            <a:ext cx="1951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작성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endParaRPr lang="ko-KR" altLang="en-US" sz="1600" dirty="0"/>
          </a:p>
        </p:txBody>
      </p:sp>
      <p:pic>
        <p:nvPicPr>
          <p:cNvPr id="10" name="그림 9" descr="플레이트, 표지판이(가) 표시된 사진&#10;&#10;자동 생성된 설명">
            <a:extLst>
              <a:ext uri="{FF2B5EF4-FFF2-40B4-BE49-F238E27FC236}">
                <a16:creationId xmlns:a16="http://schemas.microsoft.com/office/drawing/2014/main" id="{CE7479CF-44C7-4190-A939-4554B3328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93" y="1792050"/>
            <a:ext cx="1295345" cy="1295345"/>
          </a:xfrm>
          <a:prstGeom prst="rect">
            <a:avLst/>
          </a:prstGeom>
        </p:spPr>
      </p:pic>
      <p:pic>
        <p:nvPicPr>
          <p:cNvPr id="12" name="그림 11" descr="표지판이(가) 표시된 사진&#10;&#10;자동 생성된 설명">
            <a:extLst>
              <a:ext uri="{FF2B5EF4-FFF2-40B4-BE49-F238E27FC236}">
                <a16:creationId xmlns:a16="http://schemas.microsoft.com/office/drawing/2014/main" id="{12ECD349-5839-4930-8243-E8CC93316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900" y="4552701"/>
            <a:ext cx="1321939" cy="1321939"/>
          </a:xfrm>
          <a:prstGeom prst="rect">
            <a:avLst/>
          </a:prstGeom>
        </p:spPr>
      </p:pic>
      <p:pic>
        <p:nvPicPr>
          <p:cNvPr id="15" name="그림 14" descr="플레이트, 표지판이(가) 표시된 사진&#10;&#10;자동 생성된 설명">
            <a:extLst>
              <a:ext uri="{FF2B5EF4-FFF2-40B4-BE49-F238E27FC236}">
                <a16:creationId xmlns:a16="http://schemas.microsoft.com/office/drawing/2014/main" id="{4B84751D-59F8-4BEB-9897-9E27EEBD2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31" y="4492922"/>
            <a:ext cx="1284105" cy="1284105"/>
          </a:xfrm>
          <a:prstGeom prst="rect">
            <a:avLst/>
          </a:prstGeom>
        </p:spPr>
      </p:pic>
      <p:pic>
        <p:nvPicPr>
          <p:cNvPr id="17" name="그림 16" descr="표지판, 장대, 플레이트, 거리이(가) 표시된 사진&#10;&#10;자동 생성된 설명">
            <a:extLst>
              <a:ext uri="{FF2B5EF4-FFF2-40B4-BE49-F238E27FC236}">
                <a16:creationId xmlns:a16="http://schemas.microsoft.com/office/drawing/2014/main" id="{601CFC4C-0F75-45F7-A6FA-4B67CB107F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65" y="4463356"/>
            <a:ext cx="1452390" cy="1324554"/>
          </a:xfrm>
          <a:prstGeom prst="rect">
            <a:avLst/>
          </a:prstGeom>
        </p:spPr>
      </p:pic>
      <p:pic>
        <p:nvPicPr>
          <p:cNvPr id="19" name="그림 18" descr="플레이트, 시계, 그리기이(가) 표시된 사진&#10;&#10;자동 생성된 설명">
            <a:extLst>
              <a:ext uri="{FF2B5EF4-FFF2-40B4-BE49-F238E27FC236}">
                <a16:creationId xmlns:a16="http://schemas.microsoft.com/office/drawing/2014/main" id="{1E4CBBA3-F27F-48EE-9209-EB50DF27A1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384" y="1844353"/>
            <a:ext cx="1431644" cy="1375001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5117805E-A8A8-46FF-8AEC-A8E4C0A0E833}"/>
              </a:ext>
            </a:extLst>
          </p:cNvPr>
          <p:cNvGrpSpPr/>
          <p:nvPr/>
        </p:nvGrpSpPr>
        <p:grpSpPr>
          <a:xfrm>
            <a:off x="9504743" y="3292001"/>
            <a:ext cx="1054888" cy="646331"/>
            <a:chOff x="6975642" y="549371"/>
            <a:chExt cx="1854733" cy="1124866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A5148993-F4AA-48B6-AE16-DE190350C533}"/>
                </a:ext>
              </a:extLst>
            </p:cNvPr>
            <p:cNvSpPr/>
            <p:nvPr/>
          </p:nvSpPr>
          <p:spPr>
            <a:xfrm>
              <a:off x="6975642" y="589059"/>
              <a:ext cx="1602658" cy="59976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2DC482-ED26-4984-A46B-5E5339C1738B}"/>
                </a:ext>
              </a:extLst>
            </p:cNvPr>
            <p:cNvSpPr txBox="1"/>
            <p:nvPr/>
          </p:nvSpPr>
          <p:spPr>
            <a:xfrm>
              <a:off x="6991742" y="549371"/>
              <a:ext cx="1838633" cy="1124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Notice</a:t>
              </a:r>
            </a:p>
            <a:p>
              <a:endParaRPr lang="ko-KR" altLang="en-US" dirty="0"/>
            </a:p>
          </p:txBody>
        </p:sp>
      </p:grpSp>
      <p:pic>
        <p:nvPicPr>
          <p:cNvPr id="21" name="그림 20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C21976BA-6EB2-4895-881B-F78867769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16" y="1714417"/>
            <a:ext cx="1512613" cy="1512613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D9944288-AA0E-4BCB-AD44-95648D86B72D}"/>
              </a:ext>
            </a:extLst>
          </p:cNvPr>
          <p:cNvGrpSpPr/>
          <p:nvPr/>
        </p:nvGrpSpPr>
        <p:grpSpPr>
          <a:xfrm>
            <a:off x="7168782" y="3275660"/>
            <a:ext cx="1363575" cy="923330"/>
            <a:chOff x="6975642" y="564114"/>
            <a:chExt cx="1854733" cy="160695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C44D211C-EFF8-41F7-9C4D-A29479296B68}"/>
                </a:ext>
              </a:extLst>
            </p:cNvPr>
            <p:cNvSpPr/>
            <p:nvPr/>
          </p:nvSpPr>
          <p:spPr>
            <a:xfrm>
              <a:off x="6975642" y="589059"/>
              <a:ext cx="1602658" cy="59976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89B14B5-7027-44BA-AC1A-BBF73948C524}"/>
                </a:ext>
              </a:extLst>
            </p:cNvPr>
            <p:cNvSpPr txBox="1"/>
            <p:nvPr/>
          </p:nvSpPr>
          <p:spPr>
            <a:xfrm>
              <a:off x="6991742" y="564114"/>
              <a:ext cx="1838633" cy="160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Statistics</a:t>
              </a:r>
            </a:p>
            <a:p>
              <a:endParaRPr lang="ko-KR" altLang="en-US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32B3040-D1B8-4B96-80F3-10F32A0B9FB2}"/>
              </a:ext>
            </a:extLst>
          </p:cNvPr>
          <p:cNvGrpSpPr/>
          <p:nvPr/>
        </p:nvGrpSpPr>
        <p:grpSpPr>
          <a:xfrm>
            <a:off x="9431184" y="5879183"/>
            <a:ext cx="1363575" cy="646331"/>
            <a:chOff x="6975642" y="564114"/>
            <a:chExt cx="1854733" cy="1124866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516F62BC-35B9-413B-94FE-B3A39C3A0398}"/>
                </a:ext>
              </a:extLst>
            </p:cNvPr>
            <p:cNvSpPr/>
            <p:nvPr/>
          </p:nvSpPr>
          <p:spPr>
            <a:xfrm>
              <a:off x="6975642" y="589059"/>
              <a:ext cx="1602658" cy="59976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C4573E-A06C-470E-B357-6214CA340457}"/>
                </a:ext>
              </a:extLst>
            </p:cNvPr>
            <p:cNvSpPr txBox="1"/>
            <p:nvPr/>
          </p:nvSpPr>
          <p:spPr>
            <a:xfrm>
              <a:off x="6991743" y="564114"/>
              <a:ext cx="1838632" cy="1124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Weather</a:t>
              </a:r>
            </a:p>
            <a:p>
              <a:endParaRPr lang="ko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753FE65-48E9-432E-A060-CDE1CA4743CB}"/>
              </a:ext>
            </a:extLst>
          </p:cNvPr>
          <p:cNvSpPr txBox="1"/>
          <p:nvPr/>
        </p:nvSpPr>
        <p:spPr>
          <a:xfrm>
            <a:off x="447040" y="848245"/>
            <a:ext cx="849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프로그램 내에서 사용하는 데이터들의 종류와 상호작용 관계를 나타냄</a:t>
            </a:r>
            <a:endParaRPr lang="en-US" altLang="ko-KR" b="1" dirty="0">
              <a:solidFill>
                <a:srgbClr val="083D65"/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  <a:p>
            <a:endParaRPr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FDA02E0-C1F2-4A50-8698-18B8EAD64DFC}"/>
              </a:ext>
            </a:extLst>
          </p:cNvPr>
          <p:cNvGrpSpPr/>
          <p:nvPr/>
        </p:nvGrpSpPr>
        <p:grpSpPr>
          <a:xfrm rot="2308704">
            <a:off x="6665686" y="3773420"/>
            <a:ext cx="314146" cy="1095433"/>
            <a:chOff x="2184938" y="2056819"/>
            <a:chExt cx="0" cy="879585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55B6DBA5-F5EA-4435-9900-15E301E3640E}"/>
                </a:ext>
              </a:extLst>
            </p:cNvPr>
            <p:cNvCxnSpPr/>
            <p:nvPr/>
          </p:nvCxnSpPr>
          <p:spPr>
            <a:xfrm>
              <a:off x="2184938" y="2347676"/>
              <a:ext cx="0" cy="58872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1D88F4B5-659B-42BB-A2F4-D6239BCBA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4938" y="2056819"/>
              <a:ext cx="0" cy="58171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227A31A-3A55-4B8D-8E44-DDE68946884F}"/>
              </a:ext>
            </a:extLst>
          </p:cNvPr>
          <p:cNvSpPr txBox="1"/>
          <p:nvPr/>
        </p:nvSpPr>
        <p:spPr>
          <a:xfrm>
            <a:off x="6135069" y="3920935"/>
            <a:ext cx="1951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공유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8FD1060-9E59-4575-A3A2-57A67E566118}"/>
              </a:ext>
            </a:extLst>
          </p:cNvPr>
          <p:cNvCxnSpPr>
            <a:cxnSpLocks/>
          </p:cNvCxnSpPr>
          <p:nvPr/>
        </p:nvCxnSpPr>
        <p:spPr>
          <a:xfrm>
            <a:off x="8940800" y="1991360"/>
            <a:ext cx="0" cy="4224532"/>
          </a:xfrm>
          <a:prstGeom prst="line">
            <a:avLst/>
          </a:prstGeom>
          <a:ln w="19050">
            <a:solidFill>
              <a:srgbClr val="476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5653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rot="0"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/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0">
            <a:off x="958973" y="1610454"/>
            <a:ext cx="10917029" cy="5021513"/>
            <a:chOff x="650111" y="997519"/>
            <a:chExt cx="4383087" cy="2618107"/>
          </a:xfrm>
        </p:grpSpPr>
        <p:grpSp>
          <p:nvGrpSpPr>
            <p:cNvPr id="3" name="Group 2"/>
            <p:cNvGrpSpPr/>
            <p:nvPr/>
          </p:nvGrpSpPr>
          <p:grpSpPr>
            <a:xfrm rot="0">
              <a:off x="4228444" y="1145143"/>
              <a:ext cx="804754" cy="2470483"/>
              <a:chOff x="4228444" y="1061250"/>
              <a:chExt cx="804754" cy="247048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228445" y="3403359"/>
                <a:ext cx="628533" cy="12837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id-ID" sz="16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kumimoji="0" lang="en-US" altLang="ko-KR" sz="3600" b="1" i="0" u="none" strike="noStrike" kern="1200" cap="none" spc="0" normalizeH="0" baseline="0"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/>
              </a:endParaRPr>
            </a:p>
            <a:p>
              <a:pPr marL="914400" marR="0" lvl="0" indent="-914400" algn="just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AutoNum type="arabicPeriod"/>
                <a:defRPr/>
              </a:pPr>
              <a:endParaRPr kumimoji="0" lang="en-US" sz="3600" b="1" i="0" u="none" strike="noStrike" kern="1200" cap="none" spc="0" normalizeH="0" baseline="0"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/>
              </a:endParaRPr>
            </a:p>
          </p:txBody>
        </p:sp>
      </p:grpSp>
      <p:sp>
        <p:nvSpPr>
          <p:cNvPr id="19" name="Rectangle 3"/>
          <p:cNvSpPr/>
          <p:nvPr/>
        </p:nvSpPr>
        <p:spPr>
          <a:xfrm>
            <a:off x="315998" y="198584"/>
            <a:ext cx="501536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en-US" altLang="ko-KR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3-1. Member (</a:t>
            </a:r>
            <a:r>
              <a:rPr lang="ko-KR" altLang="en-US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회원</a:t>
            </a:r>
            <a:r>
              <a:rPr lang="en-US" altLang="ko-KR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)</a:t>
            </a:r>
            <a:r>
              <a:rPr lang="ko-KR" altLang="en-US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 </a:t>
            </a:r>
            <a:r>
              <a:rPr lang="en-US" altLang="ko-KR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 </a:t>
            </a:r>
            <a:endParaRPr lang="en-US" altLang="ko-KR" sz="3600" b="1">
              <a:solidFill>
                <a:srgbClr val="083d65"/>
              </a:solidFill>
              <a:latin typeface="+mj-ea"/>
              <a:ea typeface="+mj-ea"/>
              <a:cs typeface="Segoe UI"/>
            </a:endParaRPr>
          </a:p>
          <a:p>
            <a:pPr marL="0" marR="0" lvl="0" indent="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3600" b="1" i="0" u="none" strike="noStrike" kern="1200" cap="none" spc="0" normalizeH="0" baseline="0"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98" y="1676300"/>
            <a:ext cx="11774402" cy="1701644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b="1" i="1">
                <a:solidFill>
                  <a:prstClr val="white"/>
                </a:solidFill>
                <a:latin typeface="Calibri"/>
              </a:rPr>
              <a:t>PALDAL PLACE</a:t>
            </a:r>
            <a:endParaRPr kumimoji="0" lang="en-US" b="1" i="1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728" y="3919246"/>
            <a:ext cx="119837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[1]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고유번호 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회원 생성 시 부여되는 중복되지 않는 고유 번호</a:t>
            </a:r>
            <a:endParaRPr lang="ko-KR" altLang="en-US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endParaRPr lang="en-US" altLang="ko-KR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rgbClr val="8335e5"/>
                </a:solidFill>
              </a:rPr>
              <a:t>[2] </a:t>
            </a:r>
            <a:r>
              <a:rPr lang="ko-KR" altLang="en-US" sz="1600" b="1">
                <a:solidFill>
                  <a:srgbClr val="8335e5"/>
                </a:solidFill>
              </a:rPr>
              <a:t>블랙리스트 카운트 </a:t>
            </a:r>
            <a:r>
              <a:rPr lang="en-US" altLang="ko-KR" sz="1600" b="1">
                <a:solidFill>
                  <a:srgbClr val="8335e5"/>
                </a:solidFill>
              </a:rPr>
              <a:t>: </a:t>
            </a:r>
            <a:r>
              <a:rPr lang="ko-KR" altLang="en-US" sz="1600">
                <a:solidFill>
                  <a:srgbClr val="8335e5"/>
                </a:solidFill>
              </a:rPr>
              <a:t>리뷰 작성 시 욕설을 입력하면 자동 증가함</a:t>
            </a:r>
            <a:r>
              <a:rPr lang="en-US" altLang="ko-KR" sz="1600">
                <a:solidFill>
                  <a:srgbClr val="8335e5"/>
                </a:solidFill>
              </a:rPr>
              <a:t>. </a:t>
            </a:r>
            <a:r>
              <a:rPr lang="ko-KR" altLang="en-US" sz="1600">
                <a:solidFill>
                  <a:srgbClr val="8335e5"/>
                </a:solidFill>
              </a:rPr>
              <a:t>일정 횟수 초과시 자동으로 블랙리스트 등록</a:t>
            </a:r>
            <a:endParaRPr lang="ko-KR" altLang="en-US" sz="1600">
              <a:solidFill>
                <a:srgbClr val="8335e5"/>
              </a:solidFill>
            </a:endParaRPr>
          </a:p>
          <a:p>
            <a:pPr lvl="0">
              <a:defRPr/>
            </a:pPr>
            <a:endParaRPr lang="en-US" altLang="ko-KR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rgbClr val="ff4343"/>
                </a:solidFill>
              </a:rPr>
              <a:t>[3] </a:t>
            </a:r>
            <a:r>
              <a:rPr lang="ko-KR" altLang="en-US" sz="1600" b="1">
                <a:solidFill>
                  <a:srgbClr val="ff4343"/>
                </a:solidFill>
              </a:rPr>
              <a:t>보유 쿠폰번호 </a:t>
            </a:r>
            <a:r>
              <a:rPr lang="en-US" altLang="ko-KR" sz="1600" b="1">
                <a:solidFill>
                  <a:srgbClr val="ff4343"/>
                </a:solidFill>
              </a:rPr>
              <a:t>: </a:t>
            </a:r>
            <a:r>
              <a:rPr lang="ko-KR" altLang="en-US" sz="1600">
                <a:solidFill>
                  <a:srgbClr val="ff4343"/>
                </a:solidFill>
              </a:rPr>
              <a:t>회원이 보유한 쿠폰번호 목록</a:t>
            </a:r>
            <a:endParaRPr lang="ko-KR" altLang="en-US" sz="1600">
              <a:solidFill>
                <a:srgbClr val="ff4343"/>
              </a:solidFill>
            </a:endParaRPr>
          </a:p>
          <a:p>
            <a:pPr lvl="0">
              <a:defRPr/>
            </a:pPr>
            <a:endParaRPr lang="en-US" altLang="ko-KR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나머지 데이터들은 순서대로 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이름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, ID, PW,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나이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거주지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전화번호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 성별</a:t>
            </a:r>
            <a:endParaRPr lang="en-US" altLang="ko-KR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21181" y="3377071"/>
            <a:ext cx="610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ff4343"/>
                </a:solidFill>
              </a:rPr>
              <a:t>[3]</a:t>
            </a:r>
            <a:endParaRPr lang="ko-KR" altLang="en-US" sz="2800" b="1">
              <a:solidFill>
                <a:srgbClr val="ff434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90508" y="3063673"/>
            <a:ext cx="2534757" cy="22938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447040" y="848245"/>
            <a:ext cx="8493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Segoe UI"/>
                <a:cs typeface="Segoe UI"/>
              </a:rPr>
              <a:t>PALDAL PLACE 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Segoe UI"/>
                <a:cs typeface="Segoe UI"/>
              </a:rPr>
              <a:t>플랫폼 회원들의 개인정보 데이터</a:t>
            </a:r>
            <a:endParaRPr lang="ko-KR" altLang="en-US" b="1">
              <a:solidFill>
                <a:schemeClr val="accent1">
                  <a:lumMod val="50000"/>
                </a:schemeClr>
              </a:solidFill>
              <a:latin typeface="Segoe UI"/>
              <a:cs typeface="Segoe UI"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551962" y="3314946"/>
            <a:ext cx="610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7030a0"/>
                </a:solidFill>
              </a:rPr>
              <a:t>[2]</a:t>
            </a:r>
            <a:endParaRPr lang="ko-KR" altLang="en-US" sz="2800" b="1">
              <a:solidFill>
                <a:srgbClr val="7030a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707559" y="3063672"/>
            <a:ext cx="299444" cy="229385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958973" y="1610454"/>
            <a:ext cx="10917029" cy="5021513"/>
            <a:chOff x="650111" y="997519"/>
            <a:chExt cx="4383087" cy="26181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6FE9F3-136B-4F29-A889-4AAB396D1E1F}"/>
                </a:ext>
              </a:extLst>
            </p:cNvPr>
            <p:cNvGrpSpPr/>
            <p:nvPr/>
          </p:nvGrpSpPr>
          <p:grpSpPr>
            <a:xfrm>
              <a:off x="4228444" y="1145143"/>
              <a:ext cx="804754" cy="2470483"/>
              <a:chOff x="4228444" y="1061250"/>
              <a:chExt cx="804754" cy="2470483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31C2E5-3D29-449F-BA5C-32EFE486EF15}"/>
                  </a:ext>
                </a:extLst>
              </p:cNvPr>
              <p:cNvSpPr txBox="1"/>
              <p:nvPr/>
            </p:nvSpPr>
            <p:spPr>
              <a:xfrm>
                <a:off x="4228445" y="3403359"/>
                <a:ext cx="628533" cy="128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332D08-1F40-4CC7-8BCA-68D3DC5E6DB8}"/>
                  </a:ext>
                </a:extLst>
              </p:cNvPr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  <a:p>
              <a:pPr marL="914400" marR="0" lvl="0" indent="-9144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9E4D13F5-FF0A-4C2B-AD42-5BBC914F7662}"/>
              </a:ext>
            </a:extLst>
          </p:cNvPr>
          <p:cNvSpPr/>
          <p:nvPr/>
        </p:nvSpPr>
        <p:spPr>
          <a:xfrm>
            <a:off x="312423" y="224366"/>
            <a:ext cx="34812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3-2. Coupon</a:t>
            </a:r>
            <a:r>
              <a:rPr lang="ko-KR" altLang="en-US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714933-B08E-4063-9EE5-85F466FE7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98" y="1676299"/>
            <a:ext cx="9010882" cy="1720292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EE8817-E98C-4F37-8E8A-6AB6F76F9B13}"/>
              </a:ext>
            </a:extLst>
          </p:cNvPr>
          <p:cNvSpPr txBox="1"/>
          <p:nvPr/>
        </p:nvSpPr>
        <p:spPr>
          <a:xfrm>
            <a:off x="312423" y="3527908"/>
            <a:ext cx="119837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4343"/>
                </a:solidFill>
              </a:rPr>
              <a:t>[1] </a:t>
            </a:r>
            <a:r>
              <a:rPr lang="ko-KR" altLang="en-US" sz="1600" b="1" dirty="0">
                <a:solidFill>
                  <a:srgbClr val="FF4343"/>
                </a:solidFill>
              </a:rPr>
              <a:t>고유번호 </a:t>
            </a:r>
            <a:r>
              <a:rPr lang="en-US" altLang="ko-KR" sz="1600" b="1" dirty="0">
                <a:solidFill>
                  <a:srgbClr val="FF4343"/>
                </a:solidFill>
              </a:rPr>
              <a:t>: </a:t>
            </a:r>
            <a:r>
              <a:rPr lang="ko-KR" altLang="en-US" sz="1600" dirty="0">
                <a:solidFill>
                  <a:srgbClr val="FF4343"/>
                </a:solidFill>
              </a:rPr>
              <a:t>쿠폰 생성 시 부여되는 중복되지 않는 고유 번호</a:t>
            </a:r>
            <a:endParaRPr lang="en-US" altLang="ko-KR" sz="1600" dirty="0">
              <a:solidFill>
                <a:srgbClr val="FF4343"/>
              </a:solidFill>
            </a:endParaRPr>
          </a:p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[2]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쿠폰 내용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사용가능한 지역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어떤 곳에서 사용할 수 있는지를 설명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[3]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보유 쿠폰번호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사용가능한 지역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카테고리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index</a:t>
            </a:r>
          </a:p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[4]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 사용 조건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해당 쿠폰이 사용가능한 조건을 명시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[5]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할인율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해당 쿠폰 적용시의 할인율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[6]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유효기간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해당 쿠폰의 유효기간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6EC956-10EC-46D7-ACC4-D04E5E647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980" y="3946004"/>
            <a:ext cx="2971800" cy="14478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01A2D2-AAC9-4B42-8C7D-F620428245D7}"/>
              </a:ext>
            </a:extLst>
          </p:cNvPr>
          <p:cNvSpPr txBox="1"/>
          <p:nvPr/>
        </p:nvSpPr>
        <p:spPr>
          <a:xfrm>
            <a:off x="7066282" y="5412451"/>
            <a:ext cx="535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Member </a:t>
            </a:r>
            <a:r>
              <a:rPr lang="ko-KR" altLang="en-US" b="1" dirty="0"/>
              <a:t>의 </a:t>
            </a:r>
            <a:r>
              <a:rPr lang="en-US" altLang="ko-KR" b="1" dirty="0"/>
              <a:t>[3] </a:t>
            </a:r>
            <a:r>
              <a:rPr lang="ko-KR" altLang="en-US" b="1" dirty="0"/>
              <a:t>보유 쿠폰번호와 같은 번호로써</a:t>
            </a:r>
            <a:r>
              <a:rPr lang="en-US" altLang="ko-KR" b="1" dirty="0"/>
              <a:t> </a:t>
            </a:r>
            <a:r>
              <a:rPr lang="ko-KR" altLang="en-US" b="1" dirty="0"/>
              <a:t>사용자가 예약을 진행할 때 연동되어 사용가능한 쿠폰의 리스트 출력을 위해 사용됨</a:t>
            </a:r>
            <a:endParaRPr lang="en-US" altLang="ko-KR" b="1" dirty="0"/>
          </a:p>
          <a:p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E4CCC37-2695-4E72-8BFD-93863B67D358}"/>
              </a:ext>
            </a:extLst>
          </p:cNvPr>
          <p:cNvCxnSpPr>
            <a:cxnSpLocks/>
          </p:cNvCxnSpPr>
          <p:nvPr/>
        </p:nvCxnSpPr>
        <p:spPr>
          <a:xfrm>
            <a:off x="6096000" y="3667760"/>
            <a:ext cx="2316480" cy="904240"/>
          </a:xfrm>
          <a:prstGeom prst="bentConnector3">
            <a:avLst>
              <a:gd name="adj1" fmla="val 70614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6B649E-666E-4AB8-AF1C-D139639D5402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01117E-3987-41C9-95B4-8EF3B393E88B}"/>
              </a:ext>
            </a:extLst>
          </p:cNvPr>
          <p:cNvSpPr/>
          <p:nvPr/>
        </p:nvSpPr>
        <p:spPr>
          <a:xfrm>
            <a:off x="380095" y="2698846"/>
            <a:ext cx="851011" cy="26075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9960FB-E35E-4A68-8686-A70AEC2B0618}"/>
              </a:ext>
            </a:extLst>
          </p:cNvPr>
          <p:cNvSpPr txBox="1"/>
          <p:nvPr/>
        </p:nvSpPr>
        <p:spPr>
          <a:xfrm>
            <a:off x="380095" y="850296"/>
            <a:ext cx="849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PALDAL PLACE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에서 운용중인 쿠폰 데이터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182D7-D616-4C0A-BCC2-64CF84BEDC89}"/>
              </a:ext>
            </a:extLst>
          </p:cNvPr>
          <p:cNvSpPr txBox="1"/>
          <p:nvPr/>
        </p:nvSpPr>
        <p:spPr>
          <a:xfrm>
            <a:off x="8732089" y="350750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Member – </a:t>
            </a:r>
            <a:r>
              <a:rPr lang="ko-KR" altLang="en-US" b="1" dirty="0"/>
              <a:t>보유 쿠폰번호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35949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2934" y="1430526"/>
            <a:ext cx="7934366" cy="1792527"/>
          </a:xfrm>
          <a:prstGeom prst="rect">
            <a:avLst/>
          </a:prstGeom>
          <a:ln w="28575">
            <a:solidFill>
              <a:srgbClr val="203a7b"/>
            </a:solidFill>
          </a:ln>
        </p:spPr>
      </p:pic>
      <p:grpSp>
        <p:nvGrpSpPr>
          <p:cNvPr id="82" name="Group 81"/>
          <p:cNvGrpSpPr/>
          <p:nvPr/>
        </p:nvGrpSpPr>
        <p:grpSpPr>
          <a:xfrm rot="0"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/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0">
            <a:off x="958973" y="1533224"/>
            <a:ext cx="10917029" cy="5021513"/>
            <a:chOff x="650111" y="997519"/>
            <a:chExt cx="4383087" cy="2618107"/>
          </a:xfrm>
        </p:grpSpPr>
        <p:grpSp>
          <p:nvGrpSpPr>
            <p:cNvPr id="3" name="Group 2"/>
            <p:cNvGrpSpPr/>
            <p:nvPr/>
          </p:nvGrpSpPr>
          <p:grpSpPr>
            <a:xfrm rot="0">
              <a:off x="4228444" y="1145143"/>
              <a:ext cx="804754" cy="2470483"/>
              <a:chOff x="4228444" y="1061250"/>
              <a:chExt cx="804754" cy="247048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228445" y="3403359"/>
                <a:ext cx="628533" cy="12837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228444" y="1061250"/>
                <a:ext cx="804754" cy="24622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id-ID" sz="16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50111" y="997519"/>
              <a:ext cx="4013331" cy="5776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just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kumimoji="0" lang="en-US" altLang="ko-KR" sz="3600" b="1" i="0" u="none" strike="noStrike" kern="1200" cap="none" spc="0" normalizeH="0" baseline="0"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/>
              </a:endParaRPr>
            </a:p>
            <a:p>
              <a:pPr marL="914400" marR="0" lvl="0" indent="-914400" algn="just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AutoNum type="arabicPeriod"/>
                <a:defRPr/>
              </a:pPr>
              <a:endParaRPr kumimoji="0" lang="en-US" sz="3600" b="1" i="0" u="none" strike="noStrike" kern="1200" cap="none" spc="0" normalizeH="0" baseline="0">
                <a:solidFill>
                  <a:srgbClr val="468dc3"/>
                </a:solidFill>
                <a:effectLst/>
                <a:uLnTx/>
                <a:uFillTx/>
                <a:latin typeface="+mn-ea"/>
                <a:cs typeface="Segoe UI"/>
              </a:endParaRPr>
            </a:p>
          </p:txBody>
        </p:sp>
      </p:grpSp>
      <p:sp>
        <p:nvSpPr>
          <p:cNvPr id="11" name="Rectangle 3"/>
          <p:cNvSpPr/>
          <p:nvPr/>
        </p:nvSpPr>
        <p:spPr>
          <a:xfrm>
            <a:off x="312422" y="224366"/>
            <a:ext cx="6149337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en-US" altLang="ko-KR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3-3. Reservation</a:t>
            </a:r>
            <a:r>
              <a:rPr lang="ko-KR" altLang="en-US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 </a:t>
            </a:r>
            <a:r>
              <a:rPr lang="en-US" altLang="ko-KR" sz="3600" b="1">
                <a:solidFill>
                  <a:srgbClr val="083d65"/>
                </a:solidFill>
                <a:latin typeface="+mj-ea"/>
                <a:ea typeface="+mj-ea"/>
                <a:cs typeface="Segoe UI"/>
              </a:rPr>
              <a:t> </a:t>
            </a:r>
            <a:endParaRPr lang="en-US" altLang="ko-KR" sz="3600" b="1">
              <a:solidFill>
                <a:srgbClr val="083d65"/>
              </a:solidFill>
              <a:latin typeface="+mj-ea"/>
              <a:ea typeface="+mj-ea"/>
              <a:cs typeface="Segoe UI"/>
            </a:endParaRPr>
          </a:p>
          <a:p>
            <a:pPr marL="0" marR="0" lvl="0" indent="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3600" b="1" i="0" u="none" strike="noStrike" kern="1200" cap="none" spc="0" normalizeH="0" baseline="0"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423" y="3527908"/>
            <a:ext cx="11983718" cy="2775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[1]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고유번호 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예약 건 고유번호</a:t>
            </a:r>
            <a:endParaRPr lang="ko-KR" altLang="en-US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endParaRPr lang="en-US" altLang="ko-KR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[2]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아이디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예약한 회원의 아이디</a:t>
            </a:r>
            <a:endParaRPr lang="ko-KR" altLang="en-US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endParaRPr lang="en-US" altLang="ko-KR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[3]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장소명 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해당 예약이 어느 장소에 대하여 진행된 것인지</a:t>
            </a:r>
            <a:endParaRPr lang="ko-KR" altLang="en-US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endParaRPr lang="en-US" altLang="ko-KR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[4]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 예약날짜 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예약된 날짜</a:t>
            </a:r>
            <a:endParaRPr lang="ko-KR" altLang="en-US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endParaRPr lang="en-US" altLang="ko-KR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[5]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가격 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사용자가 지불한 금액</a:t>
            </a:r>
            <a:endParaRPr lang="ko-KR" altLang="en-US" sz="160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endParaRPr lang="en-US" altLang="ko-KR" sz="1600" b="1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rgbClr val="ff4343"/>
                </a:solidFill>
              </a:rPr>
              <a:t>[6] </a:t>
            </a:r>
            <a:r>
              <a:rPr lang="ko-KR" altLang="en-US" sz="1600" b="1">
                <a:solidFill>
                  <a:srgbClr val="ff4343"/>
                </a:solidFill>
              </a:rPr>
              <a:t>사용된 쿠폰의 고유번호 </a:t>
            </a:r>
            <a:r>
              <a:rPr lang="en-US" altLang="ko-KR" sz="1600" b="1">
                <a:solidFill>
                  <a:srgbClr val="ff4343"/>
                </a:solidFill>
              </a:rPr>
              <a:t>: 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</a:rPr>
              <a:t>Coupon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데이터의 고유번호와 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</a:rPr>
              <a:t>Member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의 보유 쿠폰번호와 연동된다</a:t>
            </a:r>
            <a:endParaRPr lang="en-US" altLang="ko-KR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0497" y="3480375"/>
            <a:ext cx="5354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Coupon </a:t>
            </a:r>
            <a:r>
              <a:rPr lang="ko-KR" altLang="en-US" b="1"/>
              <a:t>의 고유번호로써 각 예약에 어떤 쿠폰이 사용되었는지에 대한 정보를 저장</a:t>
            </a:r>
            <a:endParaRPr lang="ko-KR" altLang="en-US" b="1"/>
          </a:p>
          <a:p>
            <a:pPr lvl="0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b="1" i="1">
                <a:solidFill>
                  <a:prstClr val="white"/>
                </a:solidFill>
                <a:latin typeface="Calibri"/>
              </a:rPr>
              <a:t>PALDAL PLACE</a:t>
            </a:r>
            <a:endParaRPr kumimoji="0" lang="en-US" b="1" i="1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70396" y="2915852"/>
            <a:ext cx="1118649" cy="24327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cxnSp>
        <p:nvCxnSpPr>
          <p:cNvPr id="4" name="연결선: 꺾임 3"/>
          <p:cNvCxnSpPr>
            <a:stCxn id="17" idx="3"/>
            <a:endCxn id="6" idx="0"/>
          </p:cNvCxnSpPr>
          <p:nvPr/>
        </p:nvCxnSpPr>
        <p:spPr>
          <a:xfrm>
            <a:off x="7889045" y="3037489"/>
            <a:ext cx="1428610" cy="442885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0095" y="850296"/>
            <a:ext cx="849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Segoe UI"/>
                <a:cs typeface="Segoe UI"/>
              </a:rPr>
              <a:t>회원이 예약을 진행한 경우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Segoe UI"/>
                <a:cs typeface="Segoe UI"/>
              </a:rPr>
              <a:t>, 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Segoe UI"/>
                <a:cs typeface="Segoe UI"/>
              </a:rPr>
              <a:t>해당 정보들을 저장한 데이터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F7C40C-665B-4709-9B1D-E8D5B37AB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3" y="1676299"/>
            <a:ext cx="11774402" cy="1689896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9E4D13F5-FF0A-4C2B-AD42-5BBC914F7662}"/>
              </a:ext>
            </a:extLst>
          </p:cNvPr>
          <p:cNvSpPr/>
          <p:nvPr/>
        </p:nvSpPr>
        <p:spPr>
          <a:xfrm>
            <a:off x="312422" y="224366"/>
            <a:ext cx="6149337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3-4. Place (</a:t>
            </a:r>
            <a:r>
              <a:rPr lang="ko-KR" altLang="en-US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장소</a:t>
            </a:r>
            <a:r>
              <a:rPr lang="en-US" altLang="ko-KR" sz="3600" b="1" dirty="0">
                <a:solidFill>
                  <a:srgbClr val="083D65"/>
                </a:solidFill>
                <a:latin typeface="+mj-ea"/>
                <a:ea typeface="+mj-ea"/>
                <a:cs typeface="Segoe UI" panose="020B0502040204020203" pitchFamily="34" charset="0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EE8817-E98C-4F37-8E8A-6AB6F76F9B13}"/>
              </a:ext>
            </a:extLst>
          </p:cNvPr>
          <p:cNvSpPr txBox="1"/>
          <p:nvPr/>
        </p:nvSpPr>
        <p:spPr>
          <a:xfrm>
            <a:off x="312423" y="3527908"/>
            <a:ext cx="119837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[1]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고유번호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장소 고유번호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[2]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</a:rPr>
              <a:t>장소명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장소 이름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[3]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설명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장소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</a:rPr>
              <a:t>소개글로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 관리자가 장소 추가 시에  직접 입력할 수 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[4]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 주소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[5]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평균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</a:rPr>
              <a:t>별점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사용자가 방문 후 매긴 평균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</a:rPr>
              <a:t>별점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FF6D6D"/>
                </a:solidFill>
              </a:rPr>
              <a:t>[</a:t>
            </a:r>
            <a:r>
              <a:rPr lang="en-US" altLang="ko-KR" sz="1600" b="1" dirty="0">
                <a:solidFill>
                  <a:srgbClr val="FF4343"/>
                </a:solidFill>
              </a:rPr>
              <a:t>6] </a:t>
            </a:r>
            <a:r>
              <a:rPr lang="ko-KR" altLang="en-US" sz="1600" b="1" dirty="0">
                <a:solidFill>
                  <a:srgbClr val="FF4343"/>
                </a:solidFill>
              </a:rPr>
              <a:t>평균 체류시간</a:t>
            </a:r>
            <a:r>
              <a:rPr lang="en-US" altLang="ko-KR" sz="1600" b="1" dirty="0">
                <a:solidFill>
                  <a:srgbClr val="FF4343"/>
                </a:solidFill>
              </a:rPr>
              <a:t>(</a:t>
            </a:r>
            <a:r>
              <a:rPr lang="ko-KR" altLang="en-US" sz="1600" b="1" dirty="0">
                <a:solidFill>
                  <a:srgbClr val="FF4343"/>
                </a:solidFill>
              </a:rPr>
              <a:t>방문 횟수</a:t>
            </a:r>
            <a:r>
              <a:rPr lang="en-US" altLang="ko-KR" sz="1600" b="1" dirty="0">
                <a:solidFill>
                  <a:srgbClr val="FF4343"/>
                </a:solidFill>
              </a:rPr>
              <a:t>): </a:t>
            </a:r>
            <a:r>
              <a:rPr lang="ko-KR" altLang="en-US" sz="1600" dirty="0">
                <a:solidFill>
                  <a:srgbClr val="FF4343"/>
                </a:solidFill>
              </a:rPr>
              <a:t>해당 장소를 얼마나 관심있게 보았는지를 측정하기 위한 데이터로써 사용자에게 공개되지 않으며</a:t>
            </a:r>
            <a:r>
              <a:rPr lang="en-US" altLang="ko-KR" sz="1600" dirty="0">
                <a:solidFill>
                  <a:srgbClr val="FF4343"/>
                </a:solidFill>
              </a:rPr>
              <a:t>, </a:t>
            </a:r>
            <a:r>
              <a:rPr lang="ko-KR" altLang="en-US" sz="1600" dirty="0">
                <a:solidFill>
                  <a:srgbClr val="FF4343"/>
                </a:solidFill>
              </a:rPr>
              <a:t>초 단위로 사용자가 정보를 접한 시간을 측정한다</a:t>
            </a:r>
            <a:r>
              <a:rPr lang="en-US" altLang="ko-KR" sz="1600" dirty="0">
                <a:solidFill>
                  <a:srgbClr val="FF4343"/>
                </a:solidFill>
              </a:rPr>
              <a:t>. </a:t>
            </a:r>
            <a:r>
              <a:rPr lang="ko-KR" altLang="en-US" sz="1600" dirty="0">
                <a:solidFill>
                  <a:srgbClr val="FF4343"/>
                </a:solidFill>
              </a:rPr>
              <a:t>이후 방문한 횟수와 체류시간의 평균을 측정한다</a:t>
            </a:r>
            <a:r>
              <a:rPr lang="en-US" altLang="ko-KR" sz="1600" dirty="0">
                <a:solidFill>
                  <a:srgbClr val="FF4343"/>
                </a:solidFill>
              </a:rPr>
              <a:t>. </a:t>
            </a:r>
            <a:r>
              <a:rPr lang="ko-KR" altLang="en-US" sz="1600" dirty="0">
                <a:solidFill>
                  <a:srgbClr val="FF4343"/>
                </a:solidFill>
              </a:rPr>
              <a:t>이 후 인기 리스트를 출력하는 기능을 구현할 때에 사용자의 흥미를 측정하는 척도로</a:t>
            </a:r>
            <a:r>
              <a:rPr lang="en-US" altLang="ko-KR" sz="1600" dirty="0">
                <a:solidFill>
                  <a:srgbClr val="FF4343"/>
                </a:solidFill>
              </a:rPr>
              <a:t>, </a:t>
            </a:r>
            <a:r>
              <a:rPr lang="ko-KR" altLang="en-US" sz="1600" dirty="0">
                <a:solidFill>
                  <a:srgbClr val="FF4343"/>
                </a:solidFill>
              </a:rPr>
              <a:t>즉 </a:t>
            </a:r>
            <a:r>
              <a:rPr lang="ko-KR" altLang="en-US" sz="1600" b="1" dirty="0">
                <a:solidFill>
                  <a:srgbClr val="FF4343"/>
                </a:solidFill>
              </a:rPr>
              <a:t>실질적 인기도</a:t>
            </a:r>
            <a:r>
              <a:rPr lang="ko-KR" altLang="en-US" sz="1600" dirty="0">
                <a:solidFill>
                  <a:srgbClr val="FF4343"/>
                </a:solidFill>
              </a:rPr>
              <a:t>로 활용한다</a:t>
            </a:r>
            <a:r>
              <a:rPr lang="en-US" altLang="ko-KR" sz="1600" dirty="0">
                <a:solidFill>
                  <a:srgbClr val="FF4343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[7]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카테고리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맛집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문화재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</a:rPr>
              <a:t>놀거리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 의 세 종류로 나뉘어져 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[8]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예약가능여부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[9]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가격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예약이 가능할 경우 해당 장소의 가격을 제공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불가능할 경우는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을 할당한다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6B649E-666E-4AB8-AF1C-D139639D5402}"/>
              </a:ext>
            </a:extLst>
          </p:cNvPr>
          <p:cNvSpPr txBox="1"/>
          <p:nvPr/>
        </p:nvSpPr>
        <p:spPr>
          <a:xfrm>
            <a:off x="10626500" y="6516681"/>
            <a:ext cx="15654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libri" panose="020F0502020204030204"/>
              </a:rPr>
              <a:t>PALDAL PLACE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9F85F4-3B12-43E4-97A2-3B3B7B5142AF}"/>
              </a:ext>
            </a:extLst>
          </p:cNvPr>
          <p:cNvSpPr/>
          <p:nvPr/>
        </p:nvSpPr>
        <p:spPr>
          <a:xfrm>
            <a:off x="10872788" y="2880163"/>
            <a:ext cx="361950" cy="29166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D920E3-2A62-4C19-846F-1B46E26A00C5}"/>
              </a:ext>
            </a:extLst>
          </p:cNvPr>
          <p:cNvSpPr txBox="1"/>
          <p:nvPr/>
        </p:nvSpPr>
        <p:spPr>
          <a:xfrm>
            <a:off x="380095" y="850296"/>
            <a:ext cx="849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PALDAL PLACE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내에 저장하고 있는 장소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40746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1380</ep:Words>
  <ep:PresentationFormat>와이드스크린</ep:PresentationFormat>
  <ep:Paragraphs>284</ep:Paragraphs>
  <ep:Slides>45</ep:Slides>
  <ep:Notes>38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ep:HeadingPairs>
  <ep:TitlesOfParts>
    <vt:vector size="4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2018-01-29T07:36:00.000</dcterms:created>
  <dc:creator>deni pramadita</dc:creator>
  <cp:lastModifiedBy>lllss</cp:lastModifiedBy>
  <dcterms:modified xsi:type="dcterms:W3CDTF">2020-05-26T13:20:32.780</dcterms:modified>
  <cp:revision>435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