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439" r:id="rId2"/>
    <p:sldId id="1420" r:id="rId3"/>
    <p:sldId id="1424" r:id="rId4"/>
    <p:sldId id="1440" r:id="rId5"/>
    <p:sldId id="1310" r:id="rId6"/>
    <p:sldId id="144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n Hong" initials="JH" lastIdx="1" clrIdx="0">
    <p:extLst>
      <p:ext uri="{19B8F6BF-5375-455C-9EA6-DF929625EA0E}">
        <p15:presenceInfo xmlns:p15="http://schemas.microsoft.com/office/powerpoint/2012/main" userId="6ffaa6964d0068b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37" d="100"/>
          <a:sy n="37" d="100"/>
        </p:scale>
        <p:origin x="24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586C0-C17C-1900-D244-AD85D0D535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154CEA-72E8-9499-073C-E32C5319A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FCB11B-0CCA-8F24-9EF5-48F863A10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9F939-467B-4C5F-B151-A899E4E35286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7EE78A-B679-EA9C-D738-429927F6A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999992-7793-E13B-E0F5-707E33DC5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7CD4-341B-4B29-8DEB-B727ACB2C6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631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E25C40-789C-B303-E87D-0083B11F3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28FEE4-7FCF-A26F-DDB9-1A2264B4D5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6E47FC-C0ED-C2F1-E6DC-550DC6A24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9F939-467B-4C5F-B151-A899E4E35286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189F9E-032A-E4CE-DDFC-767E18BFC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11A706-CE2E-C180-E669-8A2B9B479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7CD4-341B-4B29-8DEB-B727ACB2C6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091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A8128DB-C073-B6F4-F2CD-15CF219774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D7D5D1-1985-25C9-8BA7-ADAAB2D6A9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EC9B40-F7CC-0466-37EC-2177B4AD4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9F939-467B-4C5F-B151-A899E4E35286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97C031-0FE8-B7E9-B13C-551F6F9BB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A39DBA-DA3F-8B3C-DB72-11DF1A901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7CD4-341B-4B29-8DEB-B727ACB2C6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388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-1588" y="0"/>
            <a:ext cx="12216454" cy="6858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4013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255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215473" y="2238806"/>
            <a:ext cx="3769852" cy="2290023"/>
          </a:xfrm>
          <a:noFill/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872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ptop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185257" y="3852350"/>
            <a:ext cx="3804836" cy="2365807"/>
          </a:xfrm>
          <a:noFill/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085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A27704-5469-D805-0194-45B13EADA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C7C938-F1ED-7FD2-5305-1F51A05F7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EE5646-AD12-358D-D46D-6483E6685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9F939-467B-4C5F-B151-A899E4E35286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310242-F269-F32A-83FB-600E424ED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75C355-E3D4-6309-838A-FD446591C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7CD4-341B-4B29-8DEB-B727ACB2C6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708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12D143-78E3-8F35-6511-4A4171603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EF7864-C124-A70D-EA18-7FAB7EB83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8769B2-F02B-00B5-A4F2-96B1AC54D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9F939-467B-4C5F-B151-A899E4E35286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A78AA9-EE10-3295-1DA2-F29D27D62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8D256-9C95-A4A5-F16C-D8C7D2A39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7CD4-341B-4B29-8DEB-B727ACB2C6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928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AA1788-1F5B-A85F-7A2B-96E327EAE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9A540D-9C1D-DA83-7963-649EC34F8B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899A3B-7C58-D882-42EA-FC717F11ED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24286D-BB85-2F2B-253E-F0A259BC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9F939-467B-4C5F-B151-A899E4E35286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E61F99-D526-8B97-ECEF-2BA48A89B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76FCDB-4A3F-98E0-C39A-039634640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7CD4-341B-4B29-8DEB-B727ACB2C6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92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028348-34B0-0EF6-C5FE-AD9502BA5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8D5919-EA8E-B09D-3B61-2B4D104F7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53ECB6-3240-E825-3581-214D0CA905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97F269-595B-60D2-0BEE-2F8C928626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D678557-145A-4F44-5CEC-1C5016D3B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0F336A-5F3F-1A1E-2F15-A3179308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9F939-467B-4C5F-B151-A899E4E35286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F5A85CA-F7BE-DE95-D315-3F32B4D18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BC5616C-41EB-D37B-BC09-4095E40F7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7CD4-341B-4B29-8DEB-B727ACB2C6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484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4D92BB-ED06-6EDB-32F3-218FACEF4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AF0957D-C2B9-E3A5-0171-EBAD9EB7E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9F939-467B-4C5F-B151-A899E4E35286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535C89-5EAC-EEE0-8768-583AA715A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B92975-741F-5CC1-C079-C11A41E98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7CD4-341B-4B29-8DEB-B727ACB2C6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005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FD8949-5935-4482-9156-0BEE544D6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9F939-467B-4C5F-B151-A899E4E35286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3C941EF-0332-76E4-7DA5-08B84DA4C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005038-2B49-E579-25BF-0C96BC0F5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7CD4-341B-4B29-8DEB-B727ACB2C6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38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0F842F-3683-7EA0-C546-FECC38C51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6E5B49-669F-A20A-1F9F-137464276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40004C-5154-A097-D173-63863A127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D0AF17-4A09-6027-38C3-9C59324A6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9F939-467B-4C5F-B151-A899E4E35286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3EA4DE-360D-838D-2055-23E1C724C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006E02-F747-46CC-75CF-ACBCBB768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7CD4-341B-4B29-8DEB-B727ACB2C6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850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364841-13AE-A2B3-C16C-F287E45BA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120DEF-4BB7-3859-9996-AA483A3F32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0EA3AE-7007-8EA8-7984-8C4B7728C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37AE0B-4ABF-A130-ACC3-11C1426FD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9F939-467B-4C5F-B151-A899E4E35286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DCD64F-C14E-414C-0856-DB1CFDE79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8E985B-E643-12AE-9F8A-DCACD58A4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7CD4-341B-4B29-8DEB-B727ACB2C6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410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12ACB1-1A2D-898F-2947-3949DC802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7B4749-CEAA-1AB4-971E-57806EF2C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8947BF-2D34-1F2D-5F90-0F2C9C6E8C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9F939-467B-4C5F-B151-A899E4E35286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4A4BC7-8C7A-B7B9-EC3C-DDA6BD5FB4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1A99D4-A766-287A-E629-9226F281B7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C7CD4-341B-4B29-8DEB-B727ACB2C6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337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88" y="0"/>
            <a:ext cx="12211685" cy="6858000"/>
          </a:xfrm>
          <a:prstGeom prst="rect">
            <a:avLst/>
          </a:prstGeom>
          <a:solidFill>
            <a:schemeClr val="accent1">
              <a:alpha val="83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12" name="Group 11"/>
          <p:cNvGrpSpPr/>
          <p:nvPr/>
        </p:nvGrpSpPr>
        <p:grpSpPr>
          <a:xfrm>
            <a:off x="2858936" y="2355690"/>
            <a:ext cx="6436248" cy="2203900"/>
            <a:chOff x="5714696" y="4242508"/>
            <a:chExt cx="12872495" cy="4407800"/>
          </a:xfrm>
        </p:grpSpPr>
        <p:sp>
          <p:nvSpPr>
            <p:cNvPr id="13" name="TextBox 12"/>
            <p:cNvSpPr txBox="1"/>
            <p:nvPr/>
          </p:nvSpPr>
          <p:spPr>
            <a:xfrm>
              <a:off x="6320506" y="4559978"/>
              <a:ext cx="11615999" cy="27392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300" b="1" dirty="0">
                  <a:solidFill>
                    <a:schemeClr val="bg1"/>
                  </a:solidFill>
                  <a:latin typeface="Montserrat"/>
                  <a:cs typeface="Montserrat"/>
                </a:rPr>
                <a:t>모두의 물류</a:t>
              </a:r>
              <a:endParaRPr lang="en-US" sz="8300" b="1" dirty="0">
                <a:solidFill>
                  <a:schemeClr val="bg1"/>
                </a:solidFill>
                <a:latin typeface="Montserrat"/>
                <a:cs typeface="Montserrat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14696" y="4242508"/>
              <a:ext cx="12872495" cy="3290109"/>
            </a:xfrm>
            <a:prstGeom prst="rect">
              <a:avLst/>
            </a:prstGeom>
            <a:noFill/>
            <a:ln w="762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944366" y="7850088"/>
              <a:ext cx="8368317" cy="800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bg1"/>
                  </a:solidFill>
                  <a:latin typeface="Montserrat Light"/>
                  <a:cs typeface="Montserrat Light"/>
                </a:rPr>
                <a:t>유통관리 시스템 </a:t>
              </a:r>
              <a:r>
                <a:rPr lang="en-US" altLang="ko-KR" sz="2000" dirty="0">
                  <a:solidFill>
                    <a:schemeClr val="bg1"/>
                  </a:solidFill>
                  <a:latin typeface="Montserrat Light"/>
                  <a:cs typeface="Montserrat Light"/>
                </a:rPr>
                <a:t>– project</a:t>
              </a:r>
              <a:r>
                <a:rPr lang="ko-KR" altLang="en-US" sz="2000" dirty="0">
                  <a:solidFill>
                    <a:schemeClr val="bg1"/>
                  </a:solidFill>
                  <a:latin typeface="Montserrat Light"/>
                  <a:cs typeface="Montserrat Light"/>
                </a:rPr>
                <a:t> </a:t>
              </a:r>
              <a:r>
                <a:rPr lang="en-US" altLang="ko-KR" sz="2000" dirty="0">
                  <a:solidFill>
                    <a:schemeClr val="bg1"/>
                  </a:solidFill>
                  <a:latin typeface="Montserrat Light"/>
                  <a:cs typeface="Montserrat Light"/>
                </a:rPr>
                <a:t>4</a:t>
              </a:r>
              <a:r>
                <a:rPr lang="ko-KR" altLang="en-US" sz="2000" dirty="0">
                  <a:solidFill>
                    <a:schemeClr val="bg1"/>
                  </a:solidFill>
                  <a:latin typeface="Montserrat Light"/>
                  <a:cs typeface="Montserrat Light"/>
                </a:rPr>
                <a:t> </a:t>
              </a:r>
              <a:r>
                <a:rPr lang="en-US" altLang="ko-KR" sz="2000" dirty="0">
                  <a:solidFill>
                    <a:schemeClr val="bg1"/>
                  </a:solidFill>
                  <a:latin typeface="Montserrat Light"/>
                  <a:cs typeface="Montserrat Light"/>
                </a:rPr>
                <a:t>team</a:t>
              </a:r>
              <a:endParaRPr lang="en-US" sz="2000" dirty="0">
                <a:solidFill>
                  <a:schemeClr val="bg1"/>
                </a:solidFill>
                <a:latin typeface="Montserrat Light"/>
                <a:cs typeface="Montserrat Light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46BEC28-BE55-4C75-42EF-8B4C378356AC}"/>
              </a:ext>
            </a:extLst>
          </p:cNvPr>
          <p:cNvSpPr txBox="1"/>
          <p:nvPr/>
        </p:nvSpPr>
        <p:spPr>
          <a:xfrm>
            <a:off x="5701929" y="6156380"/>
            <a:ext cx="6272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Montserrat Light"/>
                <a:cs typeface="Montserrat Light"/>
              </a:rPr>
              <a:t>팀원</a:t>
            </a:r>
            <a:r>
              <a:rPr lang="en-US" altLang="ko-KR" sz="2000" dirty="0">
                <a:solidFill>
                  <a:schemeClr val="bg1"/>
                </a:solidFill>
                <a:latin typeface="Montserrat Light"/>
                <a:cs typeface="Montserrat Light"/>
              </a:rPr>
              <a:t>: </a:t>
            </a:r>
            <a:r>
              <a:rPr lang="ko-KR" altLang="en-US" sz="2000" dirty="0" err="1">
                <a:solidFill>
                  <a:schemeClr val="bg1"/>
                </a:solidFill>
                <a:latin typeface="Montserrat Light"/>
                <a:cs typeface="Montserrat Light"/>
              </a:rPr>
              <a:t>김현동</a:t>
            </a:r>
            <a:r>
              <a:rPr lang="en-US" altLang="ko-KR" sz="2000" dirty="0">
                <a:solidFill>
                  <a:schemeClr val="bg1"/>
                </a:solidFill>
                <a:latin typeface="Montserrat Light"/>
                <a:cs typeface="Montserrat Light"/>
              </a:rPr>
              <a:t>, </a:t>
            </a:r>
            <a:r>
              <a:rPr lang="ko-KR" altLang="en-US" sz="2000" dirty="0" err="1">
                <a:solidFill>
                  <a:schemeClr val="bg1"/>
                </a:solidFill>
                <a:latin typeface="Montserrat Light"/>
                <a:cs typeface="Montserrat Light"/>
              </a:rPr>
              <a:t>김수혜</a:t>
            </a:r>
            <a:r>
              <a:rPr lang="en-US" altLang="ko-KR" sz="2000" dirty="0">
                <a:solidFill>
                  <a:schemeClr val="bg1"/>
                </a:solidFill>
                <a:latin typeface="Montserrat Light"/>
                <a:cs typeface="Montserrat Light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Montserrat Light"/>
                <a:cs typeface="Montserrat Light"/>
              </a:rPr>
              <a:t>김지킴이</a:t>
            </a:r>
            <a:r>
              <a:rPr lang="en-US" altLang="ko-KR" sz="2000" dirty="0">
                <a:solidFill>
                  <a:schemeClr val="bg1"/>
                </a:solidFill>
                <a:latin typeface="Montserrat Light"/>
                <a:cs typeface="Montserrat Light"/>
              </a:rPr>
              <a:t>, </a:t>
            </a:r>
            <a:r>
              <a:rPr lang="ko-KR" altLang="en-US" sz="2000" dirty="0" err="1">
                <a:solidFill>
                  <a:schemeClr val="bg1"/>
                </a:solidFill>
                <a:latin typeface="Montserrat Light"/>
                <a:cs typeface="Montserrat Light"/>
              </a:rPr>
              <a:t>노영조</a:t>
            </a:r>
            <a:r>
              <a:rPr lang="en-US" altLang="ko-KR" sz="2000" dirty="0">
                <a:solidFill>
                  <a:schemeClr val="bg1"/>
                </a:solidFill>
                <a:latin typeface="Montserrat Light"/>
                <a:cs typeface="Montserrat Light"/>
              </a:rPr>
              <a:t>, </a:t>
            </a:r>
            <a:r>
              <a:rPr lang="ko-KR" altLang="en-US" sz="2000" dirty="0" err="1">
                <a:solidFill>
                  <a:schemeClr val="bg1"/>
                </a:solidFill>
                <a:latin typeface="Montserrat Light"/>
                <a:cs typeface="Montserrat Light"/>
              </a:rPr>
              <a:t>정진홍</a:t>
            </a:r>
            <a:r>
              <a:rPr lang="en-US" altLang="ko-KR" sz="2000" dirty="0">
                <a:solidFill>
                  <a:schemeClr val="bg1"/>
                </a:solidFill>
                <a:latin typeface="Montserrat Light"/>
                <a:cs typeface="Montserrat Light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Montserrat Light"/>
                <a:cs typeface="Montserrat Light"/>
              </a:rPr>
              <a:t>최민지</a:t>
            </a:r>
            <a:endParaRPr lang="en-US" sz="2000" dirty="0">
              <a:solidFill>
                <a:schemeClr val="bg1"/>
              </a:solidFill>
              <a:latin typeface="Montserrat Light"/>
              <a:cs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14207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3525922" y="3034372"/>
            <a:ext cx="5156018" cy="4438166"/>
            <a:chOff x="2323609" y="594889"/>
            <a:chExt cx="4515737" cy="3886016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 rotWithShape="1">
            <a:blip r:embed="rId2"/>
            <a:srcRect l="4792" r="4792"/>
            <a:stretch/>
          </p:blipFill>
          <p:spPr>
            <a:xfrm>
              <a:off x="2323609" y="594889"/>
              <a:ext cx="4515737" cy="3886016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2908092" y="1313332"/>
              <a:ext cx="3310128" cy="2049481"/>
            </a:xfrm>
            <a:prstGeom prst="rect">
              <a:avLst/>
            </a:prstGeom>
            <a:solidFill>
              <a:srgbClr val="558ED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00" dirty="0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4082504" y="512438"/>
            <a:ext cx="4016443" cy="538589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21899" tIns="60950" rIns="121899" bIns="60950" rtlCol="0" anchor="ctr">
            <a:spAutoFit/>
          </a:bodyPr>
          <a:lstStyle/>
          <a:p>
            <a:pPr algn="ctr">
              <a:tabLst>
                <a:tab pos="169069" algn="l"/>
              </a:tabLst>
            </a:pPr>
            <a:r>
              <a:rPr lang="en-US" sz="2700" b="1" dirty="0">
                <a:solidFill>
                  <a:schemeClr val="tx2"/>
                </a:solidFill>
                <a:latin typeface="Montserrat"/>
                <a:cs typeface="Montserrat"/>
              </a:rPr>
              <a:t>CHOOSE ON POJECT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475494" y="1050949"/>
            <a:ext cx="1230423" cy="261590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21899" tIns="60950" rIns="121899" bIns="60950" rtlCol="0" anchor="ctr">
            <a:spAutoFit/>
          </a:bodyPr>
          <a:lstStyle/>
          <a:p>
            <a:pPr algn="ctr">
              <a:tabLst>
                <a:tab pos="169069" algn="l"/>
              </a:tabLst>
            </a:pPr>
            <a:r>
              <a:rPr lang="ko-KR" altLang="en-US" sz="900" dirty="0">
                <a:solidFill>
                  <a:schemeClr val="tx1"/>
                </a:solidFill>
                <a:latin typeface="Montserrat Light"/>
                <a:cs typeface="Montserrat Light"/>
              </a:rPr>
              <a:t>화면은 예시 입니다</a:t>
            </a:r>
            <a:endParaRPr lang="en-US" altLang="ko-KR" sz="900" dirty="0">
              <a:solidFill>
                <a:schemeClr val="tx1"/>
              </a:solidFill>
              <a:latin typeface="Montserrat Light"/>
              <a:cs typeface="Montserrat Light"/>
            </a:endParaRPr>
          </a:p>
        </p:txBody>
      </p:sp>
      <p:sp>
        <p:nvSpPr>
          <p:cNvPr id="86" name="Oval 85"/>
          <p:cNvSpPr/>
          <p:nvPr/>
        </p:nvSpPr>
        <p:spPr>
          <a:xfrm>
            <a:off x="8522041" y="4110419"/>
            <a:ext cx="452065" cy="45206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137915" y="4328262"/>
            <a:ext cx="2603837" cy="538589"/>
          </a:xfrm>
          <a:prstGeom prst="rect">
            <a:avLst/>
          </a:prstGeom>
          <a:noFill/>
        </p:spPr>
        <p:txBody>
          <a:bodyPr wrap="square" lIns="121899" tIns="60950" rIns="121899" bIns="60950" rtlCol="0">
            <a:spAutoFit/>
          </a:bodyPr>
          <a:lstStyle/>
          <a:p>
            <a:r>
              <a:rPr lang="en-US" altLang="ko-KR" sz="1350" dirty="0">
                <a:solidFill>
                  <a:schemeClr val="bg1">
                    <a:lumMod val="65000"/>
                  </a:schemeClr>
                </a:solidFill>
                <a:ea typeface="Lato Light" charset="0"/>
                <a:cs typeface="Lato Light"/>
              </a:rPr>
              <a:t>SCM</a:t>
            </a:r>
            <a:r>
              <a:rPr lang="ko-KR" altLang="en-US" sz="1350" dirty="0">
                <a:solidFill>
                  <a:schemeClr val="bg1">
                    <a:lumMod val="65000"/>
                  </a:schemeClr>
                </a:solidFill>
                <a:ea typeface="Lato Light" charset="0"/>
                <a:cs typeface="Lato Light"/>
              </a:rPr>
              <a:t>의 중요성은 시간이 지날 수록 커지고 있음</a:t>
            </a:r>
          </a:p>
        </p:txBody>
      </p:sp>
      <p:sp>
        <p:nvSpPr>
          <p:cNvPr id="88" name="Rectangle 87"/>
          <p:cNvSpPr/>
          <p:nvPr/>
        </p:nvSpPr>
        <p:spPr>
          <a:xfrm>
            <a:off x="1132198" y="4031372"/>
            <a:ext cx="1326603" cy="369312"/>
          </a:xfrm>
          <a:prstGeom prst="rect">
            <a:avLst/>
          </a:prstGeom>
        </p:spPr>
        <p:txBody>
          <a:bodyPr wrap="none" lIns="121899" tIns="60950" rIns="121899" bIns="60950">
            <a:spAutoFit/>
          </a:bodyPr>
          <a:lstStyle/>
          <a:p>
            <a:r>
              <a:rPr lang="ko-KR" altLang="en-US" sz="1600" b="1" dirty="0">
                <a:latin typeface="Lato Light"/>
                <a:cs typeface="Lato Light"/>
              </a:rPr>
              <a:t>중요도 증가</a:t>
            </a:r>
            <a:endParaRPr lang="en-US" sz="1600" b="1" dirty="0">
              <a:latin typeface="Lato Light"/>
              <a:cs typeface="Lato Light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8996710" y="4333406"/>
            <a:ext cx="2603837" cy="746338"/>
          </a:xfrm>
          <a:prstGeom prst="rect">
            <a:avLst/>
          </a:prstGeom>
          <a:noFill/>
        </p:spPr>
        <p:txBody>
          <a:bodyPr wrap="square" lIns="121899" tIns="60950" rIns="121899" bIns="60950" rtlCol="0">
            <a:spAutoFit/>
          </a:bodyPr>
          <a:lstStyle/>
          <a:p>
            <a:r>
              <a:rPr lang="ko-KR" altLang="en-US" sz="1350" dirty="0">
                <a:solidFill>
                  <a:schemeClr val="bg1">
                    <a:lumMod val="65000"/>
                  </a:schemeClr>
                </a:solidFill>
                <a:ea typeface="Lato Light" charset="0"/>
                <a:cs typeface="Lato Light"/>
              </a:rPr>
              <a:t>체계적인 로직 구현</a:t>
            </a:r>
            <a:r>
              <a:rPr lang="en-US" altLang="ko-KR" sz="1350" dirty="0">
                <a:solidFill>
                  <a:schemeClr val="bg1">
                    <a:lumMod val="65000"/>
                  </a:schemeClr>
                </a:solidFill>
                <a:ea typeface="Lato Light" charset="0"/>
                <a:cs typeface="Lato Light"/>
              </a:rPr>
              <a:t>, </a:t>
            </a:r>
            <a:r>
              <a:rPr lang="ko-KR" altLang="en-US" sz="1350" dirty="0">
                <a:solidFill>
                  <a:schemeClr val="bg1">
                    <a:lumMod val="65000"/>
                  </a:schemeClr>
                </a:solidFill>
                <a:ea typeface="Lato Light" charset="0"/>
                <a:cs typeface="Lato Light"/>
              </a:rPr>
              <a:t>개발 및 테스트를 필요로 함        실력 향상에 최적의 프로젝트 주제 </a:t>
            </a:r>
          </a:p>
        </p:txBody>
      </p:sp>
      <p:sp>
        <p:nvSpPr>
          <p:cNvPr id="90" name="Rectangle 89"/>
          <p:cNvSpPr/>
          <p:nvPr/>
        </p:nvSpPr>
        <p:spPr>
          <a:xfrm>
            <a:off x="8990992" y="4036516"/>
            <a:ext cx="1549421" cy="369312"/>
          </a:xfrm>
          <a:prstGeom prst="rect">
            <a:avLst/>
          </a:prstGeom>
        </p:spPr>
        <p:txBody>
          <a:bodyPr wrap="none" lIns="121899" tIns="60950" rIns="121899" bIns="60950">
            <a:spAutoFit/>
          </a:bodyPr>
          <a:lstStyle/>
          <a:p>
            <a:r>
              <a:rPr lang="ko-KR" altLang="en-US" sz="1600" b="1" dirty="0">
                <a:cs typeface="Lato Light"/>
              </a:rPr>
              <a:t>개발능력 향상</a:t>
            </a:r>
            <a:endParaRPr lang="en-US" sz="1600" b="1" dirty="0">
              <a:cs typeface="Lato Light"/>
            </a:endParaRPr>
          </a:p>
        </p:txBody>
      </p:sp>
      <p:sp>
        <p:nvSpPr>
          <p:cNvPr id="91" name="Oval 90"/>
          <p:cNvSpPr/>
          <p:nvPr/>
        </p:nvSpPr>
        <p:spPr>
          <a:xfrm>
            <a:off x="662015" y="4124530"/>
            <a:ext cx="452065" cy="45206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  <a:endParaRPr lang="en-US" sz="900" dirty="0"/>
          </a:p>
        </p:txBody>
      </p:sp>
      <p:sp>
        <p:nvSpPr>
          <p:cNvPr id="95" name="TextBox 94"/>
          <p:cNvSpPr txBox="1"/>
          <p:nvPr/>
        </p:nvSpPr>
        <p:spPr>
          <a:xfrm>
            <a:off x="1137915" y="5453826"/>
            <a:ext cx="2603837" cy="746338"/>
          </a:xfrm>
          <a:prstGeom prst="rect">
            <a:avLst/>
          </a:prstGeom>
          <a:noFill/>
        </p:spPr>
        <p:txBody>
          <a:bodyPr wrap="square" lIns="121899" tIns="60950" rIns="121899" bIns="60950" rtlCol="0">
            <a:spAutoFit/>
          </a:bodyPr>
          <a:lstStyle/>
          <a:p>
            <a:r>
              <a:rPr lang="ko-KR" altLang="en-US" sz="1350" dirty="0">
                <a:solidFill>
                  <a:schemeClr val="bg1">
                    <a:lumMod val="65000"/>
                  </a:schemeClr>
                </a:solidFill>
                <a:ea typeface="Lato Light" charset="0"/>
                <a:cs typeface="Lato Light"/>
              </a:rPr>
              <a:t>실무와 연관성이 깊은 프로젝트로 개발자 재직시 접할 가능성이 높음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132198" y="5156935"/>
            <a:ext cx="1326603" cy="369312"/>
          </a:xfrm>
          <a:prstGeom prst="rect">
            <a:avLst/>
          </a:prstGeom>
        </p:spPr>
        <p:txBody>
          <a:bodyPr wrap="none" lIns="121899" tIns="60950" rIns="121899" bIns="60950">
            <a:spAutoFit/>
          </a:bodyPr>
          <a:lstStyle/>
          <a:p>
            <a:r>
              <a:rPr lang="ko-KR" altLang="en-US" sz="1600" b="1" dirty="0">
                <a:latin typeface="Lato Light"/>
                <a:cs typeface="Lato Light"/>
              </a:rPr>
              <a:t>실무 연관성</a:t>
            </a:r>
            <a:endParaRPr lang="en-US" sz="1600" b="1" dirty="0">
              <a:latin typeface="Lato Light"/>
              <a:cs typeface="Lato Light"/>
            </a:endParaRPr>
          </a:p>
        </p:txBody>
      </p:sp>
      <p:sp>
        <p:nvSpPr>
          <p:cNvPr id="99" name="Oval 98"/>
          <p:cNvSpPr/>
          <p:nvPr/>
        </p:nvSpPr>
        <p:spPr>
          <a:xfrm>
            <a:off x="662015" y="5250093"/>
            <a:ext cx="452065" cy="45206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  <a:endParaRPr lang="en-US" sz="900" dirty="0"/>
          </a:p>
        </p:txBody>
      </p:sp>
      <p:pic>
        <p:nvPicPr>
          <p:cNvPr id="4" name="그림 개체 틀 3">
            <a:extLst>
              <a:ext uri="{FF2B5EF4-FFF2-40B4-BE49-F238E27FC236}">
                <a16:creationId xmlns:a16="http://schemas.microsoft.com/office/drawing/2014/main" id="{2428B09A-2D6F-8656-467C-4A47198BACB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1" r="10611"/>
          <a:stretch>
            <a:fillRect/>
          </a:stretch>
        </p:blipFill>
        <p:spPr/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85503E79-AA8F-D935-5041-493D5ECFFBD6}"/>
              </a:ext>
            </a:extLst>
          </p:cNvPr>
          <p:cNvSpPr/>
          <p:nvPr/>
        </p:nvSpPr>
        <p:spPr>
          <a:xfrm>
            <a:off x="11234678" y="3276113"/>
            <a:ext cx="29161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A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88711BD-A8DE-73F4-9E95-A1F799C9D4A0}"/>
              </a:ext>
            </a:extLst>
          </p:cNvPr>
          <p:cNvSpPr/>
          <p:nvPr/>
        </p:nvSpPr>
        <p:spPr>
          <a:xfrm>
            <a:off x="1113854" y="1586486"/>
            <a:ext cx="1910700" cy="141782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rgbClr val="214867"/>
                </a:solidFill>
              </a:rPr>
              <a:t>Supply</a:t>
            </a:r>
          </a:p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rgbClr val="214867"/>
                </a:solidFill>
              </a:rPr>
              <a:t>Chain</a:t>
            </a:r>
          </a:p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rgbClr val="214867"/>
                </a:solidFill>
              </a:rPr>
              <a:t>Management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23832FB-0339-C5F7-2DFA-9D9DDC17D5CB}"/>
              </a:ext>
            </a:extLst>
          </p:cNvPr>
          <p:cNvSpPr/>
          <p:nvPr/>
        </p:nvSpPr>
        <p:spPr>
          <a:xfrm>
            <a:off x="3270738" y="1352760"/>
            <a:ext cx="7799209" cy="178715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b="1" dirty="0">
                <a:solidFill>
                  <a:srgbClr val="214867"/>
                </a:solidFill>
              </a:rPr>
              <a:t> 최종 소비자 배달 이전 단계의 공급사슬 전체 뜻함</a:t>
            </a:r>
            <a:endParaRPr lang="en-US" altLang="ko-KR" sz="2000" b="1" dirty="0">
              <a:solidFill>
                <a:srgbClr val="214867"/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ko-KR" altLang="en-US" sz="800" b="1" dirty="0">
              <a:solidFill>
                <a:srgbClr val="214867"/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b="1" dirty="0">
                <a:solidFill>
                  <a:srgbClr val="214867"/>
                </a:solidFill>
              </a:rPr>
              <a:t> 제품의 생산과 유통과정을 하나의 통합 망으로 관리하는 시스템</a:t>
            </a:r>
            <a:endParaRPr lang="en-US" altLang="ko-KR" sz="2000" b="1" dirty="0">
              <a:solidFill>
                <a:srgbClr val="214867"/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ko-KR" altLang="en-US" sz="800" b="1" dirty="0">
              <a:solidFill>
                <a:srgbClr val="214867"/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b="1" dirty="0">
                <a:solidFill>
                  <a:srgbClr val="214867"/>
                </a:solidFill>
              </a:rPr>
              <a:t>  세계화에 따른 물류체계의 복잡성</a:t>
            </a:r>
            <a:r>
              <a:rPr lang="en-US" altLang="ko-KR" sz="2000" b="1" dirty="0">
                <a:solidFill>
                  <a:srgbClr val="214867"/>
                </a:solidFill>
              </a:rPr>
              <a:t> </a:t>
            </a:r>
            <a:r>
              <a:rPr lang="ko-KR" altLang="en-US" sz="2000" b="1" dirty="0">
                <a:solidFill>
                  <a:srgbClr val="214867"/>
                </a:solidFill>
              </a:rPr>
              <a:t>증가</a:t>
            </a:r>
            <a:endParaRPr lang="en-US" altLang="ko-KR" sz="2000" b="1" dirty="0">
              <a:solidFill>
                <a:srgbClr val="214867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DA730D1-216E-0D35-B526-DD5494C94E16}"/>
              </a:ext>
            </a:extLst>
          </p:cNvPr>
          <p:cNvSpPr/>
          <p:nvPr/>
        </p:nvSpPr>
        <p:spPr>
          <a:xfrm flipV="1">
            <a:off x="6442825" y="3524487"/>
            <a:ext cx="4553123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99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81" y="1981447"/>
            <a:ext cx="4334573" cy="3974393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5398190" y="1477723"/>
            <a:ext cx="2615457" cy="369332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>
              <a:spcAft>
                <a:spcPts val="1600"/>
              </a:spcAft>
            </a:pPr>
            <a:r>
              <a:rPr lang="en-US" sz="2400" b="1" dirty="0">
                <a:solidFill>
                  <a:schemeClr val="tx2"/>
                </a:solidFill>
                <a:latin typeface="Lato Regular"/>
                <a:ea typeface="Open Sans" pitchFamily="34" charset="0"/>
                <a:cs typeface="Lato Regular"/>
              </a:rPr>
              <a:t>Project </a:t>
            </a:r>
            <a:r>
              <a:rPr lang="ko-KR" altLang="en-US" sz="2400" b="1" dirty="0">
                <a:solidFill>
                  <a:schemeClr val="tx2"/>
                </a:solidFill>
                <a:latin typeface="Lato Regular"/>
                <a:ea typeface="Open Sans" pitchFamily="34" charset="0"/>
                <a:cs typeface="Lato Regular"/>
              </a:rPr>
              <a:t>개발 환경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475495" y="1981447"/>
            <a:ext cx="5692764" cy="4801314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>
                <a:latin typeface="Lato Light"/>
                <a:ea typeface="Open Sans" panose="020B0606030504020204" pitchFamily="34" charset="0"/>
                <a:cs typeface="Lato Light"/>
              </a:rPr>
              <a:t>Java JDK 1.8.0_261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>
                <a:latin typeface="Lato Light"/>
                <a:ea typeface="Open Sans" panose="020B0606030504020204" pitchFamily="34" charset="0"/>
                <a:cs typeface="Lato Light"/>
              </a:rPr>
              <a:t>ORACLE 11XE  SQL DEVELOPER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>
                <a:latin typeface="Lato Light"/>
                <a:ea typeface="Open Sans" panose="020B0606030504020204" pitchFamily="34" charset="0"/>
                <a:cs typeface="Lato Light"/>
              </a:rPr>
              <a:t>Apache Tomcat 9.0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>
                <a:latin typeface="Lato Light"/>
                <a:ea typeface="Open Sans" panose="020B0606030504020204" pitchFamily="34" charset="0"/>
                <a:cs typeface="Lato Light"/>
              </a:rPr>
              <a:t>Spring Tool Suite 4.6.1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>
                <a:latin typeface="Lato Light"/>
                <a:ea typeface="Open Sans" panose="020B0606030504020204" pitchFamily="34" charset="0"/>
                <a:cs typeface="Lato Light"/>
              </a:rPr>
              <a:t>Spring Framework 4.3.0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Lato Light"/>
                <a:ea typeface="Open Sans" panose="020B0606030504020204" pitchFamily="34" charset="0"/>
                <a:cs typeface="Lato Light"/>
              </a:rPr>
              <a:t>MyBatis</a:t>
            </a:r>
            <a:r>
              <a:rPr lang="en-US" sz="2400" dirty="0">
                <a:latin typeface="Lato Light"/>
                <a:ea typeface="Open Sans" panose="020B0606030504020204" pitchFamily="34" charset="0"/>
                <a:cs typeface="Lato Light"/>
              </a:rPr>
              <a:t> 3.0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>
                <a:latin typeface="Lato Light"/>
                <a:ea typeface="Open Sans" panose="020B0606030504020204" pitchFamily="34" charset="0"/>
                <a:cs typeface="Lato Light"/>
              </a:rPr>
              <a:t>MVC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>
                <a:latin typeface="Lato Light"/>
                <a:ea typeface="Open Sans" panose="020B0606030504020204" pitchFamily="34" charset="0"/>
                <a:cs typeface="Lato Light"/>
              </a:rPr>
              <a:t>Lombok 1.18.0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>
                <a:latin typeface="Lato Light"/>
                <a:ea typeface="Open Sans" panose="020B0606030504020204" pitchFamily="34" charset="0"/>
                <a:cs typeface="Lato Light"/>
              </a:rPr>
              <a:t>LOG4J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>
                <a:latin typeface="Lato Light"/>
                <a:ea typeface="Open Sans" panose="020B0606030504020204" pitchFamily="34" charset="0"/>
                <a:cs typeface="Lato Light"/>
              </a:rPr>
              <a:t>jQuery 1.12.1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>
                <a:latin typeface="Lato Light"/>
                <a:ea typeface="Open Sans" panose="020B0606030504020204" pitchFamily="34" charset="0"/>
                <a:cs typeface="Lato Light"/>
              </a:rPr>
              <a:t>WebSocket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>
                <a:latin typeface="Lato Light"/>
                <a:ea typeface="Open Sans" panose="020B0606030504020204" pitchFamily="34" charset="0"/>
                <a:cs typeface="Lato Light"/>
              </a:rPr>
              <a:t>Maven 4.0.0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>
                <a:latin typeface="Lato Light"/>
                <a:ea typeface="Open Sans" panose="020B0606030504020204" pitchFamily="34" charset="0"/>
                <a:cs typeface="Lato Light"/>
              </a:rPr>
              <a:t>Spring Framework 4.3.4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953464" y="473967"/>
            <a:ext cx="4274526" cy="615533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21899" tIns="60950" rIns="121899" bIns="60950" rtlCol="0" anchor="ctr">
            <a:spAutoFit/>
          </a:bodyPr>
          <a:lstStyle/>
          <a:p>
            <a:pPr algn="ctr">
              <a:tabLst>
                <a:tab pos="169069" algn="l"/>
              </a:tabLst>
            </a:pPr>
            <a:r>
              <a:rPr lang="ko-KR" alt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cs typeface="Montserrat"/>
              </a:rPr>
              <a:t>모두의 물류</a:t>
            </a:r>
            <a:r>
              <a:rPr 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cs typeface="Montserrat"/>
              </a:rPr>
              <a:t> PROJEC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475495" y="1050949"/>
            <a:ext cx="1230424" cy="261590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21899" tIns="60950" rIns="121899" bIns="60950" rtlCol="0" anchor="ctr">
            <a:spAutoFit/>
          </a:bodyPr>
          <a:lstStyle/>
          <a:p>
            <a:pPr algn="ctr">
              <a:tabLst>
                <a:tab pos="169069" algn="l"/>
              </a:tabLst>
            </a:pPr>
            <a:r>
              <a:rPr lang="ko-KR" altLang="en-US" sz="900" dirty="0">
                <a:solidFill>
                  <a:schemeClr val="tx1"/>
                </a:solidFill>
                <a:latin typeface="Montserrat Light"/>
                <a:cs typeface="Montserrat Light"/>
              </a:rPr>
              <a:t>화면은 예시 입니다</a:t>
            </a:r>
            <a:endParaRPr lang="en-US" sz="900" dirty="0">
              <a:solidFill>
                <a:schemeClr val="tx1"/>
              </a:solidFill>
              <a:latin typeface="Montserrat Light"/>
              <a:cs typeface="Montserrat Light"/>
            </a:endParaRPr>
          </a:p>
        </p:txBody>
      </p:sp>
      <p:pic>
        <p:nvPicPr>
          <p:cNvPr id="6" name="그림 개체 틀 5">
            <a:extLst>
              <a:ext uri="{FF2B5EF4-FFF2-40B4-BE49-F238E27FC236}">
                <a16:creationId xmlns:a16="http://schemas.microsoft.com/office/drawing/2014/main" id="{789A052C-5852-2E95-FFE2-052BAA138837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 r="9719"/>
          <a:stretch>
            <a:fillRect/>
          </a:stretch>
        </p:blipFill>
        <p:spPr>
          <a:xfrm>
            <a:off x="841375" y="2238375"/>
            <a:ext cx="3768725" cy="2290763"/>
          </a:xfrm>
        </p:spPr>
      </p:pic>
    </p:spTree>
    <p:extLst>
      <p:ext uri="{BB962C8B-B14F-4D97-AF65-F5344CB8AC3E}">
        <p14:creationId xmlns:p14="http://schemas.microsoft.com/office/powerpoint/2010/main" val="236223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81" y="1981447"/>
            <a:ext cx="4334573" cy="3974393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5398190" y="1477723"/>
            <a:ext cx="2615457" cy="369332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>
              <a:spcAft>
                <a:spcPts val="1600"/>
              </a:spcAft>
            </a:pPr>
            <a:r>
              <a:rPr lang="en-US" sz="2400" b="1" dirty="0">
                <a:solidFill>
                  <a:schemeClr val="tx2"/>
                </a:solidFill>
                <a:latin typeface="Lato Regular"/>
                <a:ea typeface="Open Sans" pitchFamily="34" charset="0"/>
                <a:cs typeface="Lato Regular"/>
              </a:rPr>
              <a:t>Project </a:t>
            </a:r>
            <a:r>
              <a:rPr lang="ko-KR" altLang="en-US" sz="2400" b="1" dirty="0">
                <a:solidFill>
                  <a:schemeClr val="tx2"/>
                </a:solidFill>
                <a:latin typeface="Lato Regular"/>
                <a:ea typeface="Open Sans" pitchFamily="34" charset="0"/>
                <a:cs typeface="Lato Regular"/>
              </a:rPr>
              <a:t>기능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475495" y="1981447"/>
            <a:ext cx="5692764" cy="4062651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Lato Light"/>
                <a:ea typeface="Open Sans" panose="020B0606030504020204" pitchFamily="34" charset="0"/>
                <a:cs typeface="Lato Light"/>
              </a:rPr>
              <a:t>슬라이드를 통한 기업 고객 판매 제품 장바구니</a:t>
            </a:r>
            <a:r>
              <a:rPr lang="en-US" altLang="ko-KR" sz="2400" dirty="0">
                <a:latin typeface="Lato Light"/>
                <a:ea typeface="Open Sans" panose="020B0606030504020204" pitchFamily="34" charset="0"/>
                <a:cs typeface="Lato Light"/>
              </a:rPr>
              <a:t>, </a:t>
            </a:r>
            <a:r>
              <a:rPr lang="ko-KR" altLang="en-US" sz="2400" dirty="0">
                <a:latin typeface="Lato Light"/>
                <a:ea typeface="Open Sans" panose="020B0606030504020204" pitchFamily="34" charset="0"/>
                <a:cs typeface="Lato Light"/>
              </a:rPr>
              <a:t>주문 요청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2400" dirty="0">
              <a:latin typeface="Lato Light"/>
              <a:ea typeface="Open Sans" panose="020B0606030504020204" pitchFamily="34" charset="0"/>
              <a:cs typeface="Lato Ligh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Lato Light"/>
                <a:ea typeface="Open Sans" panose="020B0606030504020204" pitchFamily="34" charset="0"/>
                <a:cs typeface="Lato Light"/>
              </a:rPr>
              <a:t>제품 별 창고 재고 현황에 따른 주문 배송</a:t>
            </a:r>
            <a:r>
              <a:rPr lang="en-US" altLang="ko-KR" sz="2400" dirty="0">
                <a:latin typeface="Lato Light"/>
                <a:ea typeface="Open Sans" panose="020B0606030504020204" pitchFamily="34" charset="0"/>
                <a:cs typeface="Lato Light"/>
              </a:rPr>
              <a:t>, </a:t>
            </a:r>
            <a:r>
              <a:rPr lang="ko-KR" altLang="en-US" sz="2400" dirty="0">
                <a:latin typeface="Lato Light"/>
                <a:ea typeface="Open Sans" panose="020B0606030504020204" pitchFamily="34" charset="0"/>
                <a:cs typeface="Lato Light"/>
              </a:rPr>
              <a:t>제품 발주 지시</a:t>
            </a:r>
          </a:p>
          <a:p>
            <a:endParaRPr lang="ko-KR" altLang="en-US" sz="2400" dirty="0">
              <a:latin typeface="Lato Light"/>
              <a:ea typeface="Open Sans" panose="020B0606030504020204" pitchFamily="34" charset="0"/>
              <a:cs typeface="Lato Ligh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Lato Light"/>
                <a:ea typeface="Open Sans" panose="020B0606030504020204" pitchFamily="34" charset="0"/>
                <a:cs typeface="Lato Light"/>
              </a:rPr>
              <a:t>발주</a:t>
            </a:r>
            <a:r>
              <a:rPr lang="en-US" altLang="ko-KR" sz="2400" dirty="0">
                <a:latin typeface="Lato Light"/>
                <a:ea typeface="Open Sans" panose="020B0606030504020204" pitchFamily="34" charset="0"/>
                <a:cs typeface="Lato Light"/>
              </a:rPr>
              <a:t>, </a:t>
            </a:r>
            <a:r>
              <a:rPr lang="ko-KR" altLang="en-US" sz="2400" dirty="0">
                <a:latin typeface="Lato Light"/>
                <a:ea typeface="Open Sans" panose="020B0606030504020204" pitchFamily="34" charset="0"/>
                <a:cs typeface="Lato Light"/>
              </a:rPr>
              <a:t>환불 완료 시 </a:t>
            </a:r>
            <a:r>
              <a:rPr lang="ko-KR" altLang="en-US" sz="2400" dirty="0" err="1">
                <a:latin typeface="Lato Light"/>
                <a:ea typeface="Open Sans" panose="020B0606030504020204" pitchFamily="34" charset="0"/>
                <a:cs typeface="Lato Light"/>
              </a:rPr>
              <a:t>납품사</a:t>
            </a:r>
            <a:r>
              <a:rPr lang="en-US" altLang="ko-KR" sz="2400" dirty="0">
                <a:latin typeface="Lato Light"/>
                <a:ea typeface="Open Sans" panose="020B0606030504020204" pitchFamily="34" charset="0"/>
                <a:cs typeface="Lato Light"/>
              </a:rPr>
              <a:t>, </a:t>
            </a:r>
            <a:r>
              <a:rPr lang="ko-KR" altLang="en-US" sz="2400" dirty="0">
                <a:latin typeface="Lato Light"/>
                <a:ea typeface="Open Sans" panose="020B0606030504020204" pitchFamily="34" charset="0"/>
                <a:cs typeface="Lato Light"/>
              </a:rPr>
              <a:t>고객사 발주</a:t>
            </a:r>
            <a:r>
              <a:rPr lang="en-US" altLang="ko-KR" sz="2400" dirty="0">
                <a:latin typeface="Lato Light"/>
                <a:ea typeface="Open Sans" panose="020B0606030504020204" pitchFamily="34" charset="0"/>
                <a:cs typeface="Lato Light"/>
              </a:rPr>
              <a:t>, </a:t>
            </a:r>
            <a:r>
              <a:rPr lang="ko-KR" altLang="en-US" sz="2400" dirty="0">
                <a:latin typeface="Lato Light"/>
                <a:ea typeface="Open Sans" panose="020B0606030504020204" pitchFamily="34" charset="0"/>
                <a:cs typeface="Lato Light"/>
              </a:rPr>
              <a:t>환불 메일 전송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2400" dirty="0">
              <a:latin typeface="Lato Light"/>
              <a:ea typeface="Open Sans" panose="020B0606030504020204" pitchFamily="34" charset="0"/>
              <a:cs typeface="Lato Ligh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Lato Light"/>
                <a:ea typeface="Open Sans" panose="020B0606030504020204" pitchFamily="34" charset="0"/>
                <a:cs typeface="Lato Light"/>
              </a:rPr>
              <a:t>재고 발주</a:t>
            </a:r>
            <a:r>
              <a:rPr lang="en-US" altLang="ko-KR" sz="2400" dirty="0">
                <a:latin typeface="Lato Light"/>
                <a:ea typeface="Open Sans" panose="020B0606030504020204" pitchFamily="34" charset="0"/>
                <a:cs typeface="Lato Light"/>
              </a:rPr>
              <a:t>, </a:t>
            </a:r>
            <a:r>
              <a:rPr lang="ko-KR" altLang="en-US" sz="2400" dirty="0">
                <a:latin typeface="Lato Light"/>
                <a:ea typeface="Open Sans" panose="020B0606030504020204" pitchFamily="34" charset="0"/>
                <a:cs typeface="Lato Light"/>
              </a:rPr>
              <a:t>제품 환불 과정 기업 내 단계별 승인 처리</a:t>
            </a:r>
            <a:endParaRPr lang="en-US" sz="2400" dirty="0">
              <a:latin typeface="Lato Light"/>
              <a:ea typeface="Open Sans" panose="020B0606030504020204" pitchFamily="34" charset="0"/>
              <a:cs typeface="Lato Ligh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953464" y="473967"/>
            <a:ext cx="4274526" cy="615533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21899" tIns="60950" rIns="121899" bIns="60950" rtlCol="0" anchor="ctr">
            <a:spAutoFit/>
          </a:bodyPr>
          <a:lstStyle/>
          <a:p>
            <a:pPr algn="ctr">
              <a:tabLst>
                <a:tab pos="169069" algn="l"/>
              </a:tabLst>
            </a:pPr>
            <a:r>
              <a:rPr lang="ko-KR" alt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cs typeface="Montserrat"/>
              </a:rPr>
              <a:t>모두의 물류</a:t>
            </a:r>
            <a:r>
              <a:rPr 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cs typeface="Montserrat"/>
              </a:rPr>
              <a:t> PROJEC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475495" y="1050949"/>
            <a:ext cx="1230424" cy="261590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21899" tIns="60950" rIns="121899" bIns="60950" rtlCol="0" anchor="ctr">
            <a:spAutoFit/>
          </a:bodyPr>
          <a:lstStyle/>
          <a:p>
            <a:pPr algn="ctr">
              <a:tabLst>
                <a:tab pos="169069" algn="l"/>
              </a:tabLst>
            </a:pPr>
            <a:r>
              <a:rPr lang="ko-KR" altLang="en-US" sz="900" dirty="0">
                <a:solidFill>
                  <a:schemeClr val="tx1"/>
                </a:solidFill>
                <a:latin typeface="Montserrat Light"/>
                <a:cs typeface="Montserrat Light"/>
              </a:rPr>
              <a:t>화면은 예시 입니다</a:t>
            </a:r>
            <a:endParaRPr lang="en-US" sz="900" dirty="0">
              <a:solidFill>
                <a:schemeClr val="tx1"/>
              </a:solidFill>
              <a:latin typeface="Montserrat Light"/>
              <a:cs typeface="Montserrat Light"/>
            </a:endParaRPr>
          </a:p>
        </p:txBody>
      </p:sp>
      <p:pic>
        <p:nvPicPr>
          <p:cNvPr id="6" name="그림 개체 틀 5">
            <a:extLst>
              <a:ext uri="{FF2B5EF4-FFF2-40B4-BE49-F238E27FC236}">
                <a16:creationId xmlns:a16="http://schemas.microsoft.com/office/drawing/2014/main" id="{789A052C-5852-2E95-FFE2-052BAA138837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 r="9719"/>
          <a:stretch>
            <a:fillRect/>
          </a:stretch>
        </p:blipFill>
        <p:spPr>
          <a:xfrm>
            <a:off x="841375" y="2238375"/>
            <a:ext cx="3768725" cy="2290763"/>
          </a:xfrm>
        </p:spPr>
      </p:pic>
    </p:spTree>
    <p:extLst>
      <p:ext uri="{BB962C8B-B14F-4D97-AF65-F5344CB8AC3E}">
        <p14:creationId xmlns:p14="http://schemas.microsoft.com/office/powerpoint/2010/main" val="405672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489502" y="1891548"/>
            <a:ext cx="9269088" cy="2133007"/>
            <a:chOff x="2048919" y="3344019"/>
            <a:chExt cx="20391994" cy="4692614"/>
          </a:xfrm>
        </p:grpSpPr>
        <p:sp>
          <p:nvSpPr>
            <p:cNvPr id="43" name="Shape 1363"/>
            <p:cNvSpPr/>
            <p:nvPr/>
          </p:nvSpPr>
          <p:spPr>
            <a:xfrm>
              <a:off x="4378864" y="4211456"/>
              <a:ext cx="15665725" cy="3028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03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</a:path>
              </a:pathLst>
            </a:custGeom>
            <a:noFill/>
            <a:ln w="28575" cap="flat" cmpd="sng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292100">
                <a:lnSpc>
                  <a:spcPct val="110000"/>
                </a:lnSpc>
                <a:spcBef>
                  <a:spcPts val="1500"/>
                </a:spcBef>
                <a:defRPr sz="2000">
                  <a:solidFill>
                    <a:srgbClr val="4C4C4C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endParaRPr lang="en-US" sz="1000" dirty="0">
                <a:latin typeface="Lato Light"/>
                <a:cs typeface="Lato Light"/>
              </a:endParaRPr>
            </a:p>
          </p:txBody>
        </p:sp>
        <p:sp>
          <p:nvSpPr>
            <p:cNvPr id="44" name="Shape 1364"/>
            <p:cNvSpPr/>
            <p:nvPr/>
          </p:nvSpPr>
          <p:spPr>
            <a:xfrm>
              <a:off x="9855229" y="3344019"/>
              <a:ext cx="4779374" cy="1593125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 algn="ctr">
                <a:defRPr sz="1800" cap="none">
                  <a:solidFill>
                    <a:srgbClr val="000000"/>
                  </a:solidFill>
                </a:defRPr>
              </a:pPr>
              <a:r>
                <a:rPr lang="ko-KR" altLang="en-US" sz="2000" cap="none" dirty="0">
                  <a:latin typeface="Lato Light"/>
                  <a:cs typeface="Lato Light"/>
                </a:rPr>
                <a:t>입고</a:t>
              </a:r>
              <a:endParaRPr lang="en-US" sz="2000" cap="none" dirty="0">
                <a:latin typeface="Lato Light"/>
                <a:cs typeface="Lato Light"/>
              </a:endParaRPr>
            </a:p>
          </p:txBody>
        </p:sp>
        <p:sp>
          <p:nvSpPr>
            <p:cNvPr id="45" name="Shape 1365"/>
            <p:cNvSpPr/>
            <p:nvPr/>
          </p:nvSpPr>
          <p:spPr>
            <a:xfrm>
              <a:off x="9855229" y="6443508"/>
              <a:ext cx="4779374" cy="1593125"/>
            </a:xfrm>
            <a:prstGeom prst="roundRect">
              <a:avLst>
                <a:gd name="adj" fmla="val 0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 algn="ctr">
                <a:defRPr sz="1800" cap="none">
                  <a:solidFill>
                    <a:srgbClr val="000000"/>
                  </a:solidFill>
                </a:defRPr>
              </a:pPr>
              <a:r>
                <a:rPr lang="ko-KR" altLang="en-US" sz="2000" cap="none" dirty="0">
                  <a:latin typeface="Lato Light"/>
                  <a:cs typeface="Lato Light"/>
                </a:rPr>
                <a:t>출고</a:t>
              </a:r>
              <a:endParaRPr lang="en-US" sz="2000" cap="none" dirty="0">
                <a:latin typeface="Lato Light"/>
                <a:cs typeface="Lato Light"/>
              </a:endParaRPr>
            </a:p>
          </p:txBody>
        </p:sp>
        <p:sp>
          <p:nvSpPr>
            <p:cNvPr id="46" name="Shape 1366"/>
            <p:cNvSpPr/>
            <p:nvPr/>
          </p:nvSpPr>
          <p:spPr>
            <a:xfrm>
              <a:off x="17661539" y="6443508"/>
              <a:ext cx="4779374" cy="1593125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 algn="ctr">
                <a:defRPr sz="1800" cap="none">
                  <a:solidFill>
                    <a:srgbClr val="000000"/>
                  </a:solidFill>
                </a:defRPr>
              </a:pPr>
              <a:r>
                <a:rPr lang="ko-KR" altLang="en-US" sz="2000" cap="none" dirty="0">
                  <a:latin typeface="Lato Light"/>
                  <a:cs typeface="Lato Light"/>
                </a:rPr>
                <a:t>주문</a:t>
              </a:r>
              <a:endParaRPr lang="en-US" sz="2000" cap="none" dirty="0">
                <a:latin typeface="Lato Light"/>
                <a:cs typeface="Lato Light"/>
              </a:endParaRPr>
            </a:p>
          </p:txBody>
        </p:sp>
        <p:sp>
          <p:nvSpPr>
            <p:cNvPr id="49" name="Shape 1368"/>
            <p:cNvSpPr/>
            <p:nvPr/>
          </p:nvSpPr>
          <p:spPr>
            <a:xfrm>
              <a:off x="2048919" y="3344019"/>
              <a:ext cx="4779374" cy="1593125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 algn="ctr">
                <a:defRPr sz="1800" cap="none">
                  <a:solidFill>
                    <a:srgbClr val="000000"/>
                  </a:solidFill>
                </a:defRPr>
              </a:pPr>
              <a:r>
                <a:rPr lang="ko-KR" altLang="en-US" sz="2000" cap="none" dirty="0">
                  <a:latin typeface="Lato Light"/>
                  <a:cs typeface="Lato Light"/>
                </a:rPr>
                <a:t>발주</a:t>
              </a:r>
              <a:endParaRPr lang="en-US" sz="2000" cap="none" dirty="0">
                <a:latin typeface="Lato Light"/>
                <a:cs typeface="Lato Light"/>
              </a:endParaRPr>
            </a:p>
          </p:txBody>
        </p:sp>
        <p:sp>
          <p:nvSpPr>
            <p:cNvPr id="50" name="Shape 1369"/>
            <p:cNvSpPr/>
            <p:nvPr/>
          </p:nvSpPr>
          <p:spPr>
            <a:xfrm>
              <a:off x="17661539" y="3344019"/>
              <a:ext cx="4779374" cy="1593125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 algn="ctr">
                <a:defRPr sz="1800" cap="none">
                  <a:solidFill>
                    <a:srgbClr val="000000"/>
                  </a:solidFill>
                </a:defRPr>
              </a:pPr>
              <a:r>
                <a:rPr lang="ko-KR" altLang="en-US" sz="2000" cap="none" dirty="0">
                  <a:latin typeface="Lato Light"/>
                  <a:cs typeface="Lato Light"/>
                </a:rPr>
                <a:t>재고</a:t>
              </a:r>
              <a:endParaRPr lang="en-US" sz="2000" cap="none" dirty="0">
                <a:latin typeface="Lato Light"/>
                <a:cs typeface="Lato Light"/>
              </a:endParaRPr>
            </a:p>
          </p:txBody>
        </p:sp>
        <p:sp>
          <p:nvSpPr>
            <p:cNvPr id="12" name="Shape 1365"/>
            <p:cNvSpPr/>
            <p:nvPr/>
          </p:nvSpPr>
          <p:spPr>
            <a:xfrm>
              <a:off x="2048919" y="6443508"/>
              <a:ext cx="4779374" cy="1593125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57150" cap="flat" cmpd="sng">
              <a:solidFill>
                <a:schemeClr val="accent6"/>
              </a:solidFill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 algn="ctr">
                <a:defRPr sz="1800" cap="none">
                  <a:solidFill>
                    <a:srgbClr val="000000"/>
                  </a:solidFill>
                </a:defRPr>
              </a:pPr>
              <a:r>
                <a:rPr lang="ko-KR" altLang="en-US" sz="2000" cap="none" dirty="0">
                  <a:solidFill>
                    <a:schemeClr val="tx1"/>
                  </a:solidFill>
                  <a:latin typeface="Lato Light"/>
                  <a:cs typeface="Lato Light"/>
                </a:rPr>
                <a:t>반품</a:t>
              </a:r>
              <a:endParaRPr lang="en-US" sz="2000" cap="none" dirty="0">
                <a:solidFill>
                  <a:schemeClr val="tx1"/>
                </a:solidFill>
                <a:latin typeface="Lato Light"/>
                <a:cs typeface="Lato Light"/>
              </a:endParaRPr>
            </a:p>
          </p:txBody>
        </p:sp>
      </p:grpSp>
      <p:sp>
        <p:nvSpPr>
          <p:cNvPr id="14" name="Shape 142"/>
          <p:cNvSpPr/>
          <p:nvPr/>
        </p:nvSpPr>
        <p:spPr>
          <a:xfrm>
            <a:off x="631315" y="4363992"/>
            <a:ext cx="1098741" cy="10146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defRPr sz="8000">
                <a:solidFill>
                  <a:srgbClr val="3484C9"/>
                </a:solidFill>
                <a:latin typeface="+mj-lt"/>
                <a:ea typeface="+mj-ea"/>
                <a:cs typeface="+mj-cs"/>
                <a:sym typeface="Helvetica Neue UltraLight"/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3300" dirty="0">
                <a:solidFill>
                  <a:schemeClr val="accent1"/>
                </a:solidFill>
                <a:latin typeface="Lato Light"/>
                <a:cs typeface="Lato Light"/>
              </a:rPr>
              <a:t>01</a:t>
            </a:r>
          </a:p>
        </p:txBody>
      </p:sp>
      <p:sp>
        <p:nvSpPr>
          <p:cNvPr id="18" name="Shape 142"/>
          <p:cNvSpPr/>
          <p:nvPr/>
        </p:nvSpPr>
        <p:spPr>
          <a:xfrm>
            <a:off x="4425164" y="4363992"/>
            <a:ext cx="1098741" cy="10146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defRPr sz="8000">
                <a:solidFill>
                  <a:srgbClr val="3484C9"/>
                </a:solidFill>
                <a:latin typeface="+mj-lt"/>
                <a:ea typeface="+mj-ea"/>
                <a:cs typeface="+mj-cs"/>
                <a:sym typeface="Helvetica Neue UltraLight"/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3300" dirty="0">
                <a:solidFill>
                  <a:schemeClr val="accent3"/>
                </a:solidFill>
                <a:latin typeface="Lato Light"/>
                <a:cs typeface="Lato Light"/>
              </a:rPr>
              <a:t>0</a:t>
            </a:r>
            <a:r>
              <a:rPr lang="en-US" sz="3300" dirty="0">
                <a:solidFill>
                  <a:schemeClr val="accent3"/>
                </a:solidFill>
                <a:latin typeface="Lato Light"/>
                <a:cs typeface="Lato Light"/>
              </a:rPr>
              <a:t>3</a:t>
            </a:r>
            <a:endParaRPr sz="3300" dirty="0">
              <a:solidFill>
                <a:schemeClr val="accent3"/>
              </a:solidFill>
              <a:latin typeface="Lato Light"/>
              <a:cs typeface="Lato Light"/>
            </a:endParaRPr>
          </a:p>
        </p:txBody>
      </p:sp>
      <p:sp>
        <p:nvSpPr>
          <p:cNvPr id="22" name="Shape 142"/>
          <p:cNvSpPr/>
          <p:nvPr/>
        </p:nvSpPr>
        <p:spPr>
          <a:xfrm>
            <a:off x="8351317" y="4363992"/>
            <a:ext cx="1098741" cy="10146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defRPr sz="8000">
                <a:solidFill>
                  <a:srgbClr val="3484C9"/>
                </a:solidFill>
                <a:latin typeface="+mj-lt"/>
                <a:ea typeface="+mj-ea"/>
                <a:cs typeface="+mj-cs"/>
                <a:sym typeface="Helvetica Neue UltraLight"/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3300" dirty="0">
                <a:solidFill>
                  <a:schemeClr val="accent5"/>
                </a:solidFill>
                <a:latin typeface="Lato Light"/>
                <a:cs typeface="Lato Light"/>
              </a:rPr>
              <a:t>0</a:t>
            </a:r>
            <a:r>
              <a:rPr lang="en-US" sz="3300" dirty="0">
                <a:solidFill>
                  <a:schemeClr val="accent5"/>
                </a:solidFill>
                <a:latin typeface="Lato Light"/>
                <a:cs typeface="Lato Light"/>
              </a:rPr>
              <a:t>5</a:t>
            </a:r>
            <a:endParaRPr sz="3300" dirty="0">
              <a:solidFill>
                <a:schemeClr val="accent5"/>
              </a:solidFill>
              <a:latin typeface="Lato Light"/>
              <a:cs typeface="Lato Light"/>
            </a:endParaRPr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1559558" y="4538696"/>
            <a:ext cx="2300775" cy="535513"/>
          </a:xfrm>
          <a:prstGeom prst="rect">
            <a:avLst/>
          </a:prstGeom>
        </p:spPr>
        <p:txBody>
          <a:bodyPr vert="horz" wrap="square" lIns="91422" tIns="45711" rIns="91422" bIns="45711" rtlCol="0">
            <a:spAutoFit/>
          </a:bodyPr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48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1pPr>
            <a:lvl2pPr marL="914217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2pPr>
            <a:lvl3pPr marL="1828434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6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3pPr>
            <a:lvl4pPr marL="2742651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4pPr>
            <a:lvl5pPr marL="3656868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/>
              <a:t>관리자가 공급사에게 요청 할 수 있게 구현</a:t>
            </a:r>
            <a:endParaRPr lang="ko-KR" altLang="en-US" sz="500" dirty="0"/>
          </a:p>
        </p:txBody>
      </p:sp>
      <p:sp>
        <p:nvSpPr>
          <p:cNvPr id="16" name="Shape 142"/>
          <p:cNvSpPr/>
          <p:nvPr/>
        </p:nvSpPr>
        <p:spPr>
          <a:xfrm>
            <a:off x="631315" y="5138787"/>
            <a:ext cx="1098741" cy="10146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defRPr sz="8000">
                <a:solidFill>
                  <a:srgbClr val="3484C9"/>
                </a:solidFill>
                <a:latin typeface="+mj-lt"/>
                <a:ea typeface="+mj-ea"/>
                <a:cs typeface="+mj-cs"/>
                <a:sym typeface="Helvetica Neue UltraLight"/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3300" dirty="0">
                <a:solidFill>
                  <a:schemeClr val="accent2"/>
                </a:solidFill>
                <a:latin typeface="Lato Light"/>
                <a:cs typeface="Lato Light"/>
              </a:rPr>
              <a:t>0</a:t>
            </a:r>
            <a:r>
              <a:rPr lang="en-US" sz="3300" dirty="0">
                <a:solidFill>
                  <a:schemeClr val="accent2"/>
                </a:solidFill>
                <a:latin typeface="Lato Light"/>
                <a:cs typeface="Lato Light"/>
              </a:rPr>
              <a:t>2</a:t>
            </a:r>
            <a:endParaRPr sz="3300" dirty="0">
              <a:solidFill>
                <a:schemeClr val="accent2"/>
              </a:solidFill>
              <a:latin typeface="Lato Light"/>
              <a:cs typeface="Lato Light"/>
            </a:endParaRPr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1559558" y="5313491"/>
            <a:ext cx="2300775" cy="535513"/>
          </a:xfrm>
          <a:prstGeom prst="rect">
            <a:avLst/>
          </a:prstGeom>
        </p:spPr>
        <p:txBody>
          <a:bodyPr vert="horz" wrap="square" lIns="91422" tIns="45711" rIns="91422" bIns="45711" rtlCol="0">
            <a:spAutoFit/>
          </a:bodyPr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48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1pPr>
            <a:lvl2pPr marL="914217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2pPr>
            <a:lvl3pPr marL="1828434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6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3pPr>
            <a:lvl4pPr marL="2742651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4pPr>
            <a:lvl5pPr marL="3656868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/>
              <a:t>관리자가 입고 내용을 확인 할 수 있게 구현</a:t>
            </a:r>
          </a:p>
        </p:txBody>
      </p:sp>
      <p:sp>
        <p:nvSpPr>
          <p:cNvPr id="19" name="Subtitle 2"/>
          <p:cNvSpPr txBox="1">
            <a:spLocks/>
          </p:cNvSpPr>
          <p:nvPr/>
        </p:nvSpPr>
        <p:spPr>
          <a:xfrm>
            <a:off x="5376405" y="4364555"/>
            <a:ext cx="2515771" cy="830979"/>
          </a:xfrm>
          <a:prstGeom prst="rect">
            <a:avLst/>
          </a:prstGeom>
        </p:spPr>
        <p:txBody>
          <a:bodyPr vert="horz" wrap="square" lIns="91422" tIns="45711" rIns="91422" bIns="45711" rtlCol="0">
            <a:spAutoFit/>
          </a:bodyPr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48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1pPr>
            <a:lvl2pPr marL="914217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2pPr>
            <a:lvl3pPr marL="1828434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6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3pPr>
            <a:lvl4pPr marL="2742651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4pPr>
            <a:lvl5pPr marL="3656868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1600" dirty="0"/>
              <a:t>관리자가 수주정보</a:t>
            </a:r>
            <a:r>
              <a:rPr lang="en-US" altLang="ko-KR" sz="1600" dirty="0"/>
              <a:t> </a:t>
            </a:r>
            <a:r>
              <a:rPr lang="ko-KR" altLang="en-US" sz="1600" dirty="0"/>
              <a:t>밑 재고 정보를 확인할 수 있게 구현</a:t>
            </a:r>
            <a:r>
              <a:rPr lang="en-US" sz="1600" dirty="0"/>
              <a:t> </a:t>
            </a:r>
          </a:p>
        </p:txBody>
      </p:sp>
      <p:sp>
        <p:nvSpPr>
          <p:cNvPr id="20" name="Shape 142"/>
          <p:cNvSpPr/>
          <p:nvPr/>
        </p:nvSpPr>
        <p:spPr>
          <a:xfrm>
            <a:off x="4448162" y="5138787"/>
            <a:ext cx="1098741" cy="10146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defRPr sz="8000">
                <a:solidFill>
                  <a:srgbClr val="3484C9"/>
                </a:solidFill>
                <a:latin typeface="+mj-lt"/>
                <a:ea typeface="+mj-ea"/>
                <a:cs typeface="+mj-cs"/>
                <a:sym typeface="Helvetica Neue UltraLight"/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3300" dirty="0">
                <a:solidFill>
                  <a:schemeClr val="accent4"/>
                </a:solidFill>
                <a:latin typeface="Lato Light"/>
                <a:cs typeface="Lato Light"/>
              </a:rPr>
              <a:t>0</a:t>
            </a:r>
            <a:r>
              <a:rPr lang="en-US" sz="3300" dirty="0">
                <a:solidFill>
                  <a:schemeClr val="accent4"/>
                </a:solidFill>
                <a:latin typeface="Lato Light"/>
                <a:cs typeface="Lato Light"/>
              </a:rPr>
              <a:t>4</a:t>
            </a:r>
            <a:endParaRPr sz="3300" dirty="0">
              <a:solidFill>
                <a:schemeClr val="accent4"/>
              </a:solidFill>
              <a:latin typeface="Lato Light"/>
              <a:cs typeface="Lato Light"/>
            </a:endParaRPr>
          </a:p>
        </p:txBody>
      </p:sp>
      <p:sp>
        <p:nvSpPr>
          <p:cNvPr id="21" name="Subtitle 2"/>
          <p:cNvSpPr txBox="1">
            <a:spLocks/>
          </p:cNvSpPr>
          <p:nvPr/>
        </p:nvSpPr>
        <p:spPr>
          <a:xfrm>
            <a:off x="5376405" y="5313491"/>
            <a:ext cx="2515771" cy="978711"/>
          </a:xfrm>
          <a:prstGeom prst="rect">
            <a:avLst/>
          </a:prstGeom>
        </p:spPr>
        <p:txBody>
          <a:bodyPr vert="horz" wrap="square" lIns="91422" tIns="45711" rIns="91422" bIns="45711" rtlCol="0">
            <a:spAutoFit/>
          </a:bodyPr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48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1pPr>
            <a:lvl2pPr marL="914217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2pPr>
            <a:lvl3pPr marL="1828434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6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3pPr>
            <a:lvl4pPr marL="2742651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4pPr>
            <a:lvl5pPr marL="3656868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/>
              <a:t>구매자가 각 상품별 정보를 확인하고 장바구니 기능 및 주문을 할 수 있게 구현</a:t>
            </a:r>
          </a:p>
        </p:txBody>
      </p:sp>
      <p:sp>
        <p:nvSpPr>
          <p:cNvPr id="23" name="Subtitle 2"/>
          <p:cNvSpPr txBox="1">
            <a:spLocks/>
          </p:cNvSpPr>
          <p:nvPr/>
        </p:nvSpPr>
        <p:spPr>
          <a:xfrm>
            <a:off x="9262880" y="4455812"/>
            <a:ext cx="2300775" cy="830979"/>
          </a:xfrm>
          <a:prstGeom prst="rect">
            <a:avLst/>
          </a:prstGeom>
        </p:spPr>
        <p:txBody>
          <a:bodyPr vert="horz" wrap="square" lIns="91422" tIns="45711" rIns="91422" bIns="45711" rtlCol="0">
            <a:spAutoFit/>
          </a:bodyPr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48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1pPr>
            <a:lvl2pPr marL="914217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2pPr>
            <a:lvl3pPr marL="1828434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6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3pPr>
            <a:lvl4pPr marL="2742651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4pPr>
            <a:lvl5pPr marL="3656868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1600" dirty="0"/>
              <a:t>관리자가 입금을 확인하고 창고 별 배송을 할 수 있게 구현</a:t>
            </a:r>
          </a:p>
        </p:txBody>
      </p:sp>
      <p:sp>
        <p:nvSpPr>
          <p:cNvPr id="24" name="Shape 142"/>
          <p:cNvSpPr/>
          <p:nvPr/>
        </p:nvSpPr>
        <p:spPr>
          <a:xfrm>
            <a:off x="8351317" y="5138787"/>
            <a:ext cx="1098741" cy="10146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defRPr sz="8000">
                <a:solidFill>
                  <a:srgbClr val="3484C9"/>
                </a:solidFill>
                <a:latin typeface="+mj-lt"/>
                <a:ea typeface="+mj-ea"/>
                <a:cs typeface="+mj-cs"/>
                <a:sym typeface="Helvetica Neue UltraLight"/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3300" dirty="0">
                <a:solidFill>
                  <a:schemeClr val="accent6"/>
                </a:solidFill>
                <a:latin typeface="Lato Light"/>
                <a:cs typeface="Lato Light"/>
              </a:rPr>
              <a:t>0</a:t>
            </a:r>
            <a:r>
              <a:rPr lang="en-US" sz="3300" dirty="0">
                <a:solidFill>
                  <a:schemeClr val="accent6"/>
                </a:solidFill>
                <a:latin typeface="Lato Light"/>
                <a:cs typeface="Lato Light"/>
              </a:rPr>
              <a:t>6</a:t>
            </a:r>
            <a:endParaRPr sz="3300" dirty="0">
              <a:solidFill>
                <a:schemeClr val="accent6"/>
              </a:solidFill>
              <a:latin typeface="Lato Light"/>
              <a:cs typeface="Lato Light"/>
            </a:endParaRPr>
          </a:p>
        </p:txBody>
      </p:sp>
      <p:sp>
        <p:nvSpPr>
          <p:cNvPr id="25" name="Subtitle 2"/>
          <p:cNvSpPr txBox="1">
            <a:spLocks/>
          </p:cNvSpPr>
          <p:nvPr/>
        </p:nvSpPr>
        <p:spPr>
          <a:xfrm>
            <a:off x="9262880" y="5385008"/>
            <a:ext cx="2300775" cy="584757"/>
          </a:xfrm>
          <a:prstGeom prst="rect">
            <a:avLst/>
          </a:prstGeom>
        </p:spPr>
        <p:txBody>
          <a:bodyPr vert="horz" wrap="square" lIns="91422" tIns="45711" rIns="91422" bIns="45711" rtlCol="0">
            <a:spAutoFit/>
          </a:bodyPr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48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1pPr>
            <a:lvl2pPr marL="914217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2pPr>
            <a:lvl3pPr marL="1828434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6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3pPr>
            <a:lvl4pPr marL="2742651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4pPr>
            <a:lvl5pPr marL="3656868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1600" dirty="0"/>
              <a:t>구매자가 관리자에게 요청 할 수 있게 구현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48889" y="4525873"/>
            <a:ext cx="184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900" dirty="0"/>
          </a:p>
        </p:txBody>
      </p:sp>
      <p:sp>
        <p:nvSpPr>
          <p:cNvPr id="26" name="Rectangle 25"/>
          <p:cNvSpPr/>
          <p:nvPr/>
        </p:nvSpPr>
        <p:spPr>
          <a:xfrm>
            <a:off x="3426318" y="281083"/>
            <a:ext cx="5328773" cy="677088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21899" tIns="60950" rIns="121899" bIns="60950" rtlCol="0" anchor="ctr">
            <a:spAutoFit/>
          </a:bodyPr>
          <a:lstStyle/>
          <a:p>
            <a:pPr algn="ctr">
              <a:tabLst>
                <a:tab pos="169069" algn="l"/>
              </a:tabLst>
            </a:pPr>
            <a:r>
              <a:rPr lang="ko-KR" altLang="en-US" sz="3600" b="1" dirty="0">
                <a:solidFill>
                  <a:schemeClr val="tx2"/>
                </a:solidFill>
                <a:latin typeface="Bahnschrift SemiLight SemiConde" panose="020B0502040204020203" pitchFamily="34" charset="0"/>
                <a:cs typeface="Montserrat"/>
              </a:rPr>
              <a:t>모두의 물류 프로세스</a:t>
            </a:r>
            <a:endParaRPr lang="en-US" sz="3600" b="1" dirty="0">
              <a:solidFill>
                <a:schemeClr val="tx2"/>
              </a:solidFill>
              <a:latin typeface="Bahnschrift SemiLight SemiConde" panose="020B0502040204020203" pitchFamily="34" charset="0"/>
              <a:cs typeface="Montserrat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065925" y="1035561"/>
            <a:ext cx="2049558" cy="292368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21899" tIns="60950" rIns="121899" bIns="60950" rtlCol="0" anchor="ctr">
            <a:spAutoFit/>
          </a:bodyPr>
          <a:lstStyle/>
          <a:p>
            <a:pPr algn="ctr">
              <a:tabLst>
                <a:tab pos="169069" algn="l"/>
              </a:tabLst>
            </a:pPr>
            <a:r>
              <a:rPr lang="ko-KR" altLang="en-US" sz="1100" dirty="0">
                <a:solidFill>
                  <a:schemeClr val="tx1"/>
                </a:solidFill>
                <a:latin typeface="Montserrat Light"/>
                <a:cs typeface="Montserrat Light"/>
              </a:rPr>
              <a:t>상품 유통관리 프로세스 초안</a:t>
            </a:r>
            <a:endParaRPr lang="en-US" sz="1100" dirty="0">
              <a:solidFill>
                <a:schemeClr val="tx1"/>
              </a:solidFill>
              <a:latin typeface="Montserrat Light"/>
              <a:cs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1101366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BBB0F3-36F9-5EA4-5FB5-249E4E41DCEC}"/>
              </a:ext>
            </a:extLst>
          </p:cNvPr>
          <p:cNvSpPr txBox="1"/>
          <p:nvPr/>
        </p:nvSpPr>
        <p:spPr>
          <a:xfrm>
            <a:off x="646611" y="1318749"/>
            <a:ext cx="610035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*공통</a:t>
            </a:r>
          </a:p>
          <a:p>
            <a:r>
              <a:rPr lang="ko-KR" altLang="en-US" dirty="0"/>
              <a:t>공통 코드 관리 (</a:t>
            </a:r>
            <a:r>
              <a:rPr lang="ko-KR" altLang="en-US" dirty="0" err="1"/>
              <a:t>정진홍</a:t>
            </a:r>
            <a:r>
              <a:rPr lang="ko-KR" altLang="en-US" dirty="0"/>
              <a:t>, </a:t>
            </a:r>
            <a:r>
              <a:rPr lang="ko-KR" altLang="en-US" dirty="0" err="1"/>
              <a:t>김수혜</a:t>
            </a:r>
            <a:r>
              <a:rPr lang="ko-KR" altLang="en-US" dirty="0"/>
              <a:t>)</a:t>
            </a:r>
          </a:p>
          <a:p>
            <a:r>
              <a:rPr lang="ko-KR" altLang="en-US" dirty="0"/>
              <a:t>공지사항, 반품지시서</a:t>
            </a:r>
          </a:p>
          <a:p>
            <a:r>
              <a:rPr lang="ko-KR" altLang="en-US" dirty="0"/>
              <a:t>메인 화면-로그인</a:t>
            </a:r>
          </a:p>
          <a:p>
            <a:r>
              <a:rPr lang="ko-KR" altLang="en-US" dirty="0"/>
              <a:t>메인 화면-</a:t>
            </a:r>
            <a:r>
              <a:rPr lang="ko-KR" altLang="en-US" dirty="0" err="1"/>
              <a:t>SCM담당자</a:t>
            </a:r>
            <a:endParaRPr lang="ko-KR" altLang="en-US" dirty="0"/>
          </a:p>
          <a:p>
            <a:r>
              <a:rPr lang="ko-KR" altLang="en-US" dirty="0"/>
              <a:t>메인 화면-회사임원, 기업고객</a:t>
            </a:r>
          </a:p>
          <a:p>
            <a:r>
              <a:rPr lang="ko-KR" altLang="en-US" dirty="0"/>
              <a:t>메인 화면-기업고객, 구매담당자</a:t>
            </a:r>
          </a:p>
          <a:p>
            <a:r>
              <a:rPr lang="ko-KR" altLang="en-US" dirty="0"/>
              <a:t>메인 화면-공지사항</a:t>
            </a:r>
          </a:p>
          <a:p>
            <a:r>
              <a:rPr lang="ko-KR" altLang="en-US" dirty="0"/>
              <a:t>마이페이지</a:t>
            </a:r>
          </a:p>
          <a:p>
            <a:r>
              <a:rPr lang="ko-KR" altLang="en-US" dirty="0"/>
              <a:t>회원 정보 관리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7D8280-271A-177F-AD0C-B4D42E804CD9}"/>
              </a:ext>
            </a:extLst>
          </p:cNvPr>
          <p:cNvSpPr txBox="1"/>
          <p:nvPr/>
        </p:nvSpPr>
        <p:spPr>
          <a:xfrm>
            <a:off x="4582886" y="1324056"/>
            <a:ext cx="61003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*</a:t>
            </a:r>
            <a:r>
              <a:rPr lang="ko-KR" altLang="en-US" b="1" dirty="0" err="1"/>
              <a:t>SCM담당자</a:t>
            </a:r>
            <a:r>
              <a:rPr lang="ko-KR" altLang="en-US" b="1" dirty="0"/>
              <a:t>(관리자)</a:t>
            </a:r>
          </a:p>
          <a:p>
            <a:r>
              <a:rPr lang="ko-KR" altLang="en-US" dirty="0"/>
              <a:t>반품 신청 목록</a:t>
            </a:r>
          </a:p>
          <a:p>
            <a:r>
              <a:rPr lang="ko-KR" altLang="en-US" dirty="0"/>
              <a:t>납품 업체 정보</a:t>
            </a:r>
          </a:p>
          <a:p>
            <a:r>
              <a:rPr lang="ko-KR" altLang="en-US" dirty="0"/>
              <a:t>창고 별 재고 관리</a:t>
            </a:r>
          </a:p>
          <a:p>
            <a:r>
              <a:rPr lang="ko-KR" altLang="en-US" dirty="0"/>
              <a:t>1:1 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E3BAC5-27D4-0049-8B45-C2ECA5F3A52B}"/>
              </a:ext>
            </a:extLst>
          </p:cNvPr>
          <p:cNvSpPr txBox="1"/>
          <p:nvPr/>
        </p:nvSpPr>
        <p:spPr>
          <a:xfrm>
            <a:off x="4582886" y="3002045"/>
            <a:ext cx="61003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*기업고객</a:t>
            </a:r>
          </a:p>
          <a:p>
            <a:r>
              <a:rPr lang="ko-KR" altLang="en-US" dirty="0"/>
              <a:t>제품 목록</a:t>
            </a:r>
          </a:p>
          <a:p>
            <a:r>
              <a:rPr lang="ko-KR" altLang="en-US" dirty="0"/>
              <a:t>장바구니 목록, 1:1 질의</a:t>
            </a:r>
          </a:p>
          <a:p>
            <a:r>
              <a:rPr lang="ko-KR" altLang="en-US" dirty="0"/>
              <a:t>반품 처리</a:t>
            </a:r>
          </a:p>
          <a:p>
            <a:r>
              <a:rPr lang="ko-KR" altLang="en-US" dirty="0"/>
              <a:t>반품 현황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0EC1FE-3A94-8246-F729-07D1EE1F3769}"/>
              </a:ext>
            </a:extLst>
          </p:cNvPr>
          <p:cNvSpPr txBox="1"/>
          <p:nvPr/>
        </p:nvSpPr>
        <p:spPr>
          <a:xfrm>
            <a:off x="4582886" y="4791145"/>
            <a:ext cx="61003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*구매담당자</a:t>
            </a:r>
          </a:p>
          <a:p>
            <a:r>
              <a:rPr lang="ko-KR" altLang="en-US" dirty="0"/>
              <a:t>주문입금확인, 반품완료처리</a:t>
            </a:r>
          </a:p>
          <a:p>
            <a:r>
              <a:rPr lang="ko-KR" altLang="en-US" dirty="0"/>
              <a:t>발주지시서 목록</a:t>
            </a:r>
          </a:p>
          <a:p>
            <a:r>
              <a:rPr lang="ko-KR" altLang="en-US" dirty="0"/>
              <a:t>반품지시서 목록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80348B-450F-7097-A3DB-705E0C777C03}"/>
              </a:ext>
            </a:extLst>
          </p:cNvPr>
          <p:cNvSpPr txBox="1"/>
          <p:nvPr/>
        </p:nvSpPr>
        <p:spPr>
          <a:xfrm>
            <a:off x="8024953" y="1318749"/>
            <a:ext cx="610035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*배송담당자</a:t>
            </a:r>
          </a:p>
          <a:p>
            <a:r>
              <a:rPr lang="ko-KR" altLang="en-US" dirty="0"/>
              <a:t>발주지시서 목록</a:t>
            </a:r>
          </a:p>
          <a:p>
            <a:r>
              <a:rPr lang="ko-KR" altLang="en-US" dirty="0"/>
              <a:t>창고 정보 관리</a:t>
            </a:r>
          </a:p>
          <a:p>
            <a:endParaRPr lang="ko-KR" altLang="en-US" b="1" dirty="0"/>
          </a:p>
          <a:p>
            <a:r>
              <a:rPr lang="ko-KR" altLang="en-US" b="1" dirty="0"/>
              <a:t>*배송담당자</a:t>
            </a:r>
          </a:p>
          <a:p>
            <a:r>
              <a:rPr lang="ko-KR" altLang="en-US" dirty="0"/>
              <a:t>발주/반품지시서 목록</a:t>
            </a:r>
          </a:p>
          <a:p>
            <a:r>
              <a:rPr lang="ko-KR" altLang="en-US" dirty="0"/>
              <a:t>제품 정보 관리</a:t>
            </a:r>
          </a:p>
          <a:p>
            <a:r>
              <a:rPr lang="ko-KR" altLang="en-US" dirty="0"/>
              <a:t>발주지시서</a:t>
            </a:r>
          </a:p>
          <a:p>
            <a:r>
              <a:rPr lang="ko-KR" altLang="en-US" dirty="0"/>
              <a:t>반품지시서 목록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F85DD7-98EB-EEAF-6B73-48962E27D2A5}"/>
              </a:ext>
            </a:extLst>
          </p:cNvPr>
          <p:cNvSpPr txBox="1"/>
          <p:nvPr/>
        </p:nvSpPr>
        <p:spPr>
          <a:xfrm>
            <a:off x="8024953" y="4292931"/>
            <a:ext cx="610035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*회사임원</a:t>
            </a:r>
          </a:p>
          <a:p>
            <a:r>
              <a:rPr lang="ko-KR" altLang="en-US" dirty="0"/>
              <a:t>매출현황</a:t>
            </a:r>
          </a:p>
          <a:p>
            <a:r>
              <a:rPr lang="ko-KR" altLang="en-US" dirty="0"/>
              <a:t>매출 상위</a:t>
            </a:r>
          </a:p>
          <a:p>
            <a:r>
              <a:rPr lang="ko-KR" altLang="en-US" dirty="0"/>
              <a:t>손익조회</a:t>
            </a:r>
          </a:p>
          <a:p>
            <a:r>
              <a:rPr lang="ko-KR" altLang="en-US" dirty="0"/>
              <a:t>반품 승인</a:t>
            </a:r>
          </a:p>
          <a:p>
            <a:r>
              <a:rPr lang="ko-KR" altLang="en-US" dirty="0"/>
              <a:t>구매승인</a:t>
            </a:r>
          </a:p>
        </p:txBody>
      </p:sp>
      <p:sp>
        <p:nvSpPr>
          <p:cNvPr id="10" name="Rectangle 25">
            <a:extLst>
              <a:ext uri="{FF2B5EF4-FFF2-40B4-BE49-F238E27FC236}">
                <a16:creationId xmlns:a16="http://schemas.microsoft.com/office/drawing/2014/main" id="{E84AF613-18A1-6FED-2238-A485E22ADC1B}"/>
              </a:ext>
            </a:extLst>
          </p:cNvPr>
          <p:cNvSpPr/>
          <p:nvPr/>
        </p:nvSpPr>
        <p:spPr>
          <a:xfrm>
            <a:off x="3426318" y="281083"/>
            <a:ext cx="5328773" cy="677088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21899" tIns="60950" rIns="121899" bIns="60950" rtlCol="0" anchor="ctr">
            <a:spAutoFit/>
          </a:bodyPr>
          <a:lstStyle/>
          <a:p>
            <a:pPr algn="ctr">
              <a:tabLst>
                <a:tab pos="169069" algn="l"/>
              </a:tabLst>
            </a:pPr>
            <a:r>
              <a:rPr lang="ko-KR" altLang="en-US" sz="3600" b="1" dirty="0">
                <a:solidFill>
                  <a:schemeClr val="tx2"/>
                </a:solidFill>
                <a:latin typeface="Bahnschrift SemiLight SemiConde" panose="020B0502040204020203" pitchFamily="34" charset="0"/>
                <a:cs typeface="Montserrat"/>
              </a:rPr>
              <a:t>개발예정사항</a:t>
            </a:r>
            <a:endParaRPr lang="en-US" sz="3600" b="1" dirty="0">
              <a:solidFill>
                <a:schemeClr val="tx2"/>
              </a:solidFill>
              <a:latin typeface="Bahnschrift SemiLight SemiConde" panose="020B0502040204020203" pitchFamily="34" charset="0"/>
              <a:cs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746369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</TotalTime>
  <Words>378</Words>
  <Application>Microsoft Office PowerPoint</Application>
  <PresentationFormat>와이드스크린</PresentationFormat>
  <Paragraphs>109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맑은 고딕</vt:lpstr>
      <vt:lpstr>Arial</vt:lpstr>
      <vt:lpstr>Bahnschrift SemiLight SemiConde</vt:lpstr>
      <vt:lpstr>Lato Light</vt:lpstr>
      <vt:lpstr>Lato Regular</vt:lpstr>
      <vt:lpstr>Montserrat</vt:lpstr>
      <vt:lpstr>Montserrat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Jin Hong</dc:creator>
  <cp:lastModifiedBy>Jin Hong</cp:lastModifiedBy>
  <cp:revision>4</cp:revision>
  <dcterms:created xsi:type="dcterms:W3CDTF">2022-06-21T08:17:18Z</dcterms:created>
  <dcterms:modified xsi:type="dcterms:W3CDTF">2022-06-23T04:26:42Z</dcterms:modified>
</cp:coreProperties>
</file>