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9" r:id="rId2"/>
    <p:sldId id="1420" r:id="rId3"/>
    <p:sldId id="1424" r:id="rId4"/>
    <p:sldId id="1440" r:id="rId5"/>
    <p:sldId id="1310" r:id="rId6"/>
    <p:sldId id="144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ong" initials="JH" lastIdx="1" clrIdx="0">
    <p:extLst>
      <p:ext uri="{19B8F6BF-5375-455C-9EA6-DF929625EA0E}">
        <p15:presenceInfo xmlns:p15="http://schemas.microsoft.com/office/powerpoint/2012/main" userId="6ffaa6964d006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86C0-C17C-1900-D244-AD85D0D53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54CEA-72E8-9499-073C-E32C5319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B11B-0CCA-8F24-9EF5-48F863A1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EE78A-B679-EA9C-D738-429927F6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9992-7793-E13B-E0F5-707E33DC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5C40-789C-B303-E87D-0083B11F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8FEE4-7FCF-A26F-DDB9-1A2264B4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E47FC-C0ED-C2F1-E6DC-550DC6A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89F9E-032A-E4CE-DDFC-767E18B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1A706-CE2E-C180-E669-8A2B9B47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9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128DB-C073-B6F4-F2CD-15CF2197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D7D5D1-1985-25C9-8BA7-ADAAB2D6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C9B40-F7CC-0466-37EC-2177B4AD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C031-0FE8-B7E9-B13C-551F6F9B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39DBA-DA3F-8B3C-DB72-11DF1A9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0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5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15473" y="2238806"/>
            <a:ext cx="3769852" cy="2290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85257" y="3852350"/>
            <a:ext cx="3804836" cy="2365807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27704-5469-D805-0194-45B13EAD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7C938-F1ED-7FD2-5305-1F51A05F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5646-AD12-358D-D46D-6483E668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10242-F269-F32A-83FB-600E424E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5C355-E3D4-6309-838A-FD446591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D143-78E3-8F35-6511-4A417160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F7864-C124-A70D-EA18-7FAB7EB8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769B2-F02B-00B5-A4F2-96B1AC54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78AA9-EE10-3295-1DA2-F29D27D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8D256-9C95-A4A5-F16C-D8C7D2A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A1788-1F5B-A85F-7A2B-96E327E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A540D-9C1D-DA83-7963-649EC34F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99A3B-7C58-D882-42EA-FC717F11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4286D-BB85-2F2B-253E-F0A259BC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61F99-D526-8B97-ECEF-2BA48A8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6FCDB-4A3F-98E0-C39A-0396346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8348-34B0-0EF6-C5FE-AD9502BA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5919-EA8E-B09D-3B61-2B4D104F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3ECB6-3240-E825-3581-214D0CA9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7F269-595B-60D2-0BEE-2F8C9286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678557-145A-4F44-5CEC-1C5016D3B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336A-5F3F-1A1E-2F15-A317930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A85CA-F7BE-DE95-D315-3F32B4D1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5616C-41EB-D37B-BC09-4095E40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D92BB-ED06-6EDB-32F3-218FACE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F0957D-C2B9-E3A5-0171-EBAD9EB7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35C89-5EAC-EEE0-8768-583AA71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92975-741F-5CC1-C079-C11A41E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D8949-5935-4482-9156-0BEE544D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941EF-0332-76E4-7DA5-08B84DA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05038-2B49-E579-25BF-0C96BC0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842F-3683-7EA0-C546-FECC38C5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E5B49-669F-A20A-1F9F-1374642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0004C-5154-A097-D173-63863A12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0AF17-4A09-6027-38C3-9C59324A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EA4DE-360D-838D-2055-23E1C724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06E02-F747-46CC-75CF-ACBCBB76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5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4841-13AE-A2B3-C16C-F287E45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20DEF-4BB7-3859-9996-AA483A3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EA3AE-7007-8EA8-7984-8C4B7728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7AE0B-4ABF-A130-ACC3-11C1426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CD64F-C14E-414C-0856-DB1CFDE7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E985B-E643-12AE-9F8A-DCACD58A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2ACB1-1A2D-898F-2947-3949DC80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B4749-CEAA-1AB4-971E-57806EF2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947BF-2D34-1F2D-5F90-0F2C9C6E8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F939-467B-4C5F-B151-A899E4E3528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A4BC7-8C7A-B7B9-EC3C-DDA6BD5FB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99D4-A766-287A-E629-9226F281B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7CD4-341B-4B29-8DEB-B727ACB2C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" y="0"/>
            <a:ext cx="12211685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2" name="Group 11"/>
          <p:cNvGrpSpPr/>
          <p:nvPr/>
        </p:nvGrpSpPr>
        <p:grpSpPr>
          <a:xfrm>
            <a:off x="2858936" y="2355690"/>
            <a:ext cx="6436248" cy="2203900"/>
            <a:chOff x="5714696" y="4242508"/>
            <a:chExt cx="12872495" cy="4407800"/>
          </a:xfrm>
        </p:grpSpPr>
        <p:sp>
          <p:nvSpPr>
            <p:cNvPr id="13" name="TextBox 12"/>
            <p:cNvSpPr txBox="1"/>
            <p:nvPr/>
          </p:nvSpPr>
          <p:spPr>
            <a:xfrm>
              <a:off x="6320506" y="4559978"/>
              <a:ext cx="11615999" cy="2739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300" b="1" dirty="0">
                  <a:solidFill>
                    <a:schemeClr val="bg1"/>
                  </a:solidFill>
                  <a:latin typeface="Montserrat"/>
                  <a:cs typeface="Montserrat"/>
                </a:rPr>
                <a:t>모두의 물류</a:t>
              </a:r>
              <a:endParaRPr lang="en-US" sz="8300" b="1" dirty="0">
                <a:solidFill>
                  <a:schemeClr val="bg1"/>
                </a:solidFill>
                <a:latin typeface="Montserrat"/>
                <a:cs typeface="Montserra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9010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4366" y="7850088"/>
              <a:ext cx="8368317" cy="80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유통관리 시스템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– project</a:t>
              </a:r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4</a:t>
              </a:r>
              <a:r>
                <a:rPr lang="ko-KR" altLang="en-US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Montserrat Light"/>
                  <a:cs typeface="Montserrat Light"/>
                </a:rPr>
                <a:t>team</a:t>
              </a:r>
              <a:endParaRPr lang="en-US" sz="2000" dirty="0">
                <a:solidFill>
                  <a:schemeClr val="bg1"/>
                </a:solidFill>
                <a:latin typeface="Montserrat Light"/>
                <a:cs typeface="Montserrat Ligh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6BEC28-BE55-4C75-42EF-8B4C378356AC}"/>
              </a:ext>
            </a:extLst>
          </p:cNvPr>
          <p:cNvSpPr txBox="1"/>
          <p:nvPr/>
        </p:nvSpPr>
        <p:spPr>
          <a:xfrm>
            <a:off x="5701929" y="6156380"/>
            <a:ext cx="627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팀원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김현동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김수혜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김지킴이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노영조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Montserrat Light"/>
                <a:cs typeface="Montserrat Light"/>
              </a:rPr>
              <a:t>정진홍</a:t>
            </a:r>
            <a:r>
              <a:rPr lang="en-US" altLang="ko-KR" sz="2000" dirty="0">
                <a:solidFill>
                  <a:schemeClr val="bg1"/>
                </a:solidFill>
                <a:latin typeface="Montserrat Light"/>
                <a:cs typeface="Montserrat Ligh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Montserrat Light"/>
                <a:cs typeface="Montserrat Light"/>
              </a:rPr>
              <a:t>최민지</a:t>
            </a:r>
            <a:endParaRPr lang="en-US" sz="2000" dirty="0">
              <a:solidFill>
                <a:schemeClr val="bg1"/>
              </a:solidFill>
              <a:latin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525922" y="3034372"/>
            <a:ext cx="5156018" cy="4438166"/>
            <a:chOff x="2323609" y="594889"/>
            <a:chExt cx="4515737" cy="388601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4792" r="4792"/>
            <a:stretch/>
          </p:blipFill>
          <p:spPr>
            <a:xfrm>
              <a:off x="2323609" y="594889"/>
              <a:ext cx="4515737" cy="3886016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55066" y="512438"/>
            <a:ext cx="4271320" cy="53858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en-US" sz="2700" b="1" dirty="0">
                <a:solidFill>
                  <a:schemeClr val="tx2"/>
                </a:solidFill>
                <a:latin typeface="Montserrat"/>
                <a:cs typeface="Montserrat"/>
              </a:rPr>
              <a:t>CHOOSE ON PROJECT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75494" y="1050949"/>
            <a:ext cx="1230423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altLang="ko-KR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522041" y="4110419"/>
            <a:ext cx="452065" cy="452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7915" y="4328262"/>
            <a:ext cx="2603837" cy="53858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en-US" altLang="ko-KR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SCM</a:t>
            </a:r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의 중요성은 시간이 지날 수록 커지고 있음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32198" y="4031372"/>
            <a:ext cx="1326603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latin typeface="Lato Light"/>
                <a:cs typeface="Lato Light"/>
              </a:rPr>
              <a:t>중요도 증가</a:t>
            </a:r>
            <a:endParaRPr lang="en-US" sz="1600" b="1" dirty="0">
              <a:latin typeface="Lato Light"/>
              <a:cs typeface="Lato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996710" y="4333406"/>
            <a:ext cx="2603837" cy="74633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체계적인 로직 구현</a:t>
            </a:r>
            <a:r>
              <a:rPr lang="en-US" altLang="ko-KR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, </a:t>
            </a:r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개발 및 테스트를 필요로 함        실력 향상에 최적의 프로젝트 주제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990992" y="4036516"/>
            <a:ext cx="1549421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cs typeface="Lato Light"/>
              </a:rPr>
              <a:t>개발능력 향상</a:t>
            </a:r>
            <a:endParaRPr lang="en-US" sz="1600" b="1" dirty="0">
              <a:cs typeface="Lato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62015" y="4124530"/>
            <a:ext cx="452065" cy="452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1137915" y="5453826"/>
            <a:ext cx="2603837" cy="74633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r>
              <a:rPr lang="ko-KR" altLang="en-US" sz="1350" dirty="0">
                <a:solidFill>
                  <a:schemeClr val="bg1">
                    <a:lumMod val="65000"/>
                  </a:schemeClr>
                </a:solidFill>
                <a:ea typeface="Lato Light" charset="0"/>
                <a:cs typeface="Lato Light"/>
              </a:rPr>
              <a:t>실무와 연관성이 깊은 프로젝트로 개발자 재직시 접할 가능성이 높음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32198" y="5156935"/>
            <a:ext cx="1326603" cy="369312"/>
          </a:xfrm>
          <a:prstGeom prst="rect">
            <a:avLst/>
          </a:prstGeom>
        </p:spPr>
        <p:txBody>
          <a:bodyPr wrap="none" lIns="121899" tIns="60950" rIns="121899" bIns="60950">
            <a:spAutoFit/>
          </a:bodyPr>
          <a:lstStyle/>
          <a:p>
            <a:r>
              <a:rPr lang="ko-KR" altLang="en-US" sz="1600" b="1" dirty="0">
                <a:latin typeface="Lato Light"/>
                <a:cs typeface="Lato Light"/>
              </a:rPr>
              <a:t>실무 연관성</a:t>
            </a:r>
            <a:endParaRPr lang="en-US" sz="1600" b="1" dirty="0">
              <a:latin typeface="Lato Light"/>
              <a:cs typeface="Lato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62015" y="5250093"/>
            <a:ext cx="452065" cy="452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2428B09A-2D6F-8656-467C-4A47198BAC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10611"/>
          <a:stretch>
            <a:fillRect/>
          </a:stretch>
        </p:blipFill>
        <p:spPr/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503E79-AA8F-D935-5041-493D5ECFFBD6}"/>
              </a:ext>
            </a:extLst>
          </p:cNvPr>
          <p:cNvSpPr/>
          <p:nvPr/>
        </p:nvSpPr>
        <p:spPr>
          <a:xfrm>
            <a:off x="11234678" y="3276113"/>
            <a:ext cx="2916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8711BD-A8DE-73F4-9E95-A1F799C9D4A0}"/>
              </a:ext>
            </a:extLst>
          </p:cNvPr>
          <p:cNvSpPr/>
          <p:nvPr/>
        </p:nvSpPr>
        <p:spPr>
          <a:xfrm>
            <a:off x="1113854" y="1586486"/>
            <a:ext cx="1910700" cy="14178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Supply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Chain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14867"/>
                </a:solidFill>
              </a:rPr>
              <a:t>Management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832FB-0339-C5F7-2DFA-9D9DDC17D5CB}"/>
              </a:ext>
            </a:extLst>
          </p:cNvPr>
          <p:cNvSpPr/>
          <p:nvPr/>
        </p:nvSpPr>
        <p:spPr>
          <a:xfrm>
            <a:off x="3270738" y="1352760"/>
            <a:ext cx="7799209" cy="17871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최종 소비자 배달 이전 단계의 공급사슬 전체 뜻함</a:t>
            </a:r>
            <a:endParaRPr lang="en-US" altLang="ko-KR" sz="20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8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제품의 생산과 유통과정을 하나의 통합 망으로 관리하는 시스템</a:t>
            </a:r>
            <a:endParaRPr lang="en-US" altLang="ko-KR" sz="20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800" b="1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214867"/>
                </a:solidFill>
              </a:rPr>
              <a:t>  세계화에 따른 물류체계의 복잡성</a:t>
            </a:r>
            <a:r>
              <a:rPr lang="en-US" altLang="ko-KR" sz="2000" b="1" dirty="0">
                <a:solidFill>
                  <a:srgbClr val="214867"/>
                </a:solidFill>
              </a:rPr>
              <a:t> </a:t>
            </a:r>
            <a:r>
              <a:rPr lang="ko-KR" altLang="en-US" sz="2000" b="1" dirty="0">
                <a:solidFill>
                  <a:srgbClr val="214867"/>
                </a:solidFill>
              </a:rPr>
              <a:t>증가</a:t>
            </a:r>
            <a:endParaRPr lang="en-US" altLang="ko-KR" sz="2000" b="1" dirty="0">
              <a:solidFill>
                <a:srgbClr val="214867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A730D1-216E-0D35-B526-DD5494C94E16}"/>
              </a:ext>
            </a:extLst>
          </p:cNvPr>
          <p:cNvSpPr/>
          <p:nvPr/>
        </p:nvSpPr>
        <p:spPr>
          <a:xfrm flipV="1">
            <a:off x="6442825" y="3524487"/>
            <a:ext cx="455312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1" y="1981447"/>
            <a:ext cx="4334573" cy="397439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98190" y="1477723"/>
            <a:ext cx="2615457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Project </a:t>
            </a:r>
            <a:r>
              <a:rPr lang="ko-KR" alt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개발 환경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495" y="1981447"/>
            <a:ext cx="5692764" cy="480131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Java JDK 1.8.0_261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ORACLE 11XE  SQL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Apache Tomcat 9.0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Tool Suite 4.6.1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Framework 4.3.0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ato Light"/>
                <a:ea typeface="Open Sans" panose="020B0606030504020204" pitchFamily="34" charset="0"/>
                <a:cs typeface="Lato Light"/>
              </a:rPr>
              <a:t>MyBatis</a:t>
            </a: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Lombok 1.18.0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LOG4J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jQuery 1.12.1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WebSocket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Maven 4.0.0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ea typeface="Open Sans" panose="020B0606030504020204" pitchFamily="34" charset="0"/>
                <a:cs typeface="Lato Light"/>
              </a:rPr>
              <a:t>Spring Framework 4.3.4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6827" y="473967"/>
            <a:ext cx="4527800" cy="6155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모두의 물류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 PROJECT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5495" y="1050949"/>
            <a:ext cx="1230424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89A052C-5852-2E95-FFE2-052BAA1388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719"/>
          <a:stretch>
            <a:fillRect/>
          </a:stretch>
        </p:blipFill>
        <p:spPr>
          <a:xfrm>
            <a:off x="841375" y="2238375"/>
            <a:ext cx="3768725" cy="2290763"/>
          </a:xfrm>
        </p:spPr>
      </p:pic>
    </p:spTree>
    <p:extLst>
      <p:ext uri="{BB962C8B-B14F-4D97-AF65-F5344CB8AC3E}">
        <p14:creationId xmlns:p14="http://schemas.microsoft.com/office/powerpoint/2010/main" val="23622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1" y="1981447"/>
            <a:ext cx="4334573" cy="397439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98190" y="1477723"/>
            <a:ext cx="2615457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Project </a:t>
            </a:r>
            <a:r>
              <a:rPr lang="ko-KR" altLang="en-US" sz="2400" b="1" dirty="0">
                <a:solidFill>
                  <a:schemeClr val="tx2"/>
                </a:solidFill>
                <a:latin typeface="Lato Regular"/>
                <a:ea typeface="Open Sans" pitchFamily="34" charset="0"/>
                <a:cs typeface="Lato Regular"/>
              </a:rPr>
              <a:t>기능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5495" y="1981447"/>
            <a:ext cx="5692764" cy="406265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슬라이드를 통한 기업 고객 판매 제품 장바구니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주문 요청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별 창고 재고 현황에 따른 주문 배송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발주 지시</a:t>
            </a:r>
          </a:p>
          <a:p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환불 완료 시 </a:t>
            </a:r>
            <a:r>
              <a:rPr lang="ko-KR" altLang="en-US" sz="2400" dirty="0" err="1">
                <a:latin typeface="Lato Light"/>
                <a:ea typeface="Open Sans" panose="020B0606030504020204" pitchFamily="34" charset="0"/>
                <a:cs typeface="Lato Light"/>
              </a:rPr>
              <a:t>납품사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고객사 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환불 메일 전송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재고 발주</a:t>
            </a:r>
            <a:r>
              <a:rPr lang="en-US" altLang="ko-KR" sz="2400" dirty="0">
                <a:latin typeface="Lato Light"/>
                <a:ea typeface="Open Sans" panose="020B0606030504020204" pitchFamily="34" charset="0"/>
                <a:cs typeface="Lato Light"/>
              </a:rPr>
              <a:t>, </a:t>
            </a:r>
            <a:r>
              <a:rPr lang="ko-KR" altLang="en-US" sz="2400" dirty="0">
                <a:latin typeface="Lato Light"/>
                <a:ea typeface="Open Sans" panose="020B0606030504020204" pitchFamily="34" charset="0"/>
                <a:cs typeface="Lato Light"/>
              </a:rPr>
              <a:t>제품 환불 과정 기업 내 단계별 승인 처리</a:t>
            </a:r>
            <a:endParaRPr lang="en-US" sz="2400" dirty="0"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26827" y="473967"/>
            <a:ext cx="4527800" cy="61553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모두의 물류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Montserrat"/>
              </a:rPr>
              <a:t> PROJECT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5495" y="1050949"/>
            <a:ext cx="1230424" cy="26159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900" dirty="0">
                <a:solidFill>
                  <a:schemeClr val="tx1"/>
                </a:solidFill>
                <a:latin typeface="Montserrat Light"/>
                <a:cs typeface="Montserrat Light"/>
              </a:rPr>
              <a:t>화면은 예시 입니다</a:t>
            </a:r>
            <a:endParaRPr lang="en-US" sz="9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89A052C-5852-2E95-FFE2-052BAA1388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719"/>
          <a:stretch>
            <a:fillRect/>
          </a:stretch>
        </p:blipFill>
        <p:spPr>
          <a:xfrm>
            <a:off x="841375" y="2238375"/>
            <a:ext cx="3768725" cy="2290763"/>
          </a:xfrm>
        </p:spPr>
      </p:pic>
    </p:spTree>
    <p:extLst>
      <p:ext uri="{BB962C8B-B14F-4D97-AF65-F5344CB8AC3E}">
        <p14:creationId xmlns:p14="http://schemas.microsoft.com/office/powerpoint/2010/main" val="4056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9502" y="1891548"/>
            <a:ext cx="9269088" cy="2133007"/>
            <a:chOff x="2048919" y="3344019"/>
            <a:chExt cx="20391994" cy="4692614"/>
          </a:xfrm>
        </p:grpSpPr>
        <p:sp>
          <p:nvSpPr>
            <p:cNvPr id="43" name="Shape 1363"/>
            <p:cNvSpPr/>
            <p:nvPr/>
          </p:nvSpPr>
          <p:spPr>
            <a:xfrm>
              <a:off x="4378864" y="4211456"/>
              <a:ext cx="15665725" cy="30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92100">
                <a:lnSpc>
                  <a:spcPct val="110000"/>
                </a:lnSpc>
                <a:spcBef>
                  <a:spcPts val="15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lang="en-US" sz="1000" dirty="0">
                <a:latin typeface="Lato Light"/>
                <a:cs typeface="Lato Light"/>
              </a:endParaRPr>
            </a:p>
          </p:txBody>
        </p:sp>
        <p:sp>
          <p:nvSpPr>
            <p:cNvPr id="44" name="Shape 1364"/>
            <p:cNvSpPr/>
            <p:nvPr/>
          </p:nvSpPr>
          <p:spPr>
            <a:xfrm>
              <a:off x="985522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입고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5" name="Shape 1365"/>
            <p:cNvSpPr/>
            <p:nvPr/>
          </p:nvSpPr>
          <p:spPr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출고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6" name="Shape 1366"/>
            <p:cNvSpPr/>
            <p:nvPr/>
          </p:nvSpPr>
          <p:spPr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주문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49" name="Shape 1368"/>
            <p:cNvSpPr/>
            <p:nvPr/>
          </p:nvSpPr>
          <p:spPr>
            <a:xfrm>
              <a:off x="204891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발주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50" name="Shape 1369"/>
            <p:cNvSpPr/>
            <p:nvPr/>
          </p:nvSpPr>
          <p:spPr>
            <a:xfrm>
              <a:off x="1766153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latin typeface="Lato Light"/>
                  <a:cs typeface="Lato Light"/>
                </a:rPr>
                <a:t>재고</a:t>
              </a:r>
              <a:endParaRPr lang="en-US" sz="2000" cap="none" dirty="0">
                <a:latin typeface="Lato Light"/>
                <a:cs typeface="Lato Light"/>
              </a:endParaRPr>
            </a:p>
          </p:txBody>
        </p:sp>
        <p:sp>
          <p:nvSpPr>
            <p:cNvPr id="12" name="Shape 1365"/>
            <p:cNvSpPr/>
            <p:nvPr/>
          </p:nvSpPr>
          <p:spPr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57150" cap="flat" cmpd="sng">
              <a:solidFill>
                <a:schemeClr val="accent6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r>
                <a:rPr lang="ko-KR" altLang="en-US" sz="2000" cap="none" dirty="0">
                  <a:solidFill>
                    <a:schemeClr val="tx1"/>
                  </a:solidFill>
                  <a:latin typeface="Lato Light"/>
                  <a:cs typeface="Lato Light"/>
                </a:rPr>
                <a:t>반품</a:t>
              </a:r>
              <a:endParaRPr lang="en-US" sz="2000" cap="none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4" name="Shape 142"/>
          <p:cNvSpPr/>
          <p:nvPr/>
        </p:nvSpPr>
        <p:spPr>
          <a:xfrm>
            <a:off x="631315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1"/>
                </a:solidFill>
                <a:latin typeface="Lato Light"/>
                <a:cs typeface="Lato Light"/>
              </a:rPr>
              <a:t>01</a:t>
            </a:r>
          </a:p>
        </p:txBody>
      </p:sp>
      <p:sp>
        <p:nvSpPr>
          <p:cNvPr id="18" name="Shape 142"/>
          <p:cNvSpPr/>
          <p:nvPr/>
        </p:nvSpPr>
        <p:spPr>
          <a:xfrm>
            <a:off x="4425164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3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3"/>
                </a:solidFill>
                <a:latin typeface="Lato Light"/>
                <a:cs typeface="Lato Light"/>
              </a:rPr>
              <a:t>3</a:t>
            </a:r>
            <a:endParaRPr sz="33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22" name="Shape 142"/>
          <p:cNvSpPr/>
          <p:nvPr/>
        </p:nvSpPr>
        <p:spPr>
          <a:xfrm>
            <a:off x="8351317" y="4363992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5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5"/>
                </a:solidFill>
                <a:latin typeface="Lato Light"/>
                <a:cs typeface="Lato Light"/>
              </a:rPr>
              <a:t>5</a:t>
            </a:r>
            <a:endParaRPr sz="3300" dirty="0">
              <a:solidFill>
                <a:schemeClr val="accent5"/>
              </a:solidFill>
              <a:latin typeface="Lato Light"/>
              <a:cs typeface="Lato Light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59558" y="4538696"/>
            <a:ext cx="2300775" cy="535513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관리자가 공급사에게 요청 할 수 있게 구현</a:t>
            </a:r>
            <a:endParaRPr lang="ko-KR" altLang="en-US" sz="500" dirty="0"/>
          </a:p>
        </p:txBody>
      </p:sp>
      <p:sp>
        <p:nvSpPr>
          <p:cNvPr id="16" name="Shape 142"/>
          <p:cNvSpPr/>
          <p:nvPr/>
        </p:nvSpPr>
        <p:spPr>
          <a:xfrm>
            <a:off x="631315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2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2"/>
                </a:solidFill>
                <a:latin typeface="Lato Light"/>
                <a:cs typeface="Lato Light"/>
              </a:rPr>
              <a:t>2</a:t>
            </a:r>
            <a:endParaRPr sz="33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559558" y="5313491"/>
            <a:ext cx="2300775" cy="535513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관리자가 입고 내용을 확인 할 수 있게 구현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376405" y="4364555"/>
            <a:ext cx="2515771" cy="830979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관리자가 수주정보</a:t>
            </a:r>
            <a:r>
              <a:rPr lang="en-US" altLang="ko-KR" sz="1600" dirty="0"/>
              <a:t> </a:t>
            </a:r>
            <a:r>
              <a:rPr lang="ko-KR" altLang="en-US" sz="1600" dirty="0"/>
              <a:t>밑 재고 정보를 확인할 수 있게 구현</a:t>
            </a:r>
            <a:r>
              <a:rPr lang="en-US" sz="1600" dirty="0"/>
              <a:t> </a:t>
            </a:r>
          </a:p>
        </p:txBody>
      </p:sp>
      <p:sp>
        <p:nvSpPr>
          <p:cNvPr id="20" name="Shape 142"/>
          <p:cNvSpPr/>
          <p:nvPr/>
        </p:nvSpPr>
        <p:spPr>
          <a:xfrm>
            <a:off x="4448162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4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4"/>
                </a:solidFill>
                <a:latin typeface="Lato Light"/>
                <a:cs typeface="Lato Light"/>
              </a:rPr>
              <a:t>4</a:t>
            </a:r>
            <a:endParaRPr sz="33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376405" y="5313491"/>
            <a:ext cx="2515771" cy="978711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구매자가 각 상품별 정보를 확인하고 장바구니 기능 및 주문을 할 수 있게 구현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262880" y="4455812"/>
            <a:ext cx="2300775" cy="830979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관리자가 입금을 확인하고 창고 별 배송을 할 수 있게 구현</a:t>
            </a:r>
          </a:p>
        </p:txBody>
      </p:sp>
      <p:sp>
        <p:nvSpPr>
          <p:cNvPr id="24" name="Shape 142"/>
          <p:cNvSpPr/>
          <p:nvPr/>
        </p:nvSpPr>
        <p:spPr>
          <a:xfrm>
            <a:off x="8351317" y="5138787"/>
            <a:ext cx="1098741" cy="10146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chemeClr val="accent6"/>
                </a:solidFill>
                <a:latin typeface="Lato Light"/>
                <a:cs typeface="Lato Light"/>
              </a:rPr>
              <a:t>0</a:t>
            </a:r>
            <a:r>
              <a:rPr lang="en-US" sz="3300" dirty="0">
                <a:solidFill>
                  <a:schemeClr val="accent6"/>
                </a:solidFill>
                <a:latin typeface="Lato Light"/>
                <a:cs typeface="Lato Light"/>
              </a:rPr>
              <a:t>6</a:t>
            </a:r>
            <a:endParaRPr sz="3300" dirty="0">
              <a:solidFill>
                <a:schemeClr val="accent6"/>
              </a:solidFill>
              <a:latin typeface="Lato Light"/>
              <a:cs typeface="Lato Light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9262880" y="5385008"/>
            <a:ext cx="2300775" cy="584757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/>
              <a:t>구매자가 관리자에게 요청 할 수 있게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8889" y="4525873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3426318" y="281083"/>
            <a:ext cx="5328773" cy="6770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600" b="1" dirty="0">
                <a:solidFill>
                  <a:schemeClr val="tx2"/>
                </a:solidFill>
                <a:latin typeface="Bahnschrift SemiLight SemiConde" panose="020B0502040204020203" pitchFamily="34" charset="0"/>
                <a:cs typeface="Montserrat"/>
              </a:rPr>
              <a:t>모두의 물류 프로세스</a:t>
            </a:r>
            <a:endParaRPr lang="en-US" sz="3600" b="1" dirty="0">
              <a:solidFill>
                <a:schemeClr val="tx2"/>
              </a:solidFill>
              <a:latin typeface="Bahnschrift SemiLight SemiConde" panose="020B0502040204020203" pitchFamily="34" charset="0"/>
              <a:cs typeface="Montserra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65925" y="1035561"/>
            <a:ext cx="2049558" cy="2923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1100" dirty="0">
                <a:solidFill>
                  <a:schemeClr val="tx1"/>
                </a:solidFill>
                <a:latin typeface="Montserrat Light"/>
                <a:cs typeface="Montserrat Light"/>
              </a:rPr>
              <a:t>상품 유통관리 프로세스 초안</a:t>
            </a:r>
            <a:endParaRPr lang="en-US" sz="1100" dirty="0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13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BB0F3-36F9-5EA4-5FB5-249E4E41DCEC}"/>
              </a:ext>
            </a:extLst>
          </p:cNvPr>
          <p:cNvSpPr txBox="1"/>
          <p:nvPr/>
        </p:nvSpPr>
        <p:spPr>
          <a:xfrm>
            <a:off x="646611" y="1318749"/>
            <a:ext cx="6100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*공통</a:t>
            </a:r>
          </a:p>
          <a:p>
            <a:r>
              <a:rPr lang="ko-KR" altLang="en-US" dirty="0"/>
              <a:t>공통 코드 관리 (</a:t>
            </a:r>
            <a:r>
              <a:rPr lang="ko-KR" altLang="en-US" dirty="0" err="1"/>
              <a:t>정진홍</a:t>
            </a:r>
            <a:r>
              <a:rPr lang="ko-KR" altLang="en-US" dirty="0"/>
              <a:t>, </a:t>
            </a:r>
            <a:r>
              <a:rPr lang="ko-KR" altLang="en-US" dirty="0" err="1"/>
              <a:t>김수혜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공지사항, 반품지시서</a:t>
            </a:r>
          </a:p>
          <a:p>
            <a:r>
              <a:rPr lang="ko-KR" altLang="en-US" dirty="0"/>
              <a:t>메인 화면-로그인</a:t>
            </a:r>
          </a:p>
          <a:p>
            <a:r>
              <a:rPr lang="ko-KR" altLang="en-US" dirty="0"/>
              <a:t>메인 화면-</a:t>
            </a:r>
            <a:r>
              <a:rPr lang="ko-KR" altLang="en-US" dirty="0" err="1"/>
              <a:t>SCM담당자</a:t>
            </a:r>
            <a:endParaRPr lang="ko-KR" altLang="en-US" dirty="0"/>
          </a:p>
          <a:p>
            <a:r>
              <a:rPr lang="ko-KR" altLang="en-US" dirty="0"/>
              <a:t>메인 화면-회사임원, 기업고객</a:t>
            </a:r>
          </a:p>
          <a:p>
            <a:r>
              <a:rPr lang="ko-KR" altLang="en-US" dirty="0"/>
              <a:t>메인 화면-기업고객, 구매담당자</a:t>
            </a:r>
          </a:p>
          <a:p>
            <a:r>
              <a:rPr lang="ko-KR" altLang="en-US" dirty="0"/>
              <a:t>메인 화면-공지사항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회원 정보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D8280-271A-177F-AD0C-B4D42E804CD9}"/>
              </a:ext>
            </a:extLst>
          </p:cNvPr>
          <p:cNvSpPr txBox="1"/>
          <p:nvPr/>
        </p:nvSpPr>
        <p:spPr>
          <a:xfrm>
            <a:off x="4582886" y="1324056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</a:t>
            </a:r>
            <a:r>
              <a:rPr lang="ko-KR" altLang="en-US" b="1" dirty="0" err="1"/>
              <a:t>SCM담당자</a:t>
            </a:r>
            <a:r>
              <a:rPr lang="ko-KR" altLang="en-US" b="1" dirty="0"/>
              <a:t>(관리자)</a:t>
            </a:r>
          </a:p>
          <a:p>
            <a:r>
              <a:rPr lang="ko-KR" altLang="en-US" dirty="0"/>
              <a:t>반품 신청 목록</a:t>
            </a:r>
          </a:p>
          <a:p>
            <a:r>
              <a:rPr lang="ko-KR" altLang="en-US" dirty="0"/>
              <a:t>납품 업체 정보</a:t>
            </a:r>
          </a:p>
          <a:p>
            <a:r>
              <a:rPr lang="ko-KR" altLang="en-US" dirty="0"/>
              <a:t>창고 별 재고 관리</a:t>
            </a:r>
          </a:p>
          <a:p>
            <a:r>
              <a:rPr lang="ko-KR" altLang="en-US" dirty="0"/>
              <a:t>1:1 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BAC5-27D4-0049-8B45-C2ECA5F3A52B}"/>
              </a:ext>
            </a:extLst>
          </p:cNvPr>
          <p:cNvSpPr txBox="1"/>
          <p:nvPr/>
        </p:nvSpPr>
        <p:spPr>
          <a:xfrm>
            <a:off x="4582886" y="3002045"/>
            <a:ext cx="6100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*기업고객</a:t>
            </a:r>
          </a:p>
          <a:p>
            <a:r>
              <a:rPr lang="ko-KR" altLang="en-US" dirty="0"/>
              <a:t>제품 목록</a:t>
            </a:r>
          </a:p>
          <a:p>
            <a:r>
              <a:rPr lang="ko-KR" altLang="en-US" dirty="0"/>
              <a:t>장바구니 목록, 1:1 질의</a:t>
            </a:r>
          </a:p>
          <a:p>
            <a:r>
              <a:rPr lang="ko-KR" altLang="en-US" dirty="0"/>
              <a:t>반품 처리</a:t>
            </a:r>
          </a:p>
          <a:p>
            <a:r>
              <a:rPr lang="ko-KR" altLang="en-US" dirty="0"/>
              <a:t>반품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EC1FE-3A94-8246-F729-07D1EE1F3769}"/>
              </a:ext>
            </a:extLst>
          </p:cNvPr>
          <p:cNvSpPr txBox="1"/>
          <p:nvPr/>
        </p:nvSpPr>
        <p:spPr>
          <a:xfrm>
            <a:off x="4582886" y="4791145"/>
            <a:ext cx="6100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*구매담당자</a:t>
            </a:r>
          </a:p>
          <a:p>
            <a:r>
              <a:rPr lang="ko-KR" altLang="en-US" dirty="0"/>
              <a:t>주문입금확인, 반품완료처리</a:t>
            </a:r>
          </a:p>
          <a:p>
            <a:r>
              <a:rPr lang="ko-KR" altLang="en-US" dirty="0"/>
              <a:t>발주지시서 목록</a:t>
            </a:r>
          </a:p>
          <a:p>
            <a:r>
              <a:rPr lang="ko-KR" altLang="en-US" dirty="0"/>
              <a:t>반품지시서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0348B-450F-7097-A3DB-705E0C777C03}"/>
              </a:ext>
            </a:extLst>
          </p:cNvPr>
          <p:cNvSpPr txBox="1"/>
          <p:nvPr/>
        </p:nvSpPr>
        <p:spPr>
          <a:xfrm>
            <a:off x="8024953" y="1318749"/>
            <a:ext cx="61003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*배송담당자</a:t>
            </a:r>
          </a:p>
          <a:p>
            <a:r>
              <a:rPr lang="ko-KR" altLang="en-US" dirty="0"/>
              <a:t>발주지시서 목록</a:t>
            </a:r>
          </a:p>
          <a:p>
            <a:r>
              <a:rPr lang="ko-KR" altLang="en-US" dirty="0"/>
              <a:t>창고 정보 관리</a:t>
            </a:r>
          </a:p>
          <a:p>
            <a:endParaRPr lang="ko-KR" altLang="en-US" b="1" dirty="0"/>
          </a:p>
          <a:p>
            <a:r>
              <a:rPr lang="ko-KR" altLang="en-US" b="1" dirty="0"/>
              <a:t>*배송담당자</a:t>
            </a:r>
          </a:p>
          <a:p>
            <a:r>
              <a:rPr lang="ko-KR" altLang="en-US" dirty="0"/>
              <a:t>발주/반품지시서 목록</a:t>
            </a:r>
          </a:p>
          <a:p>
            <a:r>
              <a:rPr lang="ko-KR" altLang="en-US" dirty="0"/>
              <a:t>제품 정보 관리</a:t>
            </a:r>
          </a:p>
          <a:p>
            <a:r>
              <a:rPr lang="ko-KR" altLang="en-US" dirty="0"/>
              <a:t>발주지시서</a:t>
            </a:r>
          </a:p>
          <a:p>
            <a:r>
              <a:rPr lang="ko-KR" altLang="en-US" dirty="0"/>
              <a:t>반품지시서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85DD7-98EB-EEAF-6B73-48962E27D2A5}"/>
              </a:ext>
            </a:extLst>
          </p:cNvPr>
          <p:cNvSpPr txBox="1"/>
          <p:nvPr/>
        </p:nvSpPr>
        <p:spPr>
          <a:xfrm>
            <a:off x="8024953" y="4292931"/>
            <a:ext cx="6100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*회사임원</a:t>
            </a:r>
          </a:p>
          <a:p>
            <a:r>
              <a:rPr lang="ko-KR" altLang="en-US" dirty="0"/>
              <a:t>매출현황</a:t>
            </a:r>
          </a:p>
          <a:p>
            <a:r>
              <a:rPr lang="ko-KR" altLang="en-US" dirty="0"/>
              <a:t>매출 상위</a:t>
            </a:r>
          </a:p>
          <a:p>
            <a:r>
              <a:rPr lang="ko-KR" altLang="en-US" dirty="0"/>
              <a:t>손익조회</a:t>
            </a:r>
          </a:p>
          <a:p>
            <a:r>
              <a:rPr lang="ko-KR" altLang="en-US" dirty="0"/>
              <a:t>반품 승인</a:t>
            </a:r>
          </a:p>
          <a:p>
            <a:r>
              <a:rPr lang="ko-KR" altLang="en-US" dirty="0"/>
              <a:t>구매승인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E84AF613-18A1-6FED-2238-A485E22ADC1B}"/>
              </a:ext>
            </a:extLst>
          </p:cNvPr>
          <p:cNvSpPr/>
          <p:nvPr/>
        </p:nvSpPr>
        <p:spPr>
          <a:xfrm>
            <a:off x="3426318" y="281083"/>
            <a:ext cx="5328773" cy="6770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99" tIns="60950" rIns="121899" bIns="60950" rtlCol="0" anchor="ctr">
            <a:spAutoFit/>
          </a:bodyPr>
          <a:lstStyle/>
          <a:p>
            <a:pPr algn="ctr">
              <a:tabLst>
                <a:tab pos="169069" algn="l"/>
              </a:tabLst>
            </a:pPr>
            <a:r>
              <a:rPr lang="ko-KR" altLang="en-US" sz="3600" b="1" dirty="0">
                <a:solidFill>
                  <a:schemeClr val="tx2"/>
                </a:solidFill>
                <a:latin typeface="Bahnschrift SemiLight SemiConde" panose="020B0502040204020203" pitchFamily="34" charset="0"/>
                <a:cs typeface="Montserrat"/>
              </a:rPr>
              <a:t>개발예정사항</a:t>
            </a:r>
            <a:endParaRPr lang="en-US" sz="3600" b="1" dirty="0">
              <a:solidFill>
                <a:schemeClr val="tx2"/>
              </a:solidFill>
              <a:latin typeface="Bahnschrift SemiLight SemiConde" panose="020B0502040204020203" pitchFamily="34" charset="0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63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378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Lato Regular</vt:lpstr>
      <vt:lpstr>맑은 고딕</vt:lpstr>
      <vt:lpstr>Arial</vt:lpstr>
      <vt:lpstr>Bahnschrift SemiLight SemiConde</vt:lpstr>
      <vt:lpstr>Lato Light</vt:lpstr>
      <vt:lpstr>Montserrat</vt:lpstr>
      <vt:lpstr>Montserrat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Hong</dc:creator>
  <cp:lastModifiedBy>Jin Hong</cp:lastModifiedBy>
  <cp:revision>5</cp:revision>
  <dcterms:created xsi:type="dcterms:W3CDTF">2022-06-21T08:17:18Z</dcterms:created>
  <dcterms:modified xsi:type="dcterms:W3CDTF">2022-06-23T04:42:07Z</dcterms:modified>
</cp:coreProperties>
</file>