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8" r:id="rId4"/>
    <p:sldId id="265" r:id="rId5"/>
    <p:sldId id="266" r:id="rId6"/>
    <p:sldId id="267" r:id="rId7"/>
    <p:sldId id="273" r:id="rId8"/>
    <p:sldId id="268" r:id="rId9"/>
    <p:sldId id="263" r:id="rId10"/>
    <p:sldId id="269" r:id="rId11"/>
    <p:sldId id="274" r:id="rId12"/>
    <p:sldId id="271" r:id="rId13"/>
    <p:sldId id="272" r:id="rId14"/>
    <p:sldId id="261" r:id="rId15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33E"/>
    <a:srgbClr val="B14030"/>
    <a:srgbClr val="E2B9B3"/>
    <a:srgbClr val="C00000"/>
    <a:srgbClr val="1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31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41CF-BC48-4B20-993F-DA183F80B82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rutcriado.wordpress.com/2013/07/18/6-consejos-para-optimizar-canal-de-youtube/" TargetMode="External"/><Relationship Id="rId10" Type="http://schemas.openxmlformats.org/officeDocument/2006/relationships/image" Target="../media/image10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skubuntu.com/questions/63270/how-do-i-download-a-youtube-vide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tcriado.wordpress.com/2013/07/18/6-consejos-para-optimizar-canal-de-youtube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7042" y="2467368"/>
            <a:ext cx="784060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B14030"/>
                </a:solidFill>
                <a:latin typeface="+mj-ea"/>
                <a:ea typeface="+mj-ea"/>
              </a:rPr>
              <a:t>댓글 반응 분석 프로그램</a:t>
            </a:r>
          </a:p>
          <a:p>
            <a:r>
              <a:rPr lang="en-US" altLang="ko-KR" sz="4800" dirty="0">
                <a:latin typeface="+mj-ea"/>
                <a:ea typeface="+mj-ea"/>
              </a:rPr>
              <a:t>Final Project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F2E071-5396-4982-BA80-C8F6E85A3303}"/>
              </a:ext>
            </a:extLst>
          </p:cNvPr>
          <p:cNvSpPr txBox="1"/>
          <p:nvPr/>
        </p:nvSpPr>
        <p:spPr>
          <a:xfrm>
            <a:off x="8663377" y="5048678"/>
            <a:ext cx="305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Open Source Programming</a:t>
            </a:r>
          </a:p>
          <a:p>
            <a:pPr algn="r"/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이재한 장지현 정혜진</a:t>
            </a:r>
          </a:p>
        </p:txBody>
      </p:sp>
    </p:spTree>
    <p:extLst>
      <p:ext uri="{BB962C8B-B14F-4D97-AF65-F5344CB8AC3E}">
        <p14:creationId xmlns:p14="http://schemas.microsoft.com/office/powerpoint/2010/main" val="193349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4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결과분석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프로젝트의 최종 </a:t>
            </a:r>
            <a:r>
              <a:rPr lang="ko-KR" altLang="en-US" sz="1600" dirty="0" smtClean="0">
                <a:solidFill>
                  <a:schemeClr val="bg1"/>
                </a:solidFill>
              </a:rPr>
              <a:t>결과를 분석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5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9150" y="1933712"/>
            <a:ext cx="3314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1"/>
                </a:solidFill>
              </a:rPr>
              <a:t>URL 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입력화면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4424304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분석 결과 화면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화살표: 오른쪽 15">
            <a:extLst>
              <a:ext uri="{FF2B5EF4-FFF2-40B4-BE49-F238E27FC236}">
                <a16:creationId xmlns="" xmlns:a16="http://schemas.microsoft.com/office/drawing/2014/main" id="{2DFD7200-F125-42B5-A999-73B082911BBB}"/>
              </a:ext>
            </a:extLst>
          </p:cNvPr>
          <p:cNvSpPr/>
          <p:nvPr/>
        </p:nvSpPr>
        <p:spPr>
          <a:xfrm>
            <a:off x="5039360" y="2040161"/>
            <a:ext cx="609600" cy="382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5">
            <a:extLst>
              <a:ext uri="{FF2B5EF4-FFF2-40B4-BE49-F238E27FC236}">
                <a16:creationId xmlns="" xmlns:a16="http://schemas.microsoft.com/office/drawing/2014/main" id="{2DFD7200-F125-42B5-A999-73B082911BBB}"/>
              </a:ext>
            </a:extLst>
          </p:cNvPr>
          <p:cNvSpPr/>
          <p:nvPr/>
        </p:nvSpPr>
        <p:spPr>
          <a:xfrm>
            <a:off x="5039360" y="4506604"/>
            <a:ext cx="609600" cy="382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3" descr="C:\Users\user\Desktop\se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"/>
          <a:stretch/>
        </p:blipFill>
        <p:spPr bwMode="auto">
          <a:xfrm>
            <a:off x="6490618" y="3797301"/>
            <a:ext cx="3491582" cy="18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ser\Desktop\we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 b="2712"/>
          <a:stretch/>
        </p:blipFill>
        <p:spPr bwMode="auto">
          <a:xfrm>
            <a:off x="6490618" y="1071523"/>
            <a:ext cx="3491582" cy="20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300" y="-53836"/>
            <a:ext cx="50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결과분석</a:t>
            </a:r>
            <a:r>
              <a:rPr lang="en-US" altLang="ko-KR" sz="4000" b="1" dirty="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출력화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면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72038" y="699877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5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5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활용 가능성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프로젝트의 활용 가능성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</a:t>
            </a:r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활용방안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CFACC2E-B4B4-4871-9CAE-D53A8859BD35}"/>
              </a:ext>
            </a:extLst>
          </p:cNvPr>
          <p:cNvSpPr/>
          <p:nvPr/>
        </p:nvSpPr>
        <p:spPr>
          <a:xfrm>
            <a:off x="936811" y="5100427"/>
            <a:ext cx="10318377" cy="1011319"/>
          </a:xfrm>
          <a:prstGeom prst="round1Rect">
            <a:avLst/>
          </a:prstGeom>
          <a:solidFill>
            <a:srgbClr val="B140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유튜브</a:t>
            </a:r>
            <a:r>
              <a:rPr lang="ko-KR" altLang="en-US" b="1" dirty="0" smtClean="0"/>
              <a:t> 뿐만 아니라 </a:t>
            </a:r>
            <a:r>
              <a:rPr lang="ko-KR" altLang="en-US" b="1" dirty="0" err="1" smtClean="0"/>
              <a:t>네이버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다음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인스타그램등</a:t>
            </a:r>
            <a:r>
              <a:rPr lang="ko-KR" altLang="en-US" b="1" dirty="0" smtClean="0"/>
              <a:t> 다른 </a:t>
            </a:r>
            <a:r>
              <a:rPr lang="ko-KR" altLang="en-US" b="1" dirty="0" err="1" smtClean="0"/>
              <a:t>소셜</a:t>
            </a:r>
            <a:r>
              <a:rPr lang="ko-KR" altLang="en-US" b="1" dirty="0" smtClean="0"/>
              <a:t> 미디어에 적용시킬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C43D70-5FB8-4364-9FC2-673EC9F5A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70538" y="1337596"/>
            <a:ext cx="2394698" cy="1563970"/>
          </a:xfrm>
          <a:prstGeom prst="rect">
            <a:avLst/>
          </a:prstGeom>
        </p:spPr>
      </p:pic>
      <p:pic>
        <p:nvPicPr>
          <p:cNvPr id="1026" name="Picture 2" descr="C:\Users\user\AppData\Local\Microsoft\Windows\INetCache\IE\B4UJO96A\mzl.icasvocz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72" y="1503346"/>
            <a:ext cx="1292464" cy="129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9XOPX9G0\Daum_communication_logo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7" y="3162944"/>
            <a:ext cx="2352772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AppData\Local\Microsoft\Windows\INetCache\IE\B4UJO96A\1200px-Instagram_logo_2016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54" y="2901566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Microsoft\Windows\INetCache\IE\9XOPX9G0\yes-68480_960_72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569265"/>
            <a:ext cx="1879600" cy="13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AppData\Local\Microsoft\Windows\INetCache\IE\9XOPX9G0\no_grumpy_cat_by_nemesis_panda-d6jt4gj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88" y="2445112"/>
            <a:ext cx="1215824" cy="15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7800" y="2647244"/>
            <a:ext cx="172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 smtClean="0"/>
              <a:t>Or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4161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3630578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76542" y="2637525"/>
            <a:ext cx="4521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06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1661902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76542" y="748341"/>
            <a:ext cx="2177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B14030"/>
                </a:solidFill>
                <a:latin typeface="+mj-lt"/>
                <a:ea typeface="08서울남산체 EB" panose="02020603020101020101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088" y="2352324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 </a:t>
            </a:r>
            <a:r>
              <a:rPr lang="ko-KR" altLang="en-US" sz="2400" b="1" dirty="0">
                <a:latin typeface="+mj-ea"/>
                <a:ea typeface="+mj-ea"/>
              </a:rPr>
              <a:t>프로젝트 주제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5626" y="2764452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>
                <a:latin typeface="+mj-ea"/>
                <a:ea typeface="+mj-ea"/>
              </a:rPr>
              <a:t>프로젝트 주제에 대한 간단한 </a:t>
            </a:r>
            <a:r>
              <a:rPr lang="ko-KR" altLang="en-US" sz="1400" dirty="0" smtClean="0">
                <a:latin typeface="+mj-ea"/>
                <a:ea typeface="+mj-ea"/>
              </a:rPr>
              <a:t>설명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088" y="3228341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 </a:t>
            </a:r>
            <a:r>
              <a:rPr lang="ko-KR" altLang="en-US" sz="2400" b="1" dirty="0">
                <a:latin typeface="+mj-ea"/>
                <a:ea typeface="+mj-ea"/>
              </a:rPr>
              <a:t>프로젝트 구현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5626" y="3640469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>
                <a:latin typeface="+mj-ea"/>
                <a:ea typeface="+mj-ea"/>
              </a:rPr>
              <a:t>구현 방법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사용한 기술 등에 대한 </a:t>
            </a:r>
            <a:r>
              <a:rPr lang="ko-KR" altLang="en-US" sz="1400" dirty="0" smtClean="0">
                <a:latin typeface="+mj-ea"/>
                <a:ea typeface="+mj-ea"/>
              </a:rPr>
              <a:t>설명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088" y="410435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 </a:t>
            </a:r>
            <a:r>
              <a:rPr lang="ko-KR" altLang="en-US" sz="2400" b="1" dirty="0">
                <a:latin typeface="+mj-ea"/>
                <a:ea typeface="+mj-ea"/>
              </a:rPr>
              <a:t>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5626" y="4516486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>
                <a:latin typeface="+mj-ea"/>
                <a:ea typeface="+mj-ea"/>
              </a:rPr>
              <a:t>프로젝트의 최종 </a:t>
            </a:r>
            <a:r>
              <a:rPr lang="ko-KR" altLang="en-US" sz="1400" dirty="0" smtClean="0">
                <a:latin typeface="+mj-ea"/>
                <a:ea typeface="+mj-ea"/>
              </a:rPr>
              <a:t>결과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4088" y="492985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결과 분석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1826" y="536738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 smtClean="0">
                <a:latin typeface="+mj-ea"/>
                <a:ea typeface="+mj-ea"/>
              </a:rPr>
              <a:t>최종 결과물을 분석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488" y="574265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5. </a:t>
            </a:r>
            <a:r>
              <a:rPr lang="ko-KR" altLang="en-US" sz="2400" b="1" dirty="0" smtClean="0">
                <a:latin typeface="+mj-ea"/>
                <a:ea typeface="+mj-ea"/>
              </a:rPr>
              <a:t>활용 가능성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7226" y="6256386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 smtClean="0">
                <a:latin typeface="+mj-ea"/>
                <a:ea typeface="+mj-ea"/>
              </a:rPr>
              <a:t>프로젝트의 향후 발전 가능성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298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</a:rPr>
              <a:t>1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417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주제 설명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프로젝트 주제에 대한 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333873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주제 설명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xmlns="" id="{89CCCE5B-20F9-4BEB-9399-E672EDE432A0}"/>
              </a:ext>
            </a:extLst>
          </p:cNvPr>
          <p:cNvSpPr/>
          <p:nvPr/>
        </p:nvSpPr>
        <p:spPr>
          <a:xfrm>
            <a:off x="5910132" y="1508813"/>
            <a:ext cx="5746376" cy="535736"/>
          </a:xfrm>
          <a:prstGeom prst="wedgeRectCallout">
            <a:avLst>
              <a:gd name="adj1" fmla="val -57415"/>
              <a:gd name="adj2" fmla="val -234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 like this video ! :)</a:t>
            </a:r>
            <a:endParaRPr lang="ko-KR" alt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xmlns="" id="{C204EAD9-ABCD-4599-8F63-E977F2899E82}"/>
              </a:ext>
            </a:extLst>
          </p:cNvPr>
          <p:cNvSpPr/>
          <p:nvPr/>
        </p:nvSpPr>
        <p:spPr>
          <a:xfrm>
            <a:off x="5910132" y="2140592"/>
            <a:ext cx="5746376" cy="535736"/>
          </a:xfrm>
          <a:prstGeom prst="wedgeRectCallout">
            <a:avLst>
              <a:gd name="adj1" fmla="val -57239"/>
              <a:gd name="adj2" fmla="val -1952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Well.. I don’t think so :&lt;  </a:t>
            </a:r>
            <a:endParaRPr lang="ko-KR" altLang="en-US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xmlns="" id="{265824DE-93F2-41AC-8D07-03A4B7A910D4}"/>
              </a:ext>
            </a:extLst>
          </p:cNvPr>
          <p:cNvSpPr/>
          <p:nvPr/>
        </p:nvSpPr>
        <p:spPr>
          <a:xfrm>
            <a:off x="5910132" y="2759764"/>
            <a:ext cx="5746376" cy="535736"/>
          </a:xfrm>
          <a:prstGeom prst="wedgeRectCallout">
            <a:avLst>
              <a:gd name="adj1" fmla="val -57415"/>
              <a:gd name="adj2" fmla="val -1617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Emm</a:t>
            </a:r>
            <a:r>
              <a:rPr lang="en-US" altLang="ko-KR" dirty="0" smtClean="0"/>
              <a:t>.. </a:t>
            </a:r>
            <a:r>
              <a:rPr lang="en-US" altLang="ko-KR" dirty="0"/>
              <a:t>what is this? I hate this one.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xmlns="" id="{C2C482E1-8DBB-47D0-AA3C-14C1063FB6D3}"/>
              </a:ext>
            </a:extLst>
          </p:cNvPr>
          <p:cNvSpPr/>
          <p:nvPr/>
        </p:nvSpPr>
        <p:spPr>
          <a:xfrm>
            <a:off x="5910132" y="3396866"/>
            <a:ext cx="5746376" cy="535736"/>
          </a:xfrm>
          <a:prstGeom prst="wedgeRectCallout">
            <a:avLst>
              <a:gd name="adj1" fmla="val -58133"/>
              <a:gd name="adj2" fmla="val -2788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 incredible is it!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5CD8AEB-F9FD-483B-AEB7-9EF8087CAD79}"/>
              </a:ext>
            </a:extLst>
          </p:cNvPr>
          <p:cNvSpPr/>
          <p:nvPr/>
        </p:nvSpPr>
        <p:spPr>
          <a:xfrm>
            <a:off x="8787802" y="4291827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5A71FF0-E5B9-4587-8964-E2D4888789B6}"/>
              </a:ext>
            </a:extLst>
          </p:cNvPr>
          <p:cNvSpPr/>
          <p:nvPr/>
        </p:nvSpPr>
        <p:spPr>
          <a:xfrm>
            <a:off x="8787802" y="4142819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7E4F393-8A69-437B-B0BD-BDAD3757BF8D}"/>
              </a:ext>
            </a:extLst>
          </p:cNvPr>
          <p:cNvSpPr/>
          <p:nvPr/>
        </p:nvSpPr>
        <p:spPr>
          <a:xfrm>
            <a:off x="8787802" y="4451120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CFACC2E-B4B4-4871-9CAE-D53A8859BD35}"/>
              </a:ext>
            </a:extLst>
          </p:cNvPr>
          <p:cNvSpPr/>
          <p:nvPr/>
        </p:nvSpPr>
        <p:spPr>
          <a:xfrm>
            <a:off x="936811" y="5100427"/>
            <a:ext cx="10318377" cy="1011319"/>
          </a:xfrm>
          <a:prstGeom prst="round1Rect">
            <a:avLst/>
          </a:prstGeom>
          <a:solidFill>
            <a:srgbClr val="B140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유튜브 동영상 댓글 키워드 분석을 통한 반응 분석 프로그램</a:t>
            </a:r>
            <a:endParaRPr lang="ko-KR" altLang="en-US" dirty="0"/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7C8AE26-EE7D-4BC5-9574-2AE00B325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60678" y="1685980"/>
            <a:ext cx="4565238" cy="2643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C43D70-5FB8-4364-9FC2-673EC9F5A1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515434" y="790643"/>
            <a:ext cx="2394698" cy="15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417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구현 방법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사용한 기술 등에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41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구현 과정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17F6228-4885-4C1D-A3B9-0EAE972A6E2D}"/>
              </a:ext>
            </a:extLst>
          </p:cNvPr>
          <p:cNvGrpSpPr/>
          <p:nvPr/>
        </p:nvGrpSpPr>
        <p:grpSpPr>
          <a:xfrm>
            <a:off x="938248" y="1312227"/>
            <a:ext cx="10682541" cy="4955223"/>
            <a:chOff x="938248" y="1312227"/>
            <a:chExt cx="10682541" cy="4955223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xmlns="" id="{D8F23545-0DC0-4C79-901F-A1845ECD7F97}"/>
                </a:ext>
              </a:extLst>
            </p:cNvPr>
            <p:cNvSpPr/>
            <p:nvPr/>
          </p:nvSpPr>
          <p:spPr>
            <a:xfrm>
              <a:off x="1708911" y="1312227"/>
              <a:ext cx="8774176" cy="4955223"/>
            </a:xfrm>
            <a:prstGeom prst="rightArrow">
              <a:avLst/>
            </a:prstGeom>
            <a:solidFill>
              <a:srgbClr val="E2B9B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A297FE16-5C26-46EB-931E-1719B1A809C6}"/>
                </a:ext>
              </a:extLst>
            </p:cNvPr>
            <p:cNvSpPr/>
            <p:nvPr/>
          </p:nvSpPr>
          <p:spPr>
            <a:xfrm>
              <a:off x="938248" y="3270025"/>
              <a:ext cx="2292334" cy="1039625"/>
            </a:xfrm>
            <a:custGeom>
              <a:avLst/>
              <a:gdLst>
                <a:gd name="connsiteX0" fmla="*/ 0 w 2292334"/>
                <a:gd name="connsiteY0" fmla="*/ 173274 h 1039625"/>
                <a:gd name="connsiteX1" fmla="*/ 173274 w 2292334"/>
                <a:gd name="connsiteY1" fmla="*/ 0 h 1039625"/>
                <a:gd name="connsiteX2" fmla="*/ 2119060 w 2292334"/>
                <a:gd name="connsiteY2" fmla="*/ 0 h 1039625"/>
                <a:gd name="connsiteX3" fmla="*/ 2292334 w 2292334"/>
                <a:gd name="connsiteY3" fmla="*/ 173274 h 1039625"/>
                <a:gd name="connsiteX4" fmla="*/ 2292334 w 2292334"/>
                <a:gd name="connsiteY4" fmla="*/ 866351 h 1039625"/>
                <a:gd name="connsiteX5" fmla="*/ 2119060 w 2292334"/>
                <a:gd name="connsiteY5" fmla="*/ 1039625 h 1039625"/>
                <a:gd name="connsiteX6" fmla="*/ 173274 w 2292334"/>
                <a:gd name="connsiteY6" fmla="*/ 1039625 h 1039625"/>
                <a:gd name="connsiteX7" fmla="*/ 0 w 2292334"/>
                <a:gd name="connsiteY7" fmla="*/ 866351 h 1039625"/>
                <a:gd name="connsiteX8" fmla="*/ 0 w 2292334"/>
                <a:gd name="connsiteY8" fmla="*/ 173274 h 10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39625">
                  <a:moveTo>
                    <a:pt x="0" y="173274"/>
                  </a:moveTo>
                  <a:cubicBezTo>
                    <a:pt x="0" y="77577"/>
                    <a:pt x="77577" y="0"/>
                    <a:pt x="173274" y="0"/>
                  </a:cubicBezTo>
                  <a:lnTo>
                    <a:pt x="2119060" y="0"/>
                  </a:lnTo>
                  <a:cubicBezTo>
                    <a:pt x="2214757" y="0"/>
                    <a:pt x="2292334" y="77577"/>
                    <a:pt x="2292334" y="173274"/>
                  </a:cubicBezTo>
                  <a:lnTo>
                    <a:pt x="2292334" y="866351"/>
                  </a:lnTo>
                  <a:cubicBezTo>
                    <a:pt x="2292334" y="962048"/>
                    <a:pt x="2214757" y="1039625"/>
                    <a:pt x="2119060" y="1039625"/>
                  </a:cubicBezTo>
                  <a:lnTo>
                    <a:pt x="173274" y="1039625"/>
                  </a:lnTo>
                  <a:cubicBezTo>
                    <a:pt x="77577" y="1039625"/>
                    <a:pt x="0" y="962048"/>
                    <a:pt x="0" y="866351"/>
                  </a:cubicBezTo>
                  <a:lnTo>
                    <a:pt x="0" y="173274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190" tIns="142190" rIns="142190" bIns="142190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웹 </a:t>
              </a:r>
              <a:r>
                <a:rPr lang="ko-KR" altLang="en-US" sz="2400" kern="1200" dirty="0" err="1"/>
                <a:t>크롤링</a:t>
              </a:r>
              <a:endParaRPr lang="ko-KR" altLang="en-US" sz="2400" kern="1200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D870F4DF-7C2E-43A9-9814-804C39EF0D84}"/>
                </a:ext>
              </a:extLst>
            </p:cNvPr>
            <p:cNvSpPr/>
            <p:nvPr/>
          </p:nvSpPr>
          <p:spPr>
            <a:xfrm>
              <a:off x="3612638" y="3261363"/>
              <a:ext cx="2292334" cy="1056949"/>
            </a:xfrm>
            <a:custGeom>
              <a:avLst/>
              <a:gdLst>
                <a:gd name="connsiteX0" fmla="*/ 0 w 2292334"/>
                <a:gd name="connsiteY0" fmla="*/ 176162 h 1056949"/>
                <a:gd name="connsiteX1" fmla="*/ 176162 w 2292334"/>
                <a:gd name="connsiteY1" fmla="*/ 0 h 1056949"/>
                <a:gd name="connsiteX2" fmla="*/ 2116172 w 2292334"/>
                <a:gd name="connsiteY2" fmla="*/ 0 h 1056949"/>
                <a:gd name="connsiteX3" fmla="*/ 2292334 w 2292334"/>
                <a:gd name="connsiteY3" fmla="*/ 176162 h 1056949"/>
                <a:gd name="connsiteX4" fmla="*/ 2292334 w 2292334"/>
                <a:gd name="connsiteY4" fmla="*/ 880787 h 1056949"/>
                <a:gd name="connsiteX5" fmla="*/ 2116172 w 2292334"/>
                <a:gd name="connsiteY5" fmla="*/ 1056949 h 1056949"/>
                <a:gd name="connsiteX6" fmla="*/ 176162 w 2292334"/>
                <a:gd name="connsiteY6" fmla="*/ 1056949 h 1056949"/>
                <a:gd name="connsiteX7" fmla="*/ 0 w 2292334"/>
                <a:gd name="connsiteY7" fmla="*/ 880787 h 1056949"/>
                <a:gd name="connsiteX8" fmla="*/ 0 w 2292334"/>
                <a:gd name="connsiteY8" fmla="*/ 176162 h 10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56949">
                  <a:moveTo>
                    <a:pt x="0" y="176162"/>
                  </a:moveTo>
                  <a:cubicBezTo>
                    <a:pt x="0" y="78870"/>
                    <a:pt x="78870" y="0"/>
                    <a:pt x="176162" y="0"/>
                  </a:cubicBezTo>
                  <a:lnTo>
                    <a:pt x="2116172" y="0"/>
                  </a:lnTo>
                  <a:cubicBezTo>
                    <a:pt x="2213464" y="0"/>
                    <a:pt x="2292334" y="78870"/>
                    <a:pt x="2292334" y="176162"/>
                  </a:cubicBezTo>
                  <a:lnTo>
                    <a:pt x="2292334" y="880787"/>
                  </a:lnTo>
                  <a:cubicBezTo>
                    <a:pt x="2292334" y="978079"/>
                    <a:pt x="2213464" y="1056949"/>
                    <a:pt x="2116172" y="1056949"/>
                  </a:cubicBezTo>
                  <a:lnTo>
                    <a:pt x="176162" y="1056949"/>
                  </a:lnTo>
                  <a:cubicBezTo>
                    <a:pt x="78870" y="1056949"/>
                    <a:pt x="0" y="978079"/>
                    <a:pt x="0" y="880787"/>
                  </a:cubicBezTo>
                  <a:lnTo>
                    <a:pt x="0" y="176162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036" tIns="143036" rIns="143036" bIns="143036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데이터 분석</a:t>
              </a: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7FEAFB19-CF03-4073-9467-9D1981D4AAFC}"/>
                </a:ext>
              </a:extLst>
            </p:cNvPr>
            <p:cNvSpPr/>
            <p:nvPr/>
          </p:nvSpPr>
          <p:spPr>
            <a:xfrm>
              <a:off x="6287027" y="3261363"/>
              <a:ext cx="2292334" cy="1056949"/>
            </a:xfrm>
            <a:custGeom>
              <a:avLst/>
              <a:gdLst>
                <a:gd name="connsiteX0" fmla="*/ 0 w 2292334"/>
                <a:gd name="connsiteY0" fmla="*/ 176162 h 1056949"/>
                <a:gd name="connsiteX1" fmla="*/ 176162 w 2292334"/>
                <a:gd name="connsiteY1" fmla="*/ 0 h 1056949"/>
                <a:gd name="connsiteX2" fmla="*/ 2116172 w 2292334"/>
                <a:gd name="connsiteY2" fmla="*/ 0 h 1056949"/>
                <a:gd name="connsiteX3" fmla="*/ 2292334 w 2292334"/>
                <a:gd name="connsiteY3" fmla="*/ 176162 h 1056949"/>
                <a:gd name="connsiteX4" fmla="*/ 2292334 w 2292334"/>
                <a:gd name="connsiteY4" fmla="*/ 880787 h 1056949"/>
                <a:gd name="connsiteX5" fmla="*/ 2116172 w 2292334"/>
                <a:gd name="connsiteY5" fmla="*/ 1056949 h 1056949"/>
                <a:gd name="connsiteX6" fmla="*/ 176162 w 2292334"/>
                <a:gd name="connsiteY6" fmla="*/ 1056949 h 1056949"/>
                <a:gd name="connsiteX7" fmla="*/ 0 w 2292334"/>
                <a:gd name="connsiteY7" fmla="*/ 880787 h 1056949"/>
                <a:gd name="connsiteX8" fmla="*/ 0 w 2292334"/>
                <a:gd name="connsiteY8" fmla="*/ 176162 h 10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56949">
                  <a:moveTo>
                    <a:pt x="0" y="176162"/>
                  </a:moveTo>
                  <a:cubicBezTo>
                    <a:pt x="0" y="78870"/>
                    <a:pt x="78870" y="0"/>
                    <a:pt x="176162" y="0"/>
                  </a:cubicBezTo>
                  <a:lnTo>
                    <a:pt x="2116172" y="0"/>
                  </a:lnTo>
                  <a:cubicBezTo>
                    <a:pt x="2213464" y="0"/>
                    <a:pt x="2292334" y="78870"/>
                    <a:pt x="2292334" y="176162"/>
                  </a:cubicBezTo>
                  <a:lnTo>
                    <a:pt x="2292334" y="880787"/>
                  </a:lnTo>
                  <a:cubicBezTo>
                    <a:pt x="2292334" y="978079"/>
                    <a:pt x="2213464" y="1056949"/>
                    <a:pt x="2116172" y="1056949"/>
                  </a:cubicBezTo>
                  <a:lnTo>
                    <a:pt x="176162" y="1056949"/>
                  </a:lnTo>
                  <a:cubicBezTo>
                    <a:pt x="78870" y="1056949"/>
                    <a:pt x="0" y="978079"/>
                    <a:pt x="0" y="880787"/>
                  </a:cubicBezTo>
                  <a:lnTo>
                    <a:pt x="0" y="176162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036" tIns="143036" rIns="143036" bIns="143036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SQLite</a:t>
              </a:r>
              <a:r>
                <a:rPr lang="ko-KR" altLang="en-US" sz="2400" kern="1200" dirty="0"/>
                <a:t>에 저장</a:t>
              </a: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E32AEDDB-91CD-4690-85A8-3BE815F470F1}"/>
                </a:ext>
              </a:extLst>
            </p:cNvPr>
            <p:cNvSpPr/>
            <p:nvPr/>
          </p:nvSpPr>
          <p:spPr>
            <a:xfrm>
              <a:off x="8961416" y="3261360"/>
              <a:ext cx="2659373" cy="1075831"/>
            </a:xfrm>
            <a:custGeom>
              <a:avLst/>
              <a:gdLst>
                <a:gd name="connsiteX0" fmla="*/ 0 w 2292334"/>
                <a:gd name="connsiteY0" fmla="*/ 233736 h 1402387"/>
                <a:gd name="connsiteX1" fmla="*/ 233736 w 2292334"/>
                <a:gd name="connsiteY1" fmla="*/ 0 h 1402387"/>
                <a:gd name="connsiteX2" fmla="*/ 2058598 w 2292334"/>
                <a:gd name="connsiteY2" fmla="*/ 0 h 1402387"/>
                <a:gd name="connsiteX3" fmla="*/ 2292334 w 2292334"/>
                <a:gd name="connsiteY3" fmla="*/ 233736 h 1402387"/>
                <a:gd name="connsiteX4" fmla="*/ 2292334 w 2292334"/>
                <a:gd name="connsiteY4" fmla="*/ 1168651 h 1402387"/>
                <a:gd name="connsiteX5" fmla="*/ 2058598 w 2292334"/>
                <a:gd name="connsiteY5" fmla="*/ 1402387 h 1402387"/>
                <a:gd name="connsiteX6" fmla="*/ 233736 w 2292334"/>
                <a:gd name="connsiteY6" fmla="*/ 1402387 h 1402387"/>
                <a:gd name="connsiteX7" fmla="*/ 0 w 2292334"/>
                <a:gd name="connsiteY7" fmla="*/ 1168651 h 1402387"/>
                <a:gd name="connsiteX8" fmla="*/ 0 w 2292334"/>
                <a:gd name="connsiteY8" fmla="*/ 233736 h 140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402387">
                  <a:moveTo>
                    <a:pt x="0" y="233736"/>
                  </a:moveTo>
                  <a:cubicBezTo>
                    <a:pt x="0" y="104647"/>
                    <a:pt x="104647" y="0"/>
                    <a:pt x="233736" y="0"/>
                  </a:cubicBezTo>
                  <a:lnTo>
                    <a:pt x="2058598" y="0"/>
                  </a:lnTo>
                  <a:cubicBezTo>
                    <a:pt x="2187687" y="0"/>
                    <a:pt x="2292334" y="104647"/>
                    <a:pt x="2292334" y="233736"/>
                  </a:cubicBezTo>
                  <a:lnTo>
                    <a:pt x="2292334" y="1168651"/>
                  </a:lnTo>
                  <a:cubicBezTo>
                    <a:pt x="2292334" y="1297740"/>
                    <a:pt x="2187687" y="1402387"/>
                    <a:pt x="2058598" y="1402387"/>
                  </a:cubicBezTo>
                  <a:lnTo>
                    <a:pt x="233736" y="1402387"/>
                  </a:lnTo>
                  <a:cubicBezTo>
                    <a:pt x="104647" y="1402387"/>
                    <a:pt x="0" y="1297740"/>
                    <a:pt x="0" y="1168651"/>
                  </a:cubicBezTo>
                  <a:lnTo>
                    <a:pt x="0" y="233736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899" tIns="159899" rIns="159899" bIns="159899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웹사이트에 출력</a:t>
              </a:r>
              <a:endParaRPr lang="en-US" altLang="ko-KR" sz="2400" kern="12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900CEF7-6B83-4570-A61F-B6060E8541BF}"/>
              </a:ext>
            </a:extLst>
          </p:cNvPr>
          <p:cNvSpPr/>
          <p:nvPr/>
        </p:nvSpPr>
        <p:spPr>
          <a:xfrm>
            <a:off x="571208" y="1144549"/>
            <a:ext cx="2743200" cy="1270283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r>
              <a:rPr lang="ko-KR" altLang="en-US" dirty="0" err="1"/>
              <a:t>크롤링으로</a:t>
            </a:r>
            <a:r>
              <a:rPr lang="ko-KR" altLang="en-US" dirty="0"/>
              <a:t> 유튜브 </a:t>
            </a:r>
            <a:endParaRPr lang="en-US" altLang="ko-KR" dirty="0"/>
          </a:p>
          <a:p>
            <a:pPr algn="ctr"/>
            <a:r>
              <a:rPr lang="ko-KR" altLang="en-US" dirty="0" err="1"/>
              <a:t>댓글의</a:t>
            </a:r>
            <a:r>
              <a:rPr lang="ko-KR" altLang="en-US" dirty="0"/>
              <a:t> </a:t>
            </a:r>
            <a:r>
              <a:rPr lang="ko-KR" altLang="en-US" dirty="0" smtClean="0"/>
              <a:t>문</a:t>
            </a:r>
            <a:r>
              <a:rPr lang="ko-KR" altLang="en-US" dirty="0"/>
              <a:t>장</a:t>
            </a:r>
            <a:r>
              <a:rPr lang="ko-KR" altLang="en-US" dirty="0" smtClean="0"/>
              <a:t>들을 </a:t>
            </a:r>
            <a:endParaRPr lang="en-US" altLang="ko-KR" dirty="0"/>
          </a:p>
          <a:p>
            <a:pPr algn="ctr"/>
            <a:r>
              <a:rPr lang="ko-KR" altLang="en-US" dirty="0"/>
              <a:t>읽어온다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252F85F-0521-4724-BEC9-0249B6BCE929}"/>
              </a:ext>
            </a:extLst>
          </p:cNvPr>
          <p:cNvSpPr/>
          <p:nvPr/>
        </p:nvSpPr>
        <p:spPr>
          <a:xfrm>
            <a:off x="3489139" y="5174755"/>
            <a:ext cx="2415833" cy="1250667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문장의 긍정 부정을 측정한다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5836161" y="1305789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분석한 결과를</a:t>
            </a:r>
            <a:endParaRPr lang="en-US" altLang="ko-KR" dirty="0"/>
          </a:p>
          <a:p>
            <a:pPr algn="ctr"/>
            <a:r>
              <a:rPr lang="en-US" altLang="ko-KR" dirty="0"/>
              <a:t>SQLite</a:t>
            </a:r>
            <a:r>
              <a:rPr lang="ko-KR" altLang="en-US" dirty="0"/>
              <a:t>에 저장한다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A70E3C6-B25D-4CB8-A2CA-C5AB588D1E3E}"/>
              </a:ext>
            </a:extLst>
          </p:cNvPr>
          <p:cNvCxnSpPr>
            <a:cxnSpLocks/>
          </p:cNvCxnSpPr>
          <p:nvPr/>
        </p:nvCxnSpPr>
        <p:spPr>
          <a:xfrm>
            <a:off x="1942808" y="2384053"/>
            <a:ext cx="150152" cy="8773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6EDB1F6-E8C5-409F-AEBE-0E7333E33E8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697056" y="4309650"/>
            <a:ext cx="178362" cy="865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207761" y="2384053"/>
            <a:ext cx="168399" cy="9001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0A46F7-BB96-4E26-A7F3-7E6F9FD6A490}"/>
              </a:ext>
            </a:extLst>
          </p:cNvPr>
          <p:cNvSpPr/>
          <p:nvPr/>
        </p:nvSpPr>
        <p:spPr>
          <a:xfrm>
            <a:off x="8589696" y="5164948"/>
            <a:ext cx="2743200" cy="1270283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r>
              <a:rPr lang="ko-KR" altLang="en-US" dirty="0"/>
              <a:t>에 저장한 결과를</a:t>
            </a:r>
            <a:endParaRPr lang="en-US" altLang="ko-KR" dirty="0"/>
          </a:p>
          <a:p>
            <a:pPr algn="ctr"/>
            <a:r>
              <a:rPr lang="ko-KR" altLang="en-US" dirty="0"/>
              <a:t>읽어와서 출력한다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E6120BA0-11A4-47C7-8B8C-9B14EDFCD8D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961296" y="4318312"/>
            <a:ext cx="396362" cy="846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구현 과정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17F6228-4885-4C1D-A3B9-0EAE972A6E2D}"/>
              </a:ext>
            </a:extLst>
          </p:cNvPr>
          <p:cNvGrpSpPr/>
          <p:nvPr/>
        </p:nvGrpSpPr>
        <p:grpSpPr>
          <a:xfrm>
            <a:off x="1574800" y="1794509"/>
            <a:ext cx="5078721" cy="3579298"/>
            <a:chOff x="773440" y="1794509"/>
            <a:chExt cx="5078721" cy="3579298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xmlns="" id="{D8F23545-0DC0-4C79-901F-A1845ECD7F97}"/>
                </a:ext>
              </a:extLst>
            </p:cNvPr>
            <p:cNvSpPr/>
            <p:nvPr/>
          </p:nvSpPr>
          <p:spPr>
            <a:xfrm>
              <a:off x="4512321" y="1862494"/>
              <a:ext cx="1339840" cy="910680"/>
            </a:xfrm>
            <a:prstGeom prst="rightArrow">
              <a:avLst/>
            </a:prstGeom>
            <a:solidFill>
              <a:srgbClr val="E2B9B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A297FE16-5C26-46EB-931E-1719B1A809C6}"/>
                </a:ext>
              </a:extLst>
            </p:cNvPr>
            <p:cNvSpPr/>
            <p:nvPr/>
          </p:nvSpPr>
          <p:spPr>
            <a:xfrm>
              <a:off x="773440" y="1794509"/>
              <a:ext cx="2660342" cy="1039625"/>
            </a:xfrm>
            <a:custGeom>
              <a:avLst/>
              <a:gdLst>
                <a:gd name="connsiteX0" fmla="*/ 0 w 2292334"/>
                <a:gd name="connsiteY0" fmla="*/ 173274 h 1039625"/>
                <a:gd name="connsiteX1" fmla="*/ 173274 w 2292334"/>
                <a:gd name="connsiteY1" fmla="*/ 0 h 1039625"/>
                <a:gd name="connsiteX2" fmla="*/ 2119060 w 2292334"/>
                <a:gd name="connsiteY2" fmla="*/ 0 h 1039625"/>
                <a:gd name="connsiteX3" fmla="*/ 2292334 w 2292334"/>
                <a:gd name="connsiteY3" fmla="*/ 173274 h 1039625"/>
                <a:gd name="connsiteX4" fmla="*/ 2292334 w 2292334"/>
                <a:gd name="connsiteY4" fmla="*/ 866351 h 1039625"/>
                <a:gd name="connsiteX5" fmla="*/ 2119060 w 2292334"/>
                <a:gd name="connsiteY5" fmla="*/ 1039625 h 1039625"/>
                <a:gd name="connsiteX6" fmla="*/ 173274 w 2292334"/>
                <a:gd name="connsiteY6" fmla="*/ 1039625 h 1039625"/>
                <a:gd name="connsiteX7" fmla="*/ 0 w 2292334"/>
                <a:gd name="connsiteY7" fmla="*/ 866351 h 1039625"/>
                <a:gd name="connsiteX8" fmla="*/ 0 w 2292334"/>
                <a:gd name="connsiteY8" fmla="*/ 173274 h 10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39625">
                  <a:moveTo>
                    <a:pt x="0" y="173274"/>
                  </a:moveTo>
                  <a:cubicBezTo>
                    <a:pt x="0" y="77577"/>
                    <a:pt x="77577" y="0"/>
                    <a:pt x="173274" y="0"/>
                  </a:cubicBezTo>
                  <a:lnTo>
                    <a:pt x="2119060" y="0"/>
                  </a:lnTo>
                  <a:cubicBezTo>
                    <a:pt x="2214757" y="0"/>
                    <a:pt x="2292334" y="77577"/>
                    <a:pt x="2292334" y="173274"/>
                  </a:cubicBezTo>
                  <a:lnTo>
                    <a:pt x="2292334" y="866351"/>
                  </a:lnTo>
                  <a:cubicBezTo>
                    <a:pt x="2292334" y="962048"/>
                    <a:pt x="2214757" y="1039625"/>
                    <a:pt x="2119060" y="1039625"/>
                  </a:cubicBezTo>
                  <a:lnTo>
                    <a:pt x="173274" y="1039625"/>
                  </a:lnTo>
                  <a:cubicBezTo>
                    <a:pt x="77577" y="1039625"/>
                    <a:pt x="0" y="962048"/>
                    <a:pt x="0" y="866351"/>
                  </a:cubicBezTo>
                  <a:lnTo>
                    <a:pt x="0" y="173274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190" tIns="142190" rIns="142190" bIns="142190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 err="1" smtClean="0"/>
                <a:t>댓글</a:t>
              </a:r>
              <a:r>
                <a:rPr lang="ko-KR" altLang="en-US" sz="2400" kern="1200" dirty="0" smtClean="0"/>
                <a:t> 스크롤 문제</a:t>
              </a:r>
              <a:endParaRPr lang="ko-KR" altLang="en-US" sz="2400" kern="1200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D870F4DF-7C2E-43A9-9814-804C39EF0D84}"/>
                </a:ext>
              </a:extLst>
            </p:cNvPr>
            <p:cNvSpPr/>
            <p:nvPr/>
          </p:nvSpPr>
          <p:spPr>
            <a:xfrm>
              <a:off x="773440" y="4316858"/>
              <a:ext cx="2707118" cy="1056949"/>
            </a:xfrm>
            <a:custGeom>
              <a:avLst/>
              <a:gdLst>
                <a:gd name="connsiteX0" fmla="*/ 0 w 2292334"/>
                <a:gd name="connsiteY0" fmla="*/ 176162 h 1056949"/>
                <a:gd name="connsiteX1" fmla="*/ 176162 w 2292334"/>
                <a:gd name="connsiteY1" fmla="*/ 0 h 1056949"/>
                <a:gd name="connsiteX2" fmla="*/ 2116172 w 2292334"/>
                <a:gd name="connsiteY2" fmla="*/ 0 h 1056949"/>
                <a:gd name="connsiteX3" fmla="*/ 2292334 w 2292334"/>
                <a:gd name="connsiteY3" fmla="*/ 176162 h 1056949"/>
                <a:gd name="connsiteX4" fmla="*/ 2292334 w 2292334"/>
                <a:gd name="connsiteY4" fmla="*/ 880787 h 1056949"/>
                <a:gd name="connsiteX5" fmla="*/ 2116172 w 2292334"/>
                <a:gd name="connsiteY5" fmla="*/ 1056949 h 1056949"/>
                <a:gd name="connsiteX6" fmla="*/ 176162 w 2292334"/>
                <a:gd name="connsiteY6" fmla="*/ 1056949 h 1056949"/>
                <a:gd name="connsiteX7" fmla="*/ 0 w 2292334"/>
                <a:gd name="connsiteY7" fmla="*/ 880787 h 1056949"/>
                <a:gd name="connsiteX8" fmla="*/ 0 w 2292334"/>
                <a:gd name="connsiteY8" fmla="*/ 176162 h 10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56949">
                  <a:moveTo>
                    <a:pt x="0" y="176162"/>
                  </a:moveTo>
                  <a:cubicBezTo>
                    <a:pt x="0" y="78870"/>
                    <a:pt x="78870" y="0"/>
                    <a:pt x="176162" y="0"/>
                  </a:cubicBezTo>
                  <a:lnTo>
                    <a:pt x="2116172" y="0"/>
                  </a:lnTo>
                  <a:cubicBezTo>
                    <a:pt x="2213464" y="0"/>
                    <a:pt x="2292334" y="78870"/>
                    <a:pt x="2292334" y="176162"/>
                  </a:cubicBezTo>
                  <a:lnTo>
                    <a:pt x="2292334" y="880787"/>
                  </a:lnTo>
                  <a:cubicBezTo>
                    <a:pt x="2292334" y="978079"/>
                    <a:pt x="2213464" y="1056949"/>
                    <a:pt x="2116172" y="1056949"/>
                  </a:cubicBezTo>
                  <a:lnTo>
                    <a:pt x="176162" y="1056949"/>
                  </a:lnTo>
                  <a:cubicBezTo>
                    <a:pt x="78870" y="1056949"/>
                    <a:pt x="0" y="978079"/>
                    <a:pt x="0" y="880787"/>
                  </a:cubicBezTo>
                  <a:lnTo>
                    <a:pt x="0" y="176162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036" tIns="143036" rIns="143036" bIns="143036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/>
                <a:t>데이터 </a:t>
              </a:r>
              <a:r>
                <a:rPr lang="ko-KR" altLang="en-US" sz="2400" kern="1200" smtClean="0"/>
                <a:t>분석 문제</a:t>
              </a:r>
              <a:endParaRPr lang="ko-KR" altLang="en-US" sz="2400" kern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252F85F-0521-4724-BEC9-0249B6BCE929}"/>
              </a:ext>
            </a:extLst>
          </p:cNvPr>
          <p:cNvSpPr/>
          <p:nvPr/>
        </p:nvSpPr>
        <p:spPr>
          <a:xfrm>
            <a:off x="7406640" y="3971290"/>
            <a:ext cx="3677920" cy="1676400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nltk</a:t>
            </a:r>
            <a:r>
              <a:rPr lang="en-US" altLang="ko-KR" sz="2000" dirty="0"/>
              <a:t> </a:t>
            </a:r>
            <a:r>
              <a:rPr lang="ko-KR" altLang="en-US" sz="2000" dirty="0"/>
              <a:t>모듈에서 제공하는 </a:t>
            </a:r>
            <a:r>
              <a:rPr lang="en-US" altLang="ko-KR" sz="2000" dirty="0" err="1"/>
              <a:t>SentimentIntensityAnalyzer</a:t>
            </a:r>
            <a:r>
              <a:rPr lang="en-US" altLang="ko-KR" sz="2000" dirty="0"/>
              <a:t> </a:t>
            </a:r>
            <a:r>
              <a:rPr lang="ko-KR" altLang="en-US" sz="2000" dirty="0"/>
              <a:t>를 이용하여 </a:t>
            </a:r>
            <a:r>
              <a:rPr lang="ko-KR" altLang="en-US" sz="2000" dirty="0" smtClean="0"/>
              <a:t>문장의 긍정 부정을 측정한다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7518735" y="1642608"/>
            <a:ext cx="3565825" cy="1313951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Selenium </a:t>
            </a:r>
            <a:r>
              <a:rPr lang="ko-KR" altLang="en-US" sz="2000" dirty="0" smtClean="0"/>
              <a:t>모듈에서 제공하는 </a:t>
            </a:r>
            <a:r>
              <a:rPr lang="en-US" altLang="ko-KR" sz="2000" dirty="0" err="1" smtClean="0"/>
              <a:t>webdriver</a:t>
            </a:r>
            <a:r>
              <a:rPr lang="ko-KR" altLang="en-US" sz="2000" dirty="0" smtClean="0"/>
              <a:t>를 이용하여 </a:t>
            </a:r>
            <a:r>
              <a:rPr lang="en-US" altLang="ko-KR" sz="2000" dirty="0" err="1" smtClean="0"/>
              <a:t>pagedown</a:t>
            </a:r>
            <a:r>
              <a:rPr lang="ko-KR" altLang="en-US" sz="2000" dirty="0" smtClean="0"/>
              <a:t>을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7" name="화살표: 오른쪽 31">
            <a:extLst>
              <a:ext uri="{FF2B5EF4-FFF2-40B4-BE49-F238E27FC236}">
                <a16:creationId xmlns:a16="http://schemas.microsoft.com/office/drawing/2014/main" xmlns="" id="{D8F23545-0DC0-4C79-901F-A1845ECD7F97}"/>
              </a:ext>
            </a:extLst>
          </p:cNvPr>
          <p:cNvSpPr/>
          <p:nvPr/>
        </p:nvSpPr>
        <p:spPr>
          <a:xfrm>
            <a:off x="5374641" y="4372014"/>
            <a:ext cx="1339840" cy="910680"/>
          </a:xfrm>
          <a:prstGeom prst="rightArrow">
            <a:avLst/>
          </a:prstGeom>
          <a:solidFill>
            <a:srgbClr val="E2B9B3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6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프로젝트의 최종 결과</a:t>
            </a:r>
          </a:p>
        </p:txBody>
      </p:sp>
    </p:spTree>
    <p:extLst>
      <p:ext uri="{BB962C8B-B14F-4D97-AF65-F5344CB8AC3E}">
        <p14:creationId xmlns:p14="http://schemas.microsoft.com/office/powerpoint/2010/main" val="35570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22224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댓글을 일일이 읽지 않아도 동영상에 대한 사람들의 반응을 파악할 수 있음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79D946E-4FB1-43AB-9B0B-B34E91C1746F}"/>
              </a:ext>
            </a:extLst>
          </p:cNvPr>
          <p:cNvGrpSpPr/>
          <p:nvPr/>
        </p:nvGrpSpPr>
        <p:grpSpPr>
          <a:xfrm>
            <a:off x="496218" y="1240208"/>
            <a:ext cx="11096979" cy="3372432"/>
            <a:chOff x="6267098" y="1200386"/>
            <a:chExt cx="12089504" cy="35153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2CED9948-C541-4509-99B6-9C04E6FF2418}"/>
                </a:ext>
              </a:extLst>
            </p:cNvPr>
            <p:cNvSpPr/>
            <p:nvPr/>
          </p:nvSpPr>
          <p:spPr>
            <a:xfrm>
              <a:off x="6267098" y="1200386"/>
              <a:ext cx="5425440" cy="3515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DB73A73-2D8B-4B97-8D77-E5B0F00EF213}"/>
                </a:ext>
              </a:extLst>
            </p:cNvPr>
            <p:cNvSpPr txBox="1"/>
            <p:nvPr/>
          </p:nvSpPr>
          <p:spPr>
            <a:xfrm>
              <a:off x="6420767" y="1512900"/>
              <a:ext cx="5183222" cy="417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유튜브 댓글 반응 분석 프로그램입니다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778AAFC-F4BA-4A65-B23F-442A0D2DAFA4}"/>
                </a:ext>
              </a:extLst>
            </p:cNvPr>
            <p:cNvSpPr/>
            <p:nvPr/>
          </p:nvSpPr>
          <p:spPr>
            <a:xfrm>
              <a:off x="6378858" y="2363678"/>
              <a:ext cx="518322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60E0CD1-7003-40F4-9FB6-56D6037F527B}"/>
                </a:ext>
              </a:extLst>
            </p:cNvPr>
            <p:cNvSpPr txBox="1"/>
            <p:nvPr/>
          </p:nvSpPr>
          <p:spPr>
            <a:xfrm>
              <a:off x="6309360" y="2068757"/>
              <a:ext cx="220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Enter the </a:t>
              </a:r>
              <a:r>
                <a:rPr lang="en-US" altLang="ko-KR" sz="1400" dirty="0" err="1"/>
                <a:t>Youtube</a:t>
              </a:r>
              <a:r>
                <a:rPr lang="en-US" altLang="ko-KR" sz="1400" dirty="0"/>
                <a:t> URL : </a:t>
              </a:r>
              <a:endParaRPr lang="ko-KR" altLang="en-US" sz="14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2B68E46C-C711-4EF7-B8C2-D1BCF7BD63B3}"/>
                </a:ext>
              </a:extLst>
            </p:cNvPr>
            <p:cNvSpPr/>
            <p:nvPr/>
          </p:nvSpPr>
          <p:spPr>
            <a:xfrm>
              <a:off x="8617783" y="2892558"/>
              <a:ext cx="688777" cy="301069"/>
            </a:xfrm>
            <a:prstGeom prst="roundRect">
              <a:avLst/>
            </a:prstGeom>
            <a:solidFill>
              <a:srgbClr val="CE5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Enter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0DBE616-017E-4B82-977D-98B99B5A8850}"/>
                </a:ext>
              </a:extLst>
            </p:cNvPr>
            <p:cNvSpPr/>
            <p:nvPr/>
          </p:nvSpPr>
          <p:spPr>
            <a:xfrm>
              <a:off x="12931162" y="1200386"/>
              <a:ext cx="5425440" cy="3515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2DFD7200-F125-42B5-A999-73B082911BBB}"/>
              </a:ext>
            </a:extLst>
          </p:cNvPr>
          <p:cNvSpPr/>
          <p:nvPr/>
        </p:nvSpPr>
        <p:spPr>
          <a:xfrm>
            <a:off x="5760720" y="2770353"/>
            <a:ext cx="609600" cy="38205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A2E82BA-B6BF-40C2-ADD5-665FCCD1A1CE}"/>
              </a:ext>
            </a:extLst>
          </p:cNvPr>
          <p:cNvSpPr txBox="1"/>
          <p:nvPr/>
        </p:nvSpPr>
        <p:spPr>
          <a:xfrm>
            <a:off x="6766560" y="1492361"/>
            <a:ext cx="47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댓글 분석 결과입니다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D00E46C-FF3F-4591-8F40-3D1BC0C548F2}"/>
              </a:ext>
            </a:extLst>
          </p:cNvPr>
          <p:cNvSpPr/>
          <p:nvPr/>
        </p:nvSpPr>
        <p:spPr>
          <a:xfrm>
            <a:off x="6724341" y="2087833"/>
            <a:ext cx="4757689" cy="383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BAEDD76-F756-4EB3-8A11-C58713A84568}"/>
              </a:ext>
            </a:extLst>
          </p:cNvPr>
          <p:cNvSpPr/>
          <p:nvPr/>
        </p:nvSpPr>
        <p:spPr>
          <a:xfrm>
            <a:off x="6724341" y="2469577"/>
            <a:ext cx="4757689" cy="383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D1254EA-7E8F-4A83-AC81-02ABD8084556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>
            <a:off x="9103186" y="2087833"/>
            <a:ext cx="0" cy="765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5F2D5C5-9FBC-4CE3-BAEB-B6B7BBB67A6D}"/>
              </a:ext>
            </a:extLst>
          </p:cNvPr>
          <p:cNvSpPr txBox="1"/>
          <p:nvPr/>
        </p:nvSpPr>
        <p:spPr>
          <a:xfrm>
            <a:off x="6744574" y="2104938"/>
            <a:ext cx="196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Positive Comments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C12539-C896-43DE-B363-BCDC7B68E18A}"/>
              </a:ext>
            </a:extLst>
          </p:cNvPr>
          <p:cNvSpPr txBox="1"/>
          <p:nvPr/>
        </p:nvSpPr>
        <p:spPr>
          <a:xfrm>
            <a:off x="6766560" y="2492221"/>
            <a:ext cx="208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Negative Comments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30CCD15-79DF-4E54-9A46-478EF7EF09FF}"/>
              </a:ext>
            </a:extLst>
          </p:cNvPr>
          <p:cNvSpPr txBox="1"/>
          <p:nvPr/>
        </p:nvSpPr>
        <p:spPr>
          <a:xfrm>
            <a:off x="9202901" y="210493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43 %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A3432EA-02D6-4E73-86FB-A2B166C6B9BE}"/>
              </a:ext>
            </a:extLst>
          </p:cNvPr>
          <p:cNvSpPr txBox="1"/>
          <p:nvPr/>
        </p:nvSpPr>
        <p:spPr>
          <a:xfrm>
            <a:off x="9202901" y="249776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57 %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C418413-431F-4F0F-A6BB-A63F09584DC1}"/>
              </a:ext>
            </a:extLst>
          </p:cNvPr>
          <p:cNvSpPr txBox="1"/>
          <p:nvPr/>
        </p:nvSpPr>
        <p:spPr>
          <a:xfrm>
            <a:off x="6837659" y="2951220"/>
            <a:ext cx="498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Negative comments are more than Positive comments</a:t>
            </a:r>
            <a:endParaRPr lang="ko-KR" altLang="en-US" sz="1400" dirty="0"/>
          </a:p>
        </p:txBody>
      </p:sp>
      <p:pic>
        <p:nvPicPr>
          <p:cNvPr id="1026" name="Picture 2" descr="C:\Users\user\Desktop\we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 b="2712"/>
          <a:stretch/>
        </p:blipFill>
        <p:spPr bwMode="auto">
          <a:xfrm>
            <a:off x="496218" y="1240552"/>
            <a:ext cx="4980022" cy="33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276</Words>
  <Application>Microsoft Office PowerPoint</Application>
  <PresentationFormat>사용자 지정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08서울남산체 EB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38</cp:revision>
  <dcterms:created xsi:type="dcterms:W3CDTF">2018-05-25T09:24:56Z</dcterms:created>
  <dcterms:modified xsi:type="dcterms:W3CDTF">2019-06-06T14:49:48Z</dcterms:modified>
</cp:coreProperties>
</file>