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3E8C3-0F13-4601-9670-7EEE23FAE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115ADD-8F5B-4FA3-9C5B-0D1F94240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86F74-E05F-48F1-86EE-0E145A7A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4EDD-D1A2-4897-B6FF-E494C48F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70C5F-EEAC-45ED-923B-708CCCCE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D81C-4622-4A6C-B2B8-981C8E19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D6573-2254-4E62-AE51-2C722011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94D2A-9503-4F36-B5E7-40B13551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3D5AC-5A58-491C-BE21-03638030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95EDC-EDFB-4F36-90C2-54E87B86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1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630D14-251C-44BE-976C-65D2F388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89A7BC-A746-4E0F-B3D8-4C6247F36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B9EC1-008D-4C80-A415-7383D49A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00528-49A5-4F0D-B408-85E1B994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EBEA3-C47A-4632-A6EA-C5C63ABD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B2361-85B4-4B3F-BB53-5783E9A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8735D-0A00-445E-AFA3-33539145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865B6-FB68-4B28-9C4F-FCA4479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83598-F153-491B-A958-81395096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39F86-7E4C-4F91-920D-53636E3F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03C15-7B78-4EC4-BC43-A8CA9CB0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3FCE3-E40A-47B0-990D-C3EDC65F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B1547-D982-401E-99BE-48FB2358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4E0A-7072-4267-B17D-F6A3F45D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1AB9C-FB78-4502-9A22-CF1984E0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7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9A3AE-DC84-465C-A5B4-22FC6B16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E26B6-0C04-487D-8B9B-298DBCBAC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9711F-15D6-4EBF-9C5F-2D1B1765E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F389-1190-44C5-BBFA-9B433A92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7E8DA-7F2B-4188-8294-9E5CF6E2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3757F-ACB9-4EE1-964B-8895821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9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AE493-FA9A-46D9-872C-D1D9DEE1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FF65C-01C2-4B71-928F-E76A717A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A3B34-45C8-4302-AEDB-4CA54C32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36A7C-8814-4695-A6B1-7B25898E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C52345-E0C9-4931-B8BA-53636E75F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93E45-867F-4A4D-B631-8F63E2BD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298099-5E79-42AB-8329-9B562DD4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2CD15-AC92-42FF-BE98-41AE60AE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61453-B1C4-4C69-B354-B06C48D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422C8E-73C4-45CB-BF40-F609B48E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E3E70-CF19-4A56-A193-7345E04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BA532-4AB0-419C-B595-834A9C62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9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22869A-8209-4B85-9386-17E2BE19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BE65D-8EEE-4FFA-B309-7A310D61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7ABCC-4F28-47E5-AD23-F0909885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5B55B-3B3C-4A35-B6DB-977EFEE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B5F35-8EE9-49ED-A156-A6B08846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C5404-D1B3-4010-A8F9-17A43FA3D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458E0-F90F-4348-AB83-B103DD45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12094-9156-43AE-ACB3-0B4F0B97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0C175-07E9-4836-8807-E83DE806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7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D0AE-F93E-4063-8093-859815B8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5331A3-C0DE-4F02-913A-84AD81AB4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382D1-A28C-4D25-BB87-7CC623BC7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90936-9EFC-4554-AFD4-6EF84449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216EF-594A-4776-ADED-D1B938FD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66DA2-00FC-4C7C-81BC-F979469F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9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56A9E-1AAB-46DB-BB19-AF26AE46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02FC7-F5D4-4772-8573-54F55A21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1DA2-EBC4-448E-AE90-E8F5F4CF4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6F7A-D6AB-421A-9C4F-F01963DFCFB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30F84-5874-489B-80B0-A44B5EC3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72E8E-32E4-4682-869D-0B68AF52B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A5CAE-A38E-4908-AEB6-55711B8C1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5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2D9D7E-257D-4E7C-91E7-07289F392F7B}"/>
              </a:ext>
            </a:extLst>
          </p:cNvPr>
          <p:cNvSpPr txBox="1"/>
          <p:nvPr/>
        </p:nvSpPr>
        <p:spPr>
          <a:xfrm>
            <a:off x="1607127" y="1802527"/>
            <a:ext cx="8977746" cy="137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5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난소암</a:t>
            </a:r>
            <a:r>
              <a:rPr lang="ko-KR" altLang="en-US" sz="4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항암제의 내성을 예측해보기</a:t>
            </a:r>
            <a:endParaRPr lang="en-US" altLang="ko-KR" sz="4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446BC-F228-4987-8D1F-74D4D1D29D30}"/>
              </a:ext>
            </a:extLst>
          </p:cNvPr>
          <p:cNvSpPr txBox="1"/>
          <p:nvPr/>
        </p:nvSpPr>
        <p:spPr>
          <a:xfrm>
            <a:off x="4811684" y="4237090"/>
            <a:ext cx="256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21700386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송하림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21700581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이지현</a:t>
            </a:r>
          </a:p>
        </p:txBody>
      </p:sp>
    </p:spTree>
    <p:extLst>
      <p:ext uri="{BB962C8B-B14F-4D97-AF65-F5344CB8AC3E}">
        <p14:creationId xmlns:p14="http://schemas.microsoft.com/office/powerpoint/2010/main" val="23648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4881D6-291E-47D1-BE5D-723E742979D9}"/>
              </a:ext>
            </a:extLst>
          </p:cNvPr>
          <p:cNvSpPr/>
          <p:nvPr/>
        </p:nvSpPr>
        <p:spPr>
          <a:xfrm>
            <a:off x="1292183" y="387451"/>
            <a:ext cx="5518159" cy="55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Problems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A6FCAC-451B-47B7-96DC-534CF346DBF2}"/>
              </a:ext>
            </a:extLst>
          </p:cNvPr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래픽 5" descr="과녁">
            <a:extLst>
              <a:ext uri="{FF2B5EF4-FFF2-40B4-BE49-F238E27FC236}">
                <a16:creationId xmlns:a16="http://schemas.microsoft.com/office/drawing/2014/main" id="{E0248979-99A6-41E3-B455-C5F291DA3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9" y="517176"/>
            <a:ext cx="425107" cy="425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0F5E99-AB41-4C56-BDE8-77490568BAAB}"/>
              </a:ext>
            </a:extLst>
          </p:cNvPr>
          <p:cNvSpPr txBox="1"/>
          <p:nvPr/>
        </p:nvSpPr>
        <p:spPr>
          <a:xfrm>
            <a:off x="3200400" y="1537854"/>
            <a:ext cx="5791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난소암</a:t>
            </a: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Silent</a:t>
            </a: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killer</a:t>
            </a:r>
            <a:endParaRPr lang="ko-KR" altLang="en-US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2DDFD-8BE2-4255-A628-80B712F09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39270"/>
            <a:ext cx="5571485" cy="29920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E3AC42-3F55-4D5E-9E3D-059235E6E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15" y="3039270"/>
            <a:ext cx="5095701" cy="29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9263A0-8766-48C9-8EFD-F0FED2FED421}"/>
              </a:ext>
            </a:extLst>
          </p:cNvPr>
          <p:cNvSpPr/>
          <p:nvPr/>
        </p:nvSpPr>
        <p:spPr>
          <a:xfrm>
            <a:off x="1292183" y="387451"/>
            <a:ext cx="5518159" cy="55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Problems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14A5153-8E31-4EAF-BEB1-6A0D5214C5E9}"/>
              </a:ext>
            </a:extLst>
          </p:cNvPr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래픽 3" descr="과녁">
            <a:extLst>
              <a:ext uri="{FF2B5EF4-FFF2-40B4-BE49-F238E27FC236}">
                <a16:creationId xmlns:a16="http://schemas.microsoft.com/office/drawing/2014/main" id="{C37127D2-AF9C-451B-941D-DE114D61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9" y="517176"/>
            <a:ext cx="425107" cy="425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D75908-9798-4F5D-A729-2234FD03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07" y="1138553"/>
            <a:ext cx="8324185" cy="519245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81A7BBB-057A-4C2D-B045-E36F24942723}"/>
              </a:ext>
            </a:extLst>
          </p:cNvPr>
          <p:cNvGrpSpPr/>
          <p:nvPr/>
        </p:nvGrpSpPr>
        <p:grpSpPr>
          <a:xfrm>
            <a:off x="1845425" y="3125585"/>
            <a:ext cx="1213659" cy="1091335"/>
            <a:chOff x="1845425" y="3125585"/>
            <a:chExt cx="1213659" cy="109133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336A7A-5B9E-4D95-8AC6-2B9AF6BDB955}"/>
                </a:ext>
              </a:extLst>
            </p:cNvPr>
            <p:cNvSpPr/>
            <p:nvPr/>
          </p:nvSpPr>
          <p:spPr>
            <a:xfrm>
              <a:off x="1845425" y="3125585"/>
              <a:ext cx="1213659" cy="4488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Platinum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D5A070-9A42-48B5-B72E-25EF23FEA4F4}"/>
                </a:ext>
              </a:extLst>
            </p:cNvPr>
            <p:cNvSpPr/>
            <p:nvPr/>
          </p:nvSpPr>
          <p:spPr>
            <a:xfrm>
              <a:off x="1845425" y="3768032"/>
              <a:ext cx="1213659" cy="4488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Taxane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5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E73682-C5A6-4FEB-83AE-23DF1E55D40C}"/>
              </a:ext>
            </a:extLst>
          </p:cNvPr>
          <p:cNvSpPr/>
          <p:nvPr/>
        </p:nvSpPr>
        <p:spPr>
          <a:xfrm>
            <a:off x="1292183" y="387451"/>
            <a:ext cx="5518159" cy="55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Advantages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9E282F-4790-44AC-A4F0-C525146E6E3F}"/>
              </a:ext>
            </a:extLst>
          </p:cNvPr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래픽 4" descr="과녁">
            <a:extLst>
              <a:ext uri="{FF2B5EF4-FFF2-40B4-BE49-F238E27FC236}">
                <a16:creationId xmlns:a16="http://schemas.microsoft.com/office/drawing/2014/main" id="{4277FD67-4B8C-4B2A-83BF-309BF979E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9" y="517176"/>
            <a:ext cx="425107" cy="42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62877-99E1-40CF-96A6-26EA8DAF0273}"/>
              </a:ext>
            </a:extLst>
          </p:cNvPr>
          <p:cNvSpPr txBox="1"/>
          <p:nvPr/>
        </p:nvSpPr>
        <p:spPr>
          <a:xfrm>
            <a:off x="3200400" y="1398572"/>
            <a:ext cx="5791200" cy="406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lnSpc>
                <a:spcPct val="200000"/>
              </a:lnSpc>
              <a:buAutoNum type="arabicPeriod"/>
            </a:pP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치료 비용 감소</a:t>
            </a:r>
            <a:endParaRPr lang="en-US" altLang="ko-KR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indent="-914400" algn="ctr">
              <a:lnSpc>
                <a:spcPct val="200000"/>
              </a:lnSpc>
              <a:buAutoNum type="arabicPeriod"/>
            </a:pP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절약</a:t>
            </a:r>
            <a:endParaRPr lang="en-US" altLang="ko-KR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indent="-914400" algn="ctr">
              <a:lnSpc>
                <a:spcPct val="200000"/>
              </a:lnSpc>
              <a:buAutoNum type="arabicPeriod"/>
            </a:pP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환자의 고통 감소</a:t>
            </a:r>
          </a:p>
        </p:txBody>
      </p:sp>
    </p:spTree>
    <p:extLst>
      <p:ext uri="{BB962C8B-B14F-4D97-AF65-F5344CB8AC3E}">
        <p14:creationId xmlns:p14="http://schemas.microsoft.com/office/powerpoint/2010/main" val="142917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8E9F9-8AE4-44A7-8AFC-D1BA485114E0}"/>
              </a:ext>
            </a:extLst>
          </p:cNvPr>
          <p:cNvSpPr txBox="1"/>
          <p:nvPr/>
        </p:nvSpPr>
        <p:spPr>
          <a:xfrm>
            <a:off x="1104207" y="1702436"/>
            <a:ext cx="9983585" cy="206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conda</a:t>
            </a:r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create -n &lt;</a:t>
            </a: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가상환경 이름</a:t>
            </a:r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4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conda</a:t>
            </a: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</a:t>
            </a: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가상환경 이름</a:t>
            </a:r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B8B0E-D166-4220-89DF-75A78A4BBA48}"/>
              </a:ext>
            </a:extLst>
          </p:cNvPr>
          <p:cNvSpPr txBox="1"/>
          <p:nvPr/>
        </p:nvSpPr>
        <p:spPr>
          <a:xfrm>
            <a:off x="727364" y="4120601"/>
            <a:ext cx="10737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pip install </a:t>
            </a:r>
            <a:r>
              <a:rPr lang="en-US" altLang="ko-KR" sz="3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==1.10.0 </a:t>
            </a:r>
            <a:r>
              <a:rPr lang="en-US" altLang="ko-KR" sz="3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pandas </a:t>
            </a:r>
            <a:r>
              <a:rPr lang="en-US" altLang="ko-KR" sz="3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sklearn</a:t>
            </a:r>
            <a:endParaRPr lang="ko-KR" altLang="en-US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BED7E6-71CC-4A0F-B132-B472359D74F2}"/>
              </a:ext>
            </a:extLst>
          </p:cNvPr>
          <p:cNvSpPr/>
          <p:nvPr/>
        </p:nvSpPr>
        <p:spPr>
          <a:xfrm>
            <a:off x="1292183" y="387451"/>
            <a:ext cx="5518159" cy="55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3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Environment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7FDC42-5107-421D-A308-3A7DE7699B9C}"/>
              </a:ext>
            </a:extLst>
          </p:cNvPr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래픽 5" descr="과녁">
            <a:extLst>
              <a:ext uri="{FF2B5EF4-FFF2-40B4-BE49-F238E27FC236}">
                <a16:creationId xmlns:a16="http://schemas.microsoft.com/office/drawing/2014/main" id="{7A84C913-CD43-45E0-91A8-1A7D684EC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9" y="517176"/>
            <a:ext cx="425107" cy="4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9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4EDC30-8634-469A-ADA2-451ADAC8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30814"/>
              </p:ext>
            </p:extLst>
          </p:nvPr>
        </p:nvGraphicFramePr>
        <p:xfrm>
          <a:off x="2468670" y="1689582"/>
          <a:ext cx="7078749" cy="2493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583">
                  <a:extLst>
                    <a:ext uri="{9D8B030D-6E8A-4147-A177-3AD203B41FA5}">
                      <a16:colId xmlns:a16="http://schemas.microsoft.com/office/drawing/2014/main" val="286859910"/>
                    </a:ext>
                  </a:extLst>
                </a:gridCol>
                <a:gridCol w="2359583">
                  <a:extLst>
                    <a:ext uri="{9D8B030D-6E8A-4147-A177-3AD203B41FA5}">
                      <a16:colId xmlns:a16="http://schemas.microsoft.com/office/drawing/2014/main" val="1632862690"/>
                    </a:ext>
                  </a:extLst>
                </a:gridCol>
                <a:gridCol w="2359583">
                  <a:extLst>
                    <a:ext uri="{9D8B030D-6E8A-4147-A177-3AD203B41FA5}">
                      <a16:colId xmlns:a16="http://schemas.microsoft.com/office/drawing/2014/main" val="949721500"/>
                    </a:ext>
                  </a:extLst>
                </a:gridCol>
              </a:tblGrid>
              <a:tr h="8312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/>
                        <a:t>resistant</a:t>
                      </a:r>
                      <a:endParaRPr lang="ko-KR" altLang="en-US" sz="3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/>
                        <a:t>sensitive</a:t>
                      </a:r>
                      <a:endParaRPr lang="ko-KR" altLang="en-US" sz="3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81803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resistant</a:t>
                      </a:r>
                      <a:endParaRPr lang="ko-KR" altLang="en-US" sz="3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True positive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False negative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33120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sensitive</a:t>
                      </a:r>
                      <a:endParaRPr lang="ko-KR" altLang="en-US" sz="3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False positive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True negative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20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EDCF24-7091-4D16-BABA-8105CD6C73B1}"/>
              </a:ext>
            </a:extLst>
          </p:cNvPr>
          <p:cNvSpPr txBox="1"/>
          <p:nvPr/>
        </p:nvSpPr>
        <p:spPr>
          <a:xfrm>
            <a:off x="132794" y="2936491"/>
            <a:ext cx="23358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</a:t>
            </a:r>
            <a:endParaRPr lang="ko-KR" altLang="en-US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44D68-78B6-4283-BD1B-6FBE248DD89B}"/>
              </a:ext>
            </a:extLst>
          </p:cNvPr>
          <p:cNvSpPr txBox="1"/>
          <p:nvPr/>
        </p:nvSpPr>
        <p:spPr>
          <a:xfrm>
            <a:off x="5437392" y="517488"/>
            <a:ext cx="35010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prediction</a:t>
            </a:r>
            <a:endParaRPr lang="ko-KR" altLang="en-US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CF4BC1-41A6-441F-BDE7-91F7D7219939}"/>
              </a:ext>
            </a:extLst>
          </p:cNvPr>
          <p:cNvSpPr/>
          <p:nvPr/>
        </p:nvSpPr>
        <p:spPr>
          <a:xfrm>
            <a:off x="1292183" y="387451"/>
            <a:ext cx="5518159" cy="55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3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자료</a:t>
            </a:r>
            <a:endParaRPr lang="en-US" altLang="ko-KR" sz="23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1BADD8-41F7-46F8-A91C-78AE9D33BA4E}"/>
              </a:ext>
            </a:extLst>
          </p:cNvPr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래픽 6" descr="과녁">
            <a:extLst>
              <a:ext uri="{FF2B5EF4-FFF2-40B4-BE49-F238E27FC236}">
                <a16:creationId xmlns:a16="http://schemas.microsoft.com/office/drawing/2014/main" id="{1A269CEA-1941-48AE-8C7B-FD0332A68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9" y="517176"/>
            <a:ext cx="425107" cy="4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0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4EDC30-8634-469A-ADA2-451ADAC8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63319"/>
              </p:ext>
            </p:extLst>
          </p:nvPr>
        </p:nvGraphicFramePr>
        <p:xfrm>
          <a:off x="2468670" y="1689582"/>
          <a:ext cx="7078749" cy="2493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583">
                  <a:extLst>
                    <a:ext uri="{9D8B030D-6E8A-4147-A177-3AD203B41FA5}">
                      <a16:colId xmlns:a16="http://schemas.microsoft.com/office/drawing/2014/main" val="286859910"/>
                    </a:ext>
                  </a:extLst>
                </a:gridCol>
                <a:gridCol w="2359583">
                  <a:extLst>
                    <a:ext uri="{9D8B030D-6E8A-4147-A177-3AD203B41FA5}">
                      <a16:colId xmlns:a16="http://schemas.microsoft.com/office/drawing/2014/main" val="1632862690"/>
                    </a:ext>
                  </a:extLst>
                </a:gridCol>
                <a:gridCol w="2359583">
                  <a:extLst>
                    <a:ext uri="{9D8B030D-6E8A-4147-A177-3AD203B41FA5}">
                      <a16:colId xmlns:a16="http://schemas.microsoft.com/office/drawing/2014/main" val="949721500"/>
                    </a:ext>
                  </a:extLst>
                </a:gridCol>
              </a:tblGrid>
              <a:tr h="8312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resistant</a:t>
                      </a:r>
                      <a:endParaRPr lang="ko-KR" altLang="en-US" sz="3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sensitive</a:t>
                      </a:r>
                      <a:endParaRPr lang="ko-KR" altLang="en-US" sz="3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81803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resistant</a:t>
                      </a:r>
                      <a:endParaRPr lang="ko-KR" altLang="en-US" sz="3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True positive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False negative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33120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sensitive</a:t>
                      </a:r>
                      <a:endParaRPr lang="ko-KR" altLang="en-US" sz="3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False positive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True negative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20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EDCF24-7091-4D16-BABA-8105CD6C73B1}"/>
              </a:ext>
            </a:extLst>
          </p:cNvPr>
          <p:cNvSpPr txBox="1"/>
          <p:nvPr/>
        </p:nvSpPr>
        <p:spPr>
          <a:xfrm>
            <a:off x="132794" y="2936491"/>
            <a:ext cx="23358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</a:t>
            </a:r>
            <a:endParaRPr lang="ko-KR" altLang="en-US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44D68-78B6-4283-BD1B-6FBE248DD89B}"/>
              </a:ext>
            </a:extLst>
          </p:cNvPr>
          <p:cNvSpPr txBox="1"/>
          <p:nvPr/>
        </p:nvSpPr>
        <p:spPr>
          <a:xfrm>
            <a:off x="5437392" y="517488"/>
            <a:ext cx="35010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prediction</a:t>
            </a:r>
            <a:endParaRPr lang="ko-KR" altLang="en-US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55EE5-6308-4678-8C2F-7C7729E5321B}"/>
              </a:ext>
            </a:extLst>
          </p:cNvPr>
          <p:cNvSpPr txBox="1"/>
          <p:nvPr/>
        </p:nvSpPr>
        <p:spPr>
          <a:xfrm>
            <a:off x="1998824" y="4968230"/>
            <a:ext cx="37515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Sensitivity = </a:t>
            </a:r>
            <a:endParaRPr lang="ko-KR" altLang="en-US" sz="3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EC3FA3-F927-4502-82AB-8B670ADFFA41}"/>
              </a:ext>
            </a:extLst>
          </p:cNvPr>
          <p:cNvSpPr/>
          <p:nvPr/>
        </p:nvSpPr>
        <p:spPr>
          <a:xfrm>
            <a:off x="5796155" y="5485571"/>
            <a:ext cx="3323227" cy="5604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E02C01-4880-4099-AD3B-DB1990FDFE1E}"/>
              </a:ext>
            </a:extLst>
          </p:cNvPr>
          <p:cNvCxnSpPr/>
          <p:nvPr/>
        </p:nvCxnSpPr>
        <p:spPr>
          <a:xfrm>
            <a:off x="5486402" y="5283701"/>
            <a:ext cx="394273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23B657-B35A-4E72-ACA8-4DC624C556EB}"/>
              </a:ext>
            </a:extLst>
          </p:cNvPr>
          <p:cNvSpPr txBox="1"/>
          <p:nvPr/>
        </p:nvSpPr>
        <p:spPr>
          <a:xfrm>
            <a:off x="5581985" y="4693046"/>
            <a:ext cx="3751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 positive</a:t>
            </a:r>
            <a:endParaRPr lang="ko-KR" altLang="en-US" sz="25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F04B85-9092-4727-8091-EC3A3C57ADC2}"/>
              </a:ext>
            </a:extLst>
          </p:cNvPr>
          <p:cNvSpPr/>
          <p:nvPr/>
        </p:nvSpPr>
        <p:spPr>
          <a:xfrm>
            <a:off x="1292183" y="387451"/>
            <a:ext cx="5518159" cy="55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3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자료</a:t>
            </a:r>
            <a:endParaRPr lang="en-US" altLang="ko-KR" sz="23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B0CBD4-4C65-4C34-9504-2358D98CFE8B}"/>
              </a:ext>
            </a:extLst>
          </p:cNvPr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래픽 11" descr="과녁">
            <a:extLst>
              <a:ext uri="{FF2B5EF4-FFF2-40B4-BE49-F238E27FC236}">
                <a16:creationId xmlns:a16="http://schemas.microsoft.com/office/drawing/2014/main" id="{146E863F-69A4-45F7-877D-2501053CE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9" y="517176"/>
            <a:ext cx="425107" cy="4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4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4EDC30-8634-469A-ADA2-451ADAC8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52490"/>
              </p:ext>
            </p:extLst>
          </p:nvPr>
        </p:nvGraphicFramePr>
        <p:xfrm>
          <a:off x="2468670" y="1689582"/>
          <a:ext cx="7078749" cy="2493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583">
                  <a:extLst>
                    <a:ext uri="{9D8B030D-6E8A-4147-A177-3AD203B41FA5}">
                      <a16:colId xmlns:a16="http://schemas.microsoft.com/office/drawing/2014/main" val="286859910"/>
                    </a:ext>
                  </a:extLst>
                </a:gridCol>
                <a:gridCol w="2359583">
                  <a:extLst>
                    <a:ext uri="{9D8B030D-6E8A-4147-A177-3AD203B41FA5}">
                      <a16:colId xmlns:a16="http://schemas.microsoft.com/office/drawing/2014/main" val="1632862690"/>
                    </a:ext>
                  </a:extLst>
                </a:gridCol>
                <a:gridCol w="2359583">
                  <a:extLst>
                    <a:ext uri="{9D8B030D-6E8A-4147-A177-3AD203B41FA5}">
                      <a16:colId xmlns:a16="http://schemas.microsoft.com/office/drawing/2014/main" val="949721500"/>
                    </a:ext>
                  </a:extLst>
                </a:gridCol>
              </a:tblGrid>
              <a:tr h="8312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resistant</a:t>
                      </a:r>
                      <a:endParaRPr lang="ko-KR" altLang="en-US" sz="3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sensitive</a:t>
                      </a:r>
                      <a:endParaRPr lang="ko-KR" altLang="en-US" sz="3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81803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resistant</a:t>
                      </a:r>
                      <a:endParaRPr lang="ko-KR" altLang="en-US" sz="3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True positive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False negative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33120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sensitive</a:t>
                      </a:r>
                      <a:endParaRPr lang="ko-KR" altLang="en-US" sz="3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False positive</a:t>
                      </a:r>
                      <a:endParaRPr lang="ko-KR" altLang="en-US" sz="2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True negative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20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EDCF24-7091-4D16-BABA-8105CD6C73B1}"/>
              </a:ext>
            </a:extLst>
          </p:cNvPr>
          <p:cNvSpPr txBox="1"/>
          <p:nvPr/>
        </p:nvSpPr>
        <p:spPr>
          <a:xfrm>
            <a:off x="132794" y="2936491"/>
            <a:ext cx="23358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</a:t>
            </a:r>
            <a:endParaRPr lang="ko-KR" altLang="en-US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44D68-78B6-4283-BD1B-6FBE248DD89B}"/>
              </a:ext>
            </a:extLst>
          </p:cNvPr>
          <p:cNvSpPr txBox="1"/>
          <p:nvPr/>
        </p:nvSpPr>
        <p:spPr>
          <a:xfrm>
            <a:off x="5437392" y="517488"/>
            <a:ext cx="35010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prediction</a:t>
            </a:r>
            <a:endParaRPr lang="ko-KR" altLang="en-US" sz="4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AD495-81CF-4F50-B16F-BBD70CAC776C}"/>
              </a:ext>
            </a:extLst>
          </p:cNvPr>
          <p:cNvSpPr txBox="1"/>
          <p:nvPr/>
        </p:nvSpPr>
        <p:spPr>
          <a:xfrm>
            <a:off x="1998824" y="4968230"/>
            <a:ext cx="37515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Specificity = </a:t>
            </a:r>
            <a:endParaRPr lang="ko-KR" altLang="en-US" sz="3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7409EC-D90F-4056-BE50-53CF42EFD6D9}"/>
              </a:ext>
            </a:extLst>
          </p:cNvPr>
          <p:cNvSpPr/>
          <p:nvPr/>
        </p:nvSpPr>
        <p:spPr>
          <a:xfrm>
            <a:off x="5796155" y="5485571"/>
            <a:ext cx="3323227" cy="560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FD715E-0D19-4196-88F5-2E9A012255F7}"/>
              </a:ext>
            </a:extLst>
          </p:cNvPr>
          <p:cNvCxnSpPr/>
          <p:nvPr/>
        </p:nvCxnSpPr>
        <p:spPr>
          <a:xfrm>
            <a:off x="5486402" y="5283701"/>
            <a:ext cx="394273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D7066C-A60E-4F1A-9B72-638FC7CF8008}"/>
              </a:ext>
            </a:extLst>
          </p:cNvPr>
          <p:cNvSpPr txBox="1"/>
          <p:nvPr/>
        </p:nvSpPr>
        <p:spPr>
          <a:xfrm>
            <a:off x="5581985" y="4693046"/>
            <a:ext cx="3751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 negative</a:t>
            </a:r>
            <a:endParaRPr lang="ko-KR" altLang="en-US" sz="25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B2D77-A925-4B4F-8E06-2C50DC4CB55E}"/>
              </a:ext>
            </a:extLst>
          </p:cNvPr>
          <p:cNvSpPr/>
          <p:nvPr/>
        </p:nvSpPr>
        <p:spPr>
          <a:xfrm>
            <a:off x="1292183" y="387451"/>
            <a:ext cx="5518159" cy="55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3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자료</a:t>
            </a:r>
            <a:endParaRPr lang="en-US" altLang="ko-KR" sz="23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50ED1F-2E7D-4FD4-B6A9-55720C471932}"/>
              </a:ext>
            </a:extLst>
          </p:cNvPr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래픽 10" descr="과녁">
            <a:extLst>
              <a:ext uri="{FF2B5EF4-FFF2-40B4-BE49-F238E27FC236}">
                <a16:creationId xmlns:a16="http://schemas.microsoft.com/office/drawing/2014/main" id="{1B0DF433-97F0-47D1-B5DF-CA1EE4DB3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9" y="517176"/>
            <a:ext cx="425107" cy="4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5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108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송하림</dc:creator>
  <cp:lastModifiedBy>송하림</cp:lastModifiedBy>
  <cp:revision>17</cp:revision>
  <dcterms:created xsi:type="dcterms:W3CDTF">2019-12-02T03:24:14Z</dcterms:created>
  <dcterms:modified xsi:type="dcterms:W3CDTF">2019-12-02T14:50:41Z</dcterms:modified>
</cp:coreProperties>
</file>