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mann:Desktop:STUFF:JPL:DARPA:DARPA%20XDATA%202012:Code%20Audit%20August%202013:git-rat-analysis-v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mann:Desktop:STUFF:JPL:DARPA:DARPA%20XDATA%202012:Code%20Audit%20August%202013:git-rat-analysis-v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mann:Desktop:STUFF:JPL:DARPA:DARPA%20XDATA%202012:Code%20Audit%20August%202013:git-rat-analysis-v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mann:Desktop:STUFF:JPL:DARPA:DARPA%20XDATA%202012:Code%20Audit%20August%202013:git-rat-analysis-v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tmann:Desktop:STUFF:JPL:DARPA:DARPA%20XDATA%202012:Code%20Audit%20August%202013:git-rat-analysis-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Breakdown of File Types in XNET</a:t>
            </a:r>
            <a:r>
              <a:rPr lang="en-US" baseline="0"/>
              <a:t> Git (data from E. Whyne)</a:t>
            </a:r>
            <a:endParaRPr lang="en-US"/>
          </a:p>
        </c:rich>
      </c:tx>
      <c:layout>
        <c:manualLayout>
          <c:xMode val="edge"/>
          <c:yMode val="edge"/>
          <c:x val="0.435531222659668"/>
          <c:y val="0.944946589975349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'MIME type characterization'!$N$18:$N$67</c:f>
              <c:strCache>
                <c:ptCount val="50"/>
                <c:pt idx="0">
                  <c:v>java</c:v>
                </c:pt>
                <c:pt idx="1">
                  <c:v>hpp</c:v>
                </c:pt>
                <c:pt idx="2">
                  <c:v>js</c:v>
                </c:pt>
                <c:pt idx="3">
                  <c:v>py</c:v>
                </c:pt>
                <c:pt idx="4">
                  <c:v>png</c:v>
                </c:pt>
                <c:pt idx="5">
                  <c:v>h</c:v>
                </c:pt>
                <c:pt idx="6">
                  <c:v>svg</c:v>
                </c:pt>
                <c:pt idx="7">
                  <c:v>c</c:v>
                </c:pt>
                <c:pt idx="8">
                  <c:v>scala</c:v>
                </c:pt>
                <c:pt idx="9">
                  <c:v>cpp</c:v>
                </c:pt>
                <c:pt idx="10">
                  <c:v>txt</c:v>
                </c:pt>
                <c:pt idx="11">
                  <c:v>svn-base</c:v>
                </c:pt>
                <c:pt idx="12">
                  <c:v>meta</c:v>
                </c:pt>
                <c:pt idx="13">
                  <c:v>R</c:v>
                </c:pt>
                <c:pt idx="14">
                  <c:v>xml</c:v>
                </c:pt>
                <c:pt idx="15">
                  <c:v>jar</c:v>
                </c:pt>
                <c:pt idx="16">
                  <c:v>html</c:v>
                </c:pt>
                <c:pt idx="17">
                  <c:v>css</c:v>
                </c:pt>
                <c:pt idx="18">
                  <c:v>coffee</c:v>
                </c:pt>
                <c:pt idx="19">
                  <c:v>Rd</c:v>
                </c:pt>
                <c:pt idx="20">
                  <c:v>class</c:v>
                </c:pt>
                <c:pt idx="21">
                  <c:v>json</c:v>
                </c:pt>
                <c:pt idx="22">
                  <c:v>groovy</c:v>
                </c:pt>
                <c:pt idx="23">
                  <c:v>sh</c:v>
                </c:pt>
                <c:pt idx="24">
                  <c:v>out</c:v>
                </c:pt>
                <c:pt idx="25">
                  <c:v>m</c:v>
                </c:pt>
                <c:pt idx="26">
                  <c:v>rst</c:v>
                </c:pt>
                <c:pt idx="27">
                  <c:v>vm</c:v>
                </c:pt>
                <c:pt idx="28">
                  <c:v>cs</c:v>
                </c:pt>
                <c:pt idx="29">
                  <c:v>gif</c:v>
                </c:pt>
                <c:pt idx="30">
                  <c:v>check</c:v>
                </c:pt>
                <c:pt idx="31">
                  <c:v>jpg</c:v>
                </c:pt>
                <c:pt idx="32">
                  <c:v>cuh</c:v>
                </c:pt>
                <c:pt idx="33">
                  <c:v>md</c:v>
                </c:pt>
                <c:pt idx="34">
                  <c:v>properties</c:v>
                </c:pt>
                <c:pt idx="35">
                  <c:v>gitignore</c:v>
                </c:pt>
                <c:pt idx="36">
                  <c:v>test</c:v>
                </c:pt>
                <c:pt idx="37">
                  <c:v>mat</c:v>
                </c:pt>
                <c:pt idx="38">
                  <c:v>csv</c:v>
                </c:pt>
                <c:pt idx="39">
                  <c:v>f</c:v>
                </c:pt>
                <c:pt idx="40">
                  <c:v>cc</c:v>
                </c:pt>
                <c:pt idx="41">
                  <c:v>shader</c:v>
                </c:pt>
                <c:pt idx="42">
                  <c:v>bat</c:v>
                </c:pt>
                <c:pt idx="43">
                  <c:v>pdf</c:v>
                </c:pt>
                <c:pt idx="44">
                  <c:v>sql</c:v>
                </c:pt>
                <c:pt idx="45">
                  <c:v>in</c:v>
                </c:pt>
                <c:pt idx="46">
                  <c:v>o</c:v>
                </c:pt>
                <c:pt idx="47">
                  <c:v>clj</c:v>
                </c:pt>
                <c:pt idx="48">
                  <c:v>gz</c:v>
                </c:pt>
                <c:pt idx="49">
                  <c:v>xsl</c:v>
                </c:pt>
              </c:strCache>
            </c:strRef>
          </c:cat>
          <c:val>
            <c:numRef>
              <c:f>'MIME type characterization'!$O$18:$O$67</c:f>
              <c:numCache>
                <c:formatCode>General</c:formatCode>
                <c:ptCount val="50"/>
                <c:pt idx="0">
                  <c:v>4924.0</c:v>
                </c:pt>
                <c:pt idx="1">
                  <c:v>3253.0</c:v>
                </c:pt>
                <c:pt idx="2">
                  <c:v>1992.0</c:v>
                </c:pt>
                <c:pt idx="3">
                  <c:v>1978.0</c:v>
                </c:pt>
                <c:pt idx="4">
                  <c:v>1964.0</c:v>
                </c:pt>
                <c:pt idx="5">
                  <c:v>1443.0</c:v>
                </c:pt>
                <c:pt idx="6">
                  <c:v>1313.0</c:v>
                </c:pt>
                <c:pt idx="7">
                  <c:v>1095.0</c:v>
                </c:pt>
                <c:pt idx="8">
                  <c:v>1022.0</c:v>
                </c:pt>
                <c:pt idx="9">
                  <c:v>910.0</c:v>
                </c:pt>
                <c:pt idx="10">
                  <c:v>769.0</c:v>
                </c:pt>
                <c:pt idx="11">
                  <c:v>665.0</c:v>
                </c:pt>
                <c:pt idx="12">
                  <c:v>646.0</c:v>
                </c:pt>
                <c:pt idx="13">
                  <c:v>574.0</c:v>
                </c:pt>
                <c:pt idx="14">
                  <c:v>542.0</c:v>
                </c:pt>
                <c:pt idx="15">
                  <c:v>541.0</c:v>
                </c:pt>
                <c:pt idx="16">
                  <c:v>432.0</c:v>
                </c:pt>
                <c:pt idx="17">
                  <c:v>430.0</c:v>
                </c:pt>
                <c:pt idx="18">
                  <c:v>375.0</c:v>
                </c:pt>
                <c:pt idx="19">
                  <c:v>330.0</c:v>
                </c:pt>
                <c:pt idx="20">
                  <c:v>324.0</c:v>
                </c:pt>
                <c:pt idx="21">
                  <c:v>283.0</c:v>
                </c:pt>
                <c:pt idx="22">
                  <c:v>232.0</c:v>
                </c:pt>
                <c:pt idx="23">
                  <c:v>231.0</c:v>
                </c:pt>
                <c:pt idx="24">
                  <c:v>218.0</c:v>
                </c:pt>
                <c:pt idx="25">
                  <c:v>206.0</c:v>
                </c:pt>
                <c:pt idx="26">
                  <c:v>200.0</c:v>
                </c:pt>
                <c:pt idx="27">
                  <c:v>190.0</c:v>
                </c:pt>
                <c:pt idx="28">
                  <c:v>179.0</c:v>
                </c:pt>
                <c:pt idx="29">
                  <c:v>173.0</c:v>
                </c:pt>
                <c:pt idx="30">
                  <c:v>165.0</c:v>
                </c:pt>
                <c:pt idx="31">
                  <c:v>158.0</c:v>
                </c:pt>
                <c:pt idx="32">
                  <c:v>151.0</c:v>
                </c:pt>
                <c:pt idx="33">
                  <c:v>145.0</c:v>
                </c:pt>
                <c:pt idx="34">
                  <c:v>145.0</c:v>
                </c:pt>
                <c:pt idx="35">
                  <c:v>124.0</c:v>
                </c:pt>
                <c:pt idx="36">
                  <c:v>88.0</c:v>
                </c:pt>
                <c:pt idx="37">
                  <c:v>83.0</c:v>
                </c:pt>
                <c:pt idx="38">
                  <c:v>77.0</c:v>
                </c:pt>
                <c:pt idx="39">
                  <c:v>72.0</c:v>
                </c:pt>
                <c:pt idx="40">
                  <c:v>71.0</c:v>
                </c:pt>
                <c:pt idx="41">
                  <c:v>70.0</c:v>
                </c:pt>
                <c:pt idx="42">
                  <c:v>64.0</c:v>
                </c:pt>
                <c:pt idx="43">
                  <c:v>63.0</c:v>
                </c:pt>
                <c:pt idx="44">
                  <c:v>62.0</c:v>
                </c:pt>
                <c:pt idx="45">
                  <c:v>58.0</c:v>
                </c:pt>
                <c:pt idx="46">
                  <c:v>49.0</c:v>
                </c:pt>
                <c:pt idx="47">
                  <c:v>48.0</c:v>
                </c:pt>
                <c:pt idx="48">
                  <c:v>47.0</c:v>
                </c:pt>
                <c:pt idx="49">
                  <c:v>47.0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Breakdown of File Types in XNET</a:t>
            </a:r>
            <a:r>
              <a:rPr lang="en-US" baseline="0"/>
              <a:t> Git (data from C. Mattmann/OODT/Tika/Solr)</a:t>
            </a:r>
            <a:endParaRPr lang="en-US"/>
          </a:p>
        </c:rich>
      </c:tx>
      <c:layout>
        <c:manualLayout>
          <c:xMode val="edge"/>
          <c:yMode val="edge"/>
          <c:x val="0.435531222659668"/>
          <c:y val="0.944946589975349"/>
        </c:manualLayout>
      </c:layout>
      <c:overlay val="0"/>
    </c:title>
    <c:autoTitleDeleted val="0"/>
    <c:plotArea>
      <c:layout/>
      <c:pieChart>
        <c:varyColors val="1"/>
        <c:ser>
          <c:idx val="1"/>
          <c:order val="1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'MIME type characterization'!$T$18:$T$117</c:f>
              <c:strCache>
                <c:ptCount val="100"/>
                <c:pt idx="0">
                  <c:v>application</c:v>
                </c:pt>
                <c:pt idx="1">
                  <c:v>text</c:v>
                </c:pt>
                <c:pt idx="2">
                  <c:v>application/octet-stream</c:v>
                </c:pt>
                <c:pt idx="3">
                  <c:v>octet-stream</c:v>
                </c:pt>
                <c:pt idx="4">
                  <c:v>text/x-java-source</c:v>
                </c:pt>
                <c:pt idx="5">
                  <c:v>x-java-source</c:v>
                </c:pt>
                <c:pt idx="6">
                  <c:v>plain</c:v>
                </c:pt>
                <c:pt idx="7">
                  <c:v>text/plain</c:v>
                </c:pt>
                <c:pt idx="8">
                  <c:v>text/x-c</c:v>
                </c:pt>
                <c:pt idx="9">
                  <c:v>x-c</c:v>
                </c:pt>
                <c:pt idx="10">
                  <c:v>image</c:v>
                </c:pt>
                <c:pt idx="11">
                  <c:v>image/png</c:v>
                </c:pt>
                <c:pt idx="12">
                  <c:v>png</c:v>
                </c:pt>
                <c:pt idx="13">
                  <c:v>application/javascript</c:v>
                </c:pt>
                <c:pt idx="14">
                  <c:v>javascript</c:v>
                </c:pt>
                <c:pt idx="15">
                  <c:v>application/xml</c:v>
                </c:pt>
                <c:pt idx="16">
                  <c:v>xml</c:v>
                </c:pt>
                <c:pt idx="17">
                  <c:v>html</c:v>
                </c:pt>
                <c:pt idx="18">
                  <c:v>text/html</c:v>
                </c:pt>
                <c:pt idx="19">
                  <c:v>css</c:v>
                </c:pt>
                <c:pt idx="20">
                  <c:v>text/css</c:v>
                </c:pt>
                <c:pt idx="21">
                  <c:v>application/java-archive</c:v>
                </c:pt>
                <c:pt idx="22">
                  <c:v>java-archive</c:v>
                </c:pt>
                <c:pt idx="23">
                  <c:v>application/json</c:v>
                </c:pt>
                <c:pt idx="24">
                  <c:v>json</c:v>
                </c:pt>
                <c:pt idx="25">
                  <c:v>application/x-sh</c:v>
                </c:pt>
                <c:pt idx="26">
                  <c:v>x-sh</c:v>
                </c:pt>
                <c:pt idx="27">
                  <c:v>image/svg+xml</c:v>
                </c:pt>
                <c:pt idx="28">
                  <c:v>svg+xml</c:v>
                </c:pt>
                <c:pt idx="29">
                  <c:v>gif</c:v>
                </c:pt>
                <c:pt idx="30">
                  <c:v>image/gif</c:v>
                </c:pt>
                <c:pt idx="31">
                  <c:v>image/jpeg</c:v>
                </c:pt>
                <c:pt idx="32">
                  <c:v>jpeg</c:v>
                </c:pt>
                <c:pt idx="33">
                  <c:v>application/x-msdownload</c:v>
                </c:pt>
                <c:pt idx="34">
                  <c:v>x-msdownload</c:v>
                </c:pt>
                <c:pt idx="35">
                  <c:v>text/x-fortran</c:v>
                </c:pt>
                <c:pt idx="36">
                  <c:v>x-fortran</c:v>
                </c:pt>
                <c:pt idx="37">
                  <c:v>csv</c:v>
                </c:pt>
                <c:pt idx="38">
                  <c:v>text/csv</c:v>
                </c:pt>
                <c:pt idx="39">
                  <c:v>application/pdf</c:v>
                </c:pt>
                <c:pt idx="40">
                  <c:v>pdf</c:v>
                </c:pt>
                <c:pt idx="41">
                  <c:v>application/x-gzip</c:v>
                </c:pt>
                <c:pt idx="42">
                  <c:v>x-gzip</c:v>
                </c:pt>
                <c:pt idx="43">
                  <c:v>application/cu-seeme</c:v>
                </c:pt>
                <c:pt idx="44">
                  <c:v>cu-seeme</c:v>
                </c:pt>
                <c:pt idx="45">
                  <c:v>application/msword</c:v>
                </c:pt>
                <c:pt idx="46">
                  <c:v>msword</c:v>
                </c:pt>
                <c:pt idx="47">
                  <c:v>image/vnd.adobe.photoshop</c:v>
                </c:pt>
                <c:pt idx="48">
                  <c:v>vnd.adobe.photoshop</c:v>
                </c:pt>
                <c:pt idx="49">
                  <c:v>image/x-icon</c:v>
                </c:pt>
                <c:pt idx="50">
                  <c:v>tab-separated-values</c:v>
                </c:pt>
                <c:pt idx="51">
                  <c:v>text/tab-separated-values</c:v>
                </c:pt>
                <c:pt idx="52">
                  <c:v>x-icon</c:v>
                </c:pt>
                <c:pt idx="53">
                  <c:v>application/postscript</c:v>
                </c:pt>
                <c:pt idx="54">
                  <c:v>postscript</c:v>
                </c:pt>
                <c:pt idx="55">
                  <c:v>application/vnd.openxmlformats-officedocument.wordprocessingml.document</c:v>
                </c:pt>
                <c:pt idx="56">
                  <c:v>vnd.openxmlformats-officedocument.wordprocessingml.document</c:v>
                </c:pt>
                <c:pt idx="57">
                  <c:v>application/x-tex</c:v>
                </c:pt>
                <c:pt idx="58">
                  <c:v>x-tex</c:v>
                </c:pt>
                <c:pt idx="59">
                  <c:v>text/x-asm</c:v>
                </c:pt>
                <c:pt idx="60">
                  <c:v>x-asm</c:v>
                </c:pt>
                <c:pt idx="61">
                  <c:v>application/x-font-ttf</c:v>
                </c:pt>
                <c:pt idx="62">
                  <c:v>x-font-ttf</c:v>
                </c:pt>
                <c:pt idx="63">
                  <c:v>application/vnd.openxmlformats-officedocument.presentationml.presentation</c:v>
                </c:pt>
                <c:pt idx="64">
                  <c:v>application/x-xfig</c:v>
                </c:pt>
                <c:pt idx="65">
                  <c:v>audio</c:v>
                </c:pt>
                <c:pt idx="66">
                  <c:v>image/tiff</c:v>
                </c:pt>
                <c:pt idx="67">
                  <c:v>tiff</c:v>
                </c:pt>
                <c:pt idx="68">
                  <c:v>vnd.openxmlformats-officedocument.presentationml.presentation</c:v>
                </c:pt>
                <c:pt idx="69">
                  <c:v>x-xfig</c:v>
                </c:pt>
                <c:pt idx="70">
                  <c:v>application/vnd.google-earth.kml+xml</c:v>
                </c:pt>
                <c:pt idx="71">
                  <c:v>vnd.google-earth.kml+xml</c:v>
                </c:pt>
                <c:pt idx="72">
                  <c:v>application/x-shockwave-flash</c:v>
                </c:pt>
                <c:pt idx="73">
                  <c:v>application/x-wais-source</c:v>
                </c:pt>
                <c:pt idx="74">
                  <c:v>audio/x-wav</c:v>
                </c:pt>
                <c:pt idx="75">
                  <c:v>model</c:v>
                </c:pt>
                <c:pt idx="76">
                  <c:v>x-shockwave-flash</c:v>
                </c:pt>
                <c:pt idx="77">
                  <c:v>x-wais-source</c:v>
                </c:pt>
                <c:pt idx="78">
                  <c:v>x-wav</c:v>
                </c:pt>
                <c:pt idx="79">
                  <c:v>application/zip</c:v>
                </c:pt>
                <c:pt idx="80">
                  <c:v>model/vnd.vtu</c:v>
                </c:pt>
                <c:pt idx="81">
                  <c:v>vnd.vtu</c:v>
                </c:pt>
                <c:pt idx="82">
                  <c:v>zip</c:v>
                </c:pt>
                <c:pt idx="83">
                  <c:v>application/vnd.ms-fontobject</c:v>
                </c:pt>
                <c:pt idx="84">
                  <c:v>bmp</c:v>
                </c:pt>
                <c:pt idx="85">
                  <c:v>image/bmp</c:v>
                </c:pt>
                <c:pt idx="86">
                  <c:v>text/x-diff</c:v>
                </c:pt>
                <c:pt idx="87">
                  <c:v>vnd.ms-fontobject</c:v>
                </c:pt>
                <c:pt idx="88">
                  <c:v>x-diff</c:v>
                </c:pt>
                <c:pt idx="89">
                  <c:v>application/vnd.openxmlformats-officedocument.spreadsheetml.sheet</c:v>
                </c:pt>
                <c:pt idx="90">
                  <c:v>application/x-java-jnlp-file</c:v>
                </c:pt>
                <c:pt idx="91">
                  <c:v>application/x-tcl</c:v>
                </c:pt>
                <c:pt idx="92">
                  <c:v>audio/x-aiff</c:v>
                </c:pt>
                <c:pt idx="93">
                  <c:v>video</c:v>
                </c:pt>
                <c:pt idx="94">
                  <c:v>vnd.openxmlformats-officedocument.spreadsheetml.sheet</c:v>
                </c:pt>
                <c:pt idx="95">
                  <c:v>x-aiff</c:v>
                </c:pt>
                <c:pt idx="96">
                  <c:v>x-java-jnlp-file</c:v>
                </c:pt>
                <c:pt idx="97">
                  <c:v>x-tcl</c:v>
                </c:pt>
                <c:pt idx="98">
                  <c:v>application/resource-lists+xml</c:v>
                </c:pt>
                <c:pt idx="99">
                  <c:v>application/vnd.android.package-archive</c:v>
                </c:pt>
              </c:strCache>
            </c:strRef>
          </c:cat>
          <c:val>
            <c:numRef>
              <c:f>'MIME type characterization'!$U$18:$U$117</c:f>
              <c:numCache>
                <c:formatCode>General</c:formatCode>
                <c:ptCount val="100"/>
                <c:pt idx="0">
                  <c:v>12965.0</c:v>
                </c:pt>
                <c:pt idx="1">
                  <c:v>12893.0</c:v>
                </c:pt>
                <c:pt idx="2">
                  <c:v>9423.0</c:v>
                </c:pt>
                <c:pt idx="3">
                  <c:v>9423.0</c:v>
                </c:pt>
                <c:pt idx="4">
                  <c:v>4674.0</c:v>
                </c:pt>
                <c:pt idx="5">
                  <c:v>4674.0</c:v>
                </c:pt>
                <c:pt idx="6">
                  <c:v>3699.0</c:v>
                </c:pt>
                <c:pt idx="7">
                  <c:v>3699.0</c:v>
                </c:pt>
                <c:pt idx="8">
                  <c:v>3530.0</c:v>
                </c:pt>
                <c:pt idx="9">
                  <c:v>3530.0</c:v>
                </c:pt>
                <c:pt idx="10">
                  <c:v>2448.0</c:v>
                </c:pt>
                <c:pt idx="11">
                  <c:v>1917.0</c:v>
                </c:pt>
                <c:pt idx="12">
                  <c:v>1917.0</c:v>
                </c:pt>
                <c:pt idx="13">
                  <c:v>1884.0</c:v>
                </c:pt>
                <c:pt idx="14">
                  <c:v>1884.0</c:v>
                </c:pt>
                <c:pt idx="15">
                  <c:v>572.0</c:v>
                </c:pt>
                <c:pt idx="16">
                  <c:v>572.0</c:v>
                </c:pt>
                <c:pt idx="17">
                  <c:v>419.0</c:v>
                </c:pt>
                <c:pt idx="18">
                  <c:v>419.0</c:v>
                </c:pt>
                <c:pt idx="19">
                  <c:v>401.0</c:v>
                </c:pt>
                <c:pt idx="20">
                  <c:v>401.0</c:v>
                </c:pt>
                <c:pt idx="21">
                  <c:v>275.0</c:v>
                </c:pt>
                <c:pt idx="22">
                  <c:v>275.0</c:v>
                </c:pt>
                <c:pt idx="23">
                  <c:v>229.0</c:v>
                </c:pt>
                <c:pt idx="24">
                  <c:v>229.0</c:v>
                </c:pt>
                <c:pt idx="25">
                  <c:v>197.0</c:v>
                </c:pt>
                <c:pt idx="26">
                  <c:v>197.0</c:v>
                </c:pt>
                <c:pt idx="27">
                  <c:v>173.0</c:v>
                </c:pt>
                <c:pt idx="28">
                  <c:v>173.0</c:v>
                </c:pt>
                <c:pt idx="29">
                  <c:v>167.0</c:v>
                </c:pt>
                <c:pt idx="30">
                  <c:v>167.0</c:v>
                </c:pt>
                <c:pt idx="31">
                  <c:v>137.0</c:v>
                </c:pt>
                <c:pt idx="32">
                  <c:v>137.0</c:v>
                </c:pt>
                <c:pt idx="33">
                  <c:v>92.0</c:v>
                </c:pt>
                <c:pt idx="34">
                  <c:v>92.0</c:v>
                </c:pt>
                <c:pt idx="35">
                  <c:v>73.0</c:v>
                </c:pt>
                <c:pt idx="36">
                  <c:v>73.0</c:v>
                </c:pt>
                <c:pt idx="37">
                  <c:v>65.0</c:v>
                </c:pt>
                <c:pt idx="38">
                  <c:v>65.0</c:v>
                </c:pt>
                <c:pt idx="39">
                  <c:v>62.0</c:v>
                </c:pt>
                <c:pt idx="40">
                  <c:v>62.0</c:v>
                </c:pt>
                <c:pt idx="41">
                  <c:v>51.0</c:v>
                </c:pt>
                <c:pt idx="42">
                  <c:v>51.0</c:v>
                </c:pt>
                <c:pt idx="43">
                  <c:v>42.0</c:v>
                </c:pt>
                <c:pt idx="44">
                  <c:v>42.0</c:v>
                </c:pt>
                <c:pt idx="45">
                  <c:v>33.0</c:v>
                </c:pt>
                <c:pt idx="46">
                  <c:v>33.0</c:v>
                </c:pt>
                <c:pt idx="47">
                  <c:v>25.0</c:v>
                </c:pt>
                <c:pt idx="48">
                  <c:v>25.0</c:v>
                </c:pt>
                <c:pt idx="49">
                  <c:v>18.0</c:v>
                </c:pt>
                <c:pt idx="50">
                  <c:v>18.0</c:v>
                </c:pt>
                <c:pt idx="51">
                  <c:v>18.0</c:v>
                </c:pt>
                <c:pt idx="52">
                  <c:v>18.0</c:v>
                </c:pt>
                <c:pt idx="53">
                  <c:v>16.0</c:v>
                </c:pt>
                <c:pt idx="54">
                  <c:v>16.0</c:v>
                </c:pt>
                <c:pt idx="55">
                  <c:v>15.0</c:v>
                </c:pt>
                <c:pt idx="56">
                  <c:v>15.0</c:v>
                </c:pt>
                <c:pt idx="57">
                  <c:v>14.0</c:v>
                </c:pt>
                <c:pt idx="58">
                  <c:v>14.0</c:v>
                </c:pt>
                <c:pt idx="59">
                  <c:v>10.0</c:v>
                </c:pt>
                <c:pt idx="60">
                  <c:v>10.0</c:v>
                </c:pt>
                <c:pt idx="61">
                  <c:v>9.0</c:v>
                </c:pt>
                <c:pt idx="62">
                  <c:v>9.0</c:v>
                </c:pt>
                <c:pt idx="63">
                  <c:v>7.0</c:v>
                </c:pt>
                <c:pt idx="64">
                  <c:v>7.0</c:v>
                </c:pt>
                <c:pt idx="65">
                  <c:v>7.0</c:v>
                </c:pt>
                <c:pt idx="66">
                  <c:v>7.0</c:v>
                </c:pt>
                <c:pt idx="67">
                  <c:v>7.0</c:v>
                </c:pt>
                <c:pt idx="68">
                  <c:v>7.0</c:v>
                </c:pt>
                <c:pt idx="69">
                  <c:v>7.0</c:v>
                </c:pt>
                <c:pt idx="70">
                  <c:v>6.0</c:v>
                </c:pt>
                <c:pt idx="71">
                  <c:v>6.0</c:v>
                </c:pt>
                <c:pt idx="72">
                  <c:v>5.0</c:v>
                </c:pt>
                <c:pt idx="73">
                  <c:v>5.0</c:v>
                </c:pt>
                <c:pt idx="74">
                  <c:v>5.0</c:v>
                </c:pt>
                <c:pt idx="75">
                  <c:v>5.0</c:v>
                </c:pt>
                <c:pt idx="76">
                  <c:v>5.0</c:v>
                </c:pt>
                <c:pt idx="77">
                  <c:v>5.0</c:v>
                </c:pt>
                <c:pt idx="78">
                  <c:v>5.0</c:v>
                </c:pt>
                <c:pt idx="79">
                  <c:v>4.0</c:v>
                </c:pt>
                <c:pt idx="80">
                  <c:v>4.0</c:v>
                </c:pt>
                <c:pt idx="81">
                  <c:v>4.0</c:v>
                </c:pt>
                <c:pt idx="82">
                  <c:v>4.0</c:v>
                </c:pt>
                <c:pt idx="83">
                  <c:v>3.0</c:v>
                </c:pt>
                <c:pt idx="84">
                  <c:v>3.0</c:v>
                </c:pt>
                <c:pt idx="85">
                  <c:v>3.0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  <c:pt idx="96">
                  <c:v>2.0</c:v>
                </c:pt>
                <c:pt idx="97">
                  <c:v>2.0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ser>
          <c:idx val="0"/>
          <c:order val="0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'MIME type characterization'!$N$18:$N$67</c:f>
              <c:strCache>
                <c:ptCount val="50"/>
                <c:pt idx="0">
                  <c:v>java</c:v>
                </c:pt>
                <c:pt idx="1">
                  <c:v>hpp</c:v>
                </c:pt>
                <c:pt idx="2">
                  <c:v>js</c:v>
                </c:pt>
                <c:pt idx="3">
                  <c:v>py</c:v>
                </c:pt>
                <c:pt idx="4">
                  <c:v>png</c:v>
                </c:pt>
                <c:pt idx="5">
                  <c:v>h</c:v>
                </c:pt>
                <c:pt idx="6">
                  <c:v>svg</c:v>
                </c:pt>
                <c:pt idx="7">
                  <c:v>c</c:v>
                </c:pt>
                <c:pt idx="8">
                  <c:v>scala</c:v>
                </c:pt>
                <c:pt idx="9">
                  <c:v>cpp</c:v>
                </c:pt>
                <c:pt idx="10">
                  <c:v>txt</c:v>
                </c:pt>
                <c:pt idx="11">
                  <c:v>svn-base</c:v>
                </c:pt>
                <c:pt idx="12">
                  <c:v>meta</c:v>
                </c:pt>
                <c:pt idx="13">
                  <c:v>R</c:v>
                </c:pt>
                <c:pt idx="14">
                  <c:v>xml</c:v>
                </c:pt>
                <c:pt idx="15">
                  <c:v>jar</c:v>
                </c:pt>
                <c:pt idx="16">
                  <c:v>html</c:v>
                </c:pt>
                <c:pt idx="17">
                  <c:v>css</c:v>
                </c:pt>
                <c:pt idx="18">
                  <c:v>coffee</c:v>
                </c:pt>
                <c:pt idx="19">
                  <c:v>Rd</c:v>
                </c:pt>
                <c:pt idx="20">
                  <c:v>class</c:v>
                </c:pt>
                <c:pt idx="21">
                  <c:v>json</c:v>
                </c:pt>
                <c:pt idx="22">
                  <c:v>groovy</c:v>
                </c:pt>
                <c:pt idx="23">
                  <c:v>sh</c:v>
                </c:pt>
                <c:pt idx="24">
                  <c:v>out</c:v>
                </c:pt>
                <c:pt idx="25">
                  <c:v>m</c:v>
                </c:pt>
                <c:pt idx="26">
                  <c:v>rst</c:v>
                </c:pt>
                <c:pt idx="27">
                  <c:v>vm</c:v>
                </c:pt>
                <c:pt idx="28">
                  <c:v>cs</c:v>
                </c:pt>
                <c:pt idx="29">
                  <c:v>gif</c:v>
                </c:pt>
                <c:pt idx="30">
                  <c:v>check</c:v>
                </c:pt>
                <c:pt idx="31">
                  <c:v>jpg</c:v>
                </c:pt>
                <c:pt idx="32">
                  <c:v>cuh</c:v>
                </c:pt>
                <c:pt idx="33">
                  <c:v>md</c:v>
                </c:pt>
                <c:pt idx="34">
                  <c:v>properties</c:v>
                </c:pt>
                <c:pt idx="35">
                  <c:v>gitignore</c:v>
                </c:pt>
                <c:pt idx="36">
                  <c:v>test</c:v>
                </c:pt>
                <c:pt idx="37">
                  <c:v>mat</c:v>
                </c:pt>
                <c:pt idx="38">
                  <c:v>csv</c:v>
                </c:pt>
                <c:pt idx="39">
                  <c:v>f</c:v>
                </c:pt>
                <c:pt idx="40">
                  <c:v>cc</c:v>
                </c:pt>
                <c:pt idx="41">
                  <c:v>shader</c:v>
                </c:pt>
                <c:pt idx="42">
                  <c:v>bat</c:v>
                </c:pt>
                <c:pt idx="43">
                  <c:v>pdf</c:v>
                </c:pt>
                <c:pt idx="44">
                  <c:v>sql</c:v>
                </c:pt>
                <c:pt idx="45">
                  <c:v>in</c:v>
                </c:pt>
                <c:pt idx="46">
                  <c:v>o</c:v>
                </c:pt>
                <c:pt idx="47">
                  <c:v>clj</c:v>
                </c:pt>
                <c:pt idx="48">
                  <c:v>gz</c:v>
                </c:pt>
                <c:pt idx="49">
                  <c:v>xsl</c:v>
                </c:pt>
              </c:strCache>
            </c:strRef>
          </c:cat>
          <c:val>
            <c:numRef>
              <c:f>'MIME type characterization'!$O$18:$O$67</c:f>
              <c:numCache>
                <c:formatCode>General</c:formatCode>
                <c:ptCount val="50"/>
                <c:pt idx="0">
                  <c:v>4924.0</c:v>
                </c:pt>
                <c:pt idx="1">
                  <c:v>3253.0</c:v>
                </c:pt>
                <c:pt idx="2">
                  <c:v>1992.0</c:v>
                </c:pt>
                <c:pt idx="3">
                  <c:v>1978.0</c:v>
                </c:pt>
                <c:pt idx="4">
                  <c:v>1964.0</c:v>
                </c:pt>
                <c:pt idx="5">
                  <c:v>1443.0</c:v>
                </c:pt>
                <c:pt idx="6">
                  <c:v>1313.0</c:v>
                </c:pt>
                <c:pt idx="7">
                  <c:v>1095.0</c:v>
                </c:pt>
                <c:pt idx="8">
                  <c:v>1022.0</c:v>
                </c:pt>
                <c:pt idx="9">
                  <c:v>910.0</c:v>
                </c:pt>
                <c:pt idx="10">
                  <c:v>769.0</c:v>
                </c:pt>
                <c:pt idx="11">
                  <c:v>665.0</c:v>
                </c:pt>
                <c:pt idx="12">
                  <c:v>646.0</c:v>
                </c:pt>
                <c:pt idx="13">
                  <c:v>574.0</c:v>
                </c:pt>
                <c:pt idx="14">
                  <c:v>542.0</c:v>
                </c:pt>
                <c:pt idx="15">
                  <c:v>541.0</c:v>
                </c:pt>
                <c:pt idx="16">
                  <c:v>432.0</c:v>
                </c:pt>
                <c:pt idx="17">
                  <c:v>430.0</c:v>
                </c:pt>
                <c:pt idx="18">
                  <c:v>375.0</c:v>
                </c:pt>
                <c:pt idx="19">
                  <c:v>330.0</c:v>
                </c:pt>
                <c:pt idx="20">
                  <c:v>324.0</c:v>
                </c:pt>
                <c:pt idx="21">
                  <c:v>283.0</c:v>
                </c:pt>
                <c:pt idx="22">
                  <c:v>232.0</c:v>
                </c:pt>
                <c:pt idx="23">
                  <c:v>231.0</c:v>
                </c:pt>
                <c:pt idx="24">
                  <c:v>218.0</c:v>
                </c:pt>
                <c:pt idx="25">
                  <c:v>206.0</c:v>
                </c:pt>
                <c:pt idx="26">
                  <c:v>200.0</c:v>
                </c:pt>
                <c:pt idx="27">
                  <c:v>190.0</c:v>
                </c:pt>
                <c:pt idx="28">
                  <c:v>179.0</c:v>
                </c:pt>
                <c:pt idx="29">
                  <c:v>173.0</c:v>
                </c:pt>
                <c:pt idx="30">
                  <c:v>165.0</c:v>
                </c:pt>
                <c:pt idx="31">
                  <c:v>158.0</c:v>
                </c:pt>
                <c:pt idx="32">
                  <c:v>151.0</c:v>
                </c:pt>
                <c:pt idx="33">
                  <c:v>145.0</c:v>
                </c:pt>
                <c:pt idx="34">
                  <c:v>145.0</c:v>
                </c:pt>
                <c:pt idx="35">
                  <c:v>124.0</c:v>
                </c:pt>
                <c:pt idx="36">
                  <c:v>88.0</c:v>
                </c:pt>
                <c:pt idx="37">
                  <c:v>83.0</c:v>
                </c:pt>
                <c:pt idx="38">
                  <c:v>77.0</c:v>
                </c:pt>
                <c:pt idx="39">
                  <c:v>72.0</c:v>
                </c:pt>
                <c:pt idx="40">
                  <c:v>71.0</c:v>
                </c:pt>
                <c:pt idx="41">
                  <c:v>70.0</c:v>
                </c:pt>
                <c:pt idx="42">
                  <c:v>64.0</c:v>
                </c:pt>
                <c:pt idx="43">
                  <c:v>63.0</c:v>
                </c:pt>
                <c:pt idx="44">
                  <c:v>62.0</c:v>
                </c:pt>
                <c:pt idx="45">
                  <c:v>58.0</c:v>
                </c:pt>
                <c:pt idx="46">
                  <c:v>49.0</c:v>
                </c:pt>
                <c:pt idx="47">
                  <c:v>48.0</c:v>
                </c:pt>
                <c:pt idx="48">
                  <c:v>47.0</c:v>
                </c:pt>
                <c:pt idx="49">
                  <c:v>47.0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Timings!$B$6</c:f>
              <c:strCache>
                <c:ptCount val="1"/>
                <c:pt idx="0">
                  <c:v>Ingest</c:v>
                </c:pt>
              </c:strCache>
            </c:strRef>
          </c:tx>
          <c:invertIfNegative val="0"/>
          <c:cat>
            <c:strRef>
              <c:f>Timings!$C$5:$F$5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Average</c:v>
                </c:pt>
              </c:strCache>
            </c:strRef>
          </c:cat>
          <c:val>
            <c:numRef>
              <c:f>Timings!$C$6:$F$6</c:f>
              <c:numCache>
                <c:formatCode>General</c:formatCode>
                <c:ptCount val="4"/>
                <c:pt idx="0">
                  <c:v>23.0</c:v>
                </c:pt>
                <c:pt idx="1">
                  <c:v>51.0</c:v>
                </c:pt>
                <c:pt idx="2">
                  <c:v>23.0</c:v>
                </c:pt>
                <c:pt idx="3">
                  <c:v>32.33333333333334</c:v>
                </c:pt>
              </c:numCache>
            </c:numRef>
          </c:val>
        </c:ser>
        <c:ser>
          <c:idx val="1"/>
          <c:order val="1"/>
          <c:tx>
            <c:strRef>
              <c:f>Timings!$B$7</c:f>
              <c:strCache>
                <c:ptCount val="1"/>
                <c:pt idx="0">
                  <c:v>Solr Dumper</c:v>
                </c:pt>
              </c:strCache>
            </c:strRef>
          </c:tx>
          <c:invertIfNegative val="0"/>
          <c:cat>
            <c:strRef>
              <c:f>Timings!$C$5:$F$5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Average</c:v>
                </c:pt>
              </c:strCache>
            </c:strRef>
          </c:cat>
          <c:val>
            <c:numRef>
              <c:f>Timings!$C$7:$F$7</c:f>
              <c:numCache>
                <c:formatCode>General</c:formatCode>
                <c:ptCount val="4"/>
                <c:pt idx="0">
                  <c:v>10.0</c:v>
                </c:pt>
                <c:pt idx="1">
                  <c:v>13.0</c:v>
                </c:pt>
                <c:pt idx="2">
                  <c:v>9.0</c:v>
                </c:pt>
                <c:pt idx="3">
                  <c:v>10.66666666666667</c:v>
                </c:pt>
              </c:numCache>
            </c:numRef>
          </c:val>
        </c:ser>
        <c:ser>
          <c:idx val="2"/>
          <c:order val="2"/>
          <c:tx>
            <c:strRef>
              <c:f>Timings!$B$8</c:f>
              <c:strCache>
                <c:ptCount val="1"/>
                <c:pt idx="0">
                  <c:v>MIME partitioner</c:v>
                </c:pt>
              </c:strCache>
            </c:strRef>
          </c:tx>
          <c:invertIfNegative val="0"/>
          <c:cat>
            <c:strRef>
              <c:f>Timings!$C$5:$F$5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Average</c:v>
                </c:pt>
              </c:strCache>
            </c:strRef>
          </c:cat>
          <c:val>
            <c:numRef>
              <c:f>Timings!$C$8:$F$8</c:f>
              <c:numCache>
                <c:formatCode>General</c:formatCode>
                <c:ptCount val="4"/>
                <c:pt idx="0">
                  <c:v>1.0</c:v>
                </c:pt>
                <c:pt idx="1">
                  <c:v>0.47</c:v>
                </c:pt>
                <c:pt idx="2">
                  <c:v>0.49</c:v>
                </c:pt>
                <c:pt idx="3">
                  <c:v>0.653333333333333</c:v>
                </c:pt>
              </c:numCache>
            </c:numRef>
          </c:val>
        </c:ser>
        <c:ser>
          <c:idx val="3"/>
          <c:order val="3"/>
          <c:tx>
            <c:strRef>
              <c:f>Timings!$B$9</c:f>
              <c:strCache>
                <c:ptCount val="1"/>
                <c:pt idx="0">
                  <c:v>RAT</c:v>
                </c:pt>
              </c:strCache>
            </c:strRef>
          </c:tx>
          <c:invertIfNegative val="0"/>
          <c:cat>
            <c:strRef>
              <c:f>Timings!$C$5:$F$5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Average</c:v>
                </c:pt>
              </c:strCache>
            </c:strRef>
          </c:cat>
          <c:val>
            <c:numRef>
              <c:f>Timings!$C$9:$F$9</c:f>
              <c:numCache>
                <c:formatCode>General</c:formatCode>
                <c:ptCount val="4"/>
                <c:pt idx="0">
                  <c:v>115.0</c:v>
                </c:pt>
                <c:pt idx="1">
                  <c:v>106.0</c:v>
                </c:pt>
                <c:pt idx="2">
                  <c:v>12.0</c:v>
                </c:pt>
                <c:pt idx="3">
                  <c:v>77.66666666666667</c:v>
                </c:pt>
              </c:numCache>
            </c:numRef>
          </c:val>
        </c:ser>
        <c:ser>
          <c:idx val="4"/>
          <c:order val="4"/>
          <c:tx>
            <c:strRef>
              <c:f>Timings!$B$10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Timings!$C$5:$F$5</c:f>
              <c:strCache>
                <c:ptCount val="4"/>
                <c:pt idx="0">
                  <c:v>Run 1</c:v>
                </c:pt>
                <c:pt idx="1">
                  <c:v>Run 2</c:v>
                </c:pt>
                <c:pt idx="2">
                  <c:v>Run 3</c:v>
                </c:pt>
                <c:pt idx="3">
                  <c:v>Average</c:v>
                </c:pt>
              </c:strCache>
            </c:strRef>
          </c:cat>
          <c:val>
            <c:numRef>
              <c:f>Timings!$C$10:$F$10</c:f>
              <c:numCache>
                <c:formatCode>General</c:formatCode>
                <c:ptCount val="4"/>
                <c:pt idx="0">
                  <c:v>149.0</c:v>
                </c:pt>
                <c:pt idx="1">
                  <c:v>170.47</c:v>
                </c:pt>
                <c:pt idx="2">
                  <c:v>44.49</c:v>
                </c:pt>
                <c:pt idx="3">
                  <c:v>121.32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732376"/>
        <c:axId val="2078873736"/>
      </c:barChart>
      <c:catAx>
        <c:axId val="2074732376"/>
        <c:scaling>
          <c:orientation val="minMax"/>
        </c:scaling>
        <c:delete val="0"/>
        <c:axPos val="b"/>
        <c:majorTickMark val="out"/>
        <c:minorTickMark val="none"/>
        <c:tickLblPos val="nextTo"/>
        <c:crossAx val="2078873736"/>
        <c:crosses val="autoZero"/>
        <c:auto val="1"/>
        <c:lblAlgn val="ctr"/>
        <c:lblOffset val="100"/>
        <c:noMultiLvlLbl val="0"/>
      </c:catAx>
      <c:valAx>
        <c:axId val="20788737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(mins)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4732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Apache RAT status on XNET Git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License Type</c:v>
          </c:tx>
          <c:invertIfNegative val="0"/>
          <c:cat>
            <c:strRef>
              <c:f>'RAT aggregate analysis'!$A$1:$H$1</c:f>
              <c:strCache>
                <c:ptCount val="8"/>
                <c:pt idx="0">
                  <c:v>Notes</c:v>
                </c:pt>
                <c:pt idx="1">
                  <c:v>Binaries</c:v>
                </c:pt>
                <c:pt idx="2">
                  <c:v>Archives</c:v>
                </c:pt>
                <c:pt idx="3">
                  <c:v>Standards</c:v>
                </c:pt>
                <c:pt idx="4">
                  <c:v>Apache</c:v>
                </c:pt>
                <c:pt idx="5">
                  <c:v>Generated</c:v>
                </c:pt>
                <c:pt idx="6">
                  <c:v>Unknown</c:v>
                </c:pt>
                <c:pt idx="7">
                  <c:v>Total</c:v>
                </c:pt>
              </c:strCache>
            </c:strRef>
          </c:cat>
          <c:val>
            <c:numRef>
              <c:f>'RAT aggregate analysis'!$A$2:$H$2</c:f>
              <c:numCache>
                <c:formatCode>General</c:formatCode>
                <c:ptCount val="8"/>
                <c:pt idx="0">
                  <c:v>0.0</c:v>
                </c:pt>
                <c:pt idx="1">
                  <c:v>24.0</c:v>
                </c:pt>
                <c:pt idx="2">
                  <c:v>0.0</c:v>
                </c:pt>
                <c:pt idx="3">
                  <c:v>10271.0</c:v>
                </c:pt>
                <c:pt idx="4">
                  <c:v>2398.0</c:v>
                </c:pt>
                <c:pt idx="5">
                  <c:v>0.0</c:v>
                </c:pt>
                <c:pt idx="6">
                  <c:v>6798.0</c:v>
                </c:pt>
                <c:pt idx="7">
                  <c:v>19491.0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9371528"/>
        <c:axId val="2079131736"/>
      </c:barChart>
      <c:catAx>
        <c:axId val="2069371528"/>
        <c:scaling>
          <c:orientation val="minMax"/>
        </c:scaling>
        <c:delete val="0"/>
        <c:axPos val="b"/>
        <c:majorTickMark val="out"/>
        <c:minorTickMark val="none"/>
        <c:tickLblPos val="nextTo"/>
        <c:crossAx val="2079131736"/>
        <c:crosses val="autoZero"/>
        <c:auto val="1"/>
        <c:lblAlgn val="ctr"/>
        <c:lblOffset val="100"/>
        <c:noMultiLvlLbl val="0"/>
      </c:catAx>
      <c:valAx>
        <c:axId val="2079131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9371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XNET Git</a:t>
            </a:r>
            <a:r>
              <a:rPr lang="en-US" baseline="0"/>
              <a:t> License Types by File</a:t>
            </a:r>
            <a:endParaRPr lang="en-US"/>
          </a:p>
        </c:rich>
      </c:tx>
      <c:layout>
        <c:manualLayout>
          <c:xMode val="edge"/>
          <c:yMode val="edge"/>
          <c:x val="0.201866797900262"/>
          <c:y val="0.865740740740741"/>
        </c:manualLayout>
      </c:layout>
      <c:overlay val="1"/>
    </c:title>
    <c:autoTitleDeleted val="0"/>
    <c:plotArea>
      <c:layout/>
      <c:pieChart>
        <c:varyColors val="1"/>
        <c:ser>
          <c:idx val="0"/>
          <c:order val="0"/>
          <c:dLbls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'RAT aggregate analysis'!$A$1:$G$1</c:f>
              <c:strCache>
                <c:ptCount val="7"/>
                <c:pt idx="0">
                  <c:v>Notes</c:v>
                </c:pt>
                <c:pt idx="1">
                  <c:v>Binaries</c:v>
                </c:pt>
                <c:pt idx="2">
                  <c:v>Archives</c:v>
                </c:pt>
                <c:pt idx="3">
                  <c:v>Standards</c:v>
                </c:pt>
                <c:pt idx="4">
                  <c:v>Apache</c:v>
                </c:pt>
                <c:pt idx="5">
                  <c:v>Generated</c:v>
                </c:pt>
                <c:pt idx="6">
                  <c:v>Unknown</c:v>
                </c:pt>
              </c:strCache>
            </c:strRef>
          </c:cat>
          <c:val>
            <c:numRef>
              <c:f>'RAT aggregate analysis'!$A$2:$G$2</c:f>
              <c:numCache>
                <c:formatCode>General</c:formatCode>
                <c:ptCount val="7"/>
                <c:pt idx="0">
                  <c:v>0.0</c:v>
                </c:pt>
                <c:pt idx="1">
                  <c:v>24.0</c:v>
                </c:pt>
                <c:pt idx="2">
                  <c:v>0.0</c:v>
                </c:pt>
                <c:pt idx="3">
                  <c:v>10271.0</c:v>
                </c:pt>
                <c:pt idx="4">
                  <c:v>2398.0</c:v>
                </c:pt>
                <c:pt idx="5">
                  <c:v>0.0</c:v>
                </c:pt>
                <c:pt idx="6">
                  <c:v>6798.0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3B14-5B34-4A43-893D-2FB796A4C6AA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6D3C-8CAF-074F-8CD9-2C0BF9BE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sues.apache.org/jira/browse/RAT-149" TargetMode="External"/><Relationship Id="rId3" Type="http://schemas.openxmlformats.org/officeDocument/2006/relationships/hyperlink" Target="https://issues.apache.org/jira/browse/RAT-15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DARPA XNET Code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 Mattmann</a:t>
            </a:r>
            <a:br>
              <a:rPr lang="en-US" dirty="0" smtClean="0"/>
            </a:br>
            <a:r>
              <a:rPr lang="en-US" sz="2600" i="1" dirty="0" smtClean="0"/>
              <a:t>Senior Computer Scientist, NASA JPL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i="1" dirty="0" smtClean="0"/>
              <a:t>Adjunct Assistant Professor, USC</a:t>
            </a:r>
            <a:br>
              <a:rPr lang="en-US" sz="2600" i="1" dirty="0" smtClean="0"/>
            </a:br>
            <a:r>
              <a:rPr lang="en-US" sz="2600" i="1" dirty="0" smtClean="0"/>
              <a:t>Director, Apache Software Foundation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61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conclusions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About 12% of files in XNET </a:t>
            </a:r>
            <a:r>
              <a:rPr lang="en-US" dirty="0" err="1" smtClean="0"/>
              <a:t>Git</a:t>
            </a:r>
            <a:r>
              <a:rPr lang="en-US" dirty="0" smtClean="0"/>
              <a:t> are ALv2 licensed (expands to 65% when considering 53% more use standards which may be any of the approved OSI licenses which is a superset of the XDATA OSS policy)</a:t>
            </a:r>
          </a:p>
          <a:p>
            <a:pPr lvl="1"/>
            <a:r>
              <a:rPr lang="en-US" dirty="0" smtClean="0"/>
              <a:t>Further analysis required on 35% unknown licenses</a:t>
            </a:r>
          </a:p>
          <a:p>
            <a:pPr lvl="1"/>
            <a:r>
              <a:rPr lang="en-US" dirty="0" smtClean="0"/>
              <a:t>Will contact teams with further info</a:t>
            </a:r>
          </a:p>
          <a:p>
            <a:r>
              <a:rPr lang="en-US" dirty="0" smtClean="0"/>
              <a:t>By far, the </a:t>
            </a:r>
            <a:r>
              <a:rPr lang="en-US" dirty="0" err="1" smtClean="0"/>
              <a:t>javascript</a:t>
            </a:r>
            <a:r>
              <a:rPr lang="en-US" dirty="0" smtClean="0"/>
              <a:t> licensed code causes the largest problems for RAT (JS jobs take on average 30-45 </a:t>
            </a:r>
            <a:r>
              <a:rPr lang="en-US" dirty="0" err="1" smtClean="0"/>
              <a:t>mins</a:t>
            </a:r>
            <a:r>
              <a:rPr lang="en-US" dirty="0" smtClean="0"/>
              <a:t> to complete)</a:t>
            </a:r>
          </a:p>
          <a:p>
            <a:r>
              <a:rPr lang="en-US" dirty="0" smtClean="0"/>
              <a:t>Targeting by mime type and RAT helps RAT complete in a reasonable time and easily </a:t>
            </a:r>
            <a:r>
              <a:rPr lang="en-US" dirty="0" err="1" smtClean="0"/>
              <a:t>integratable</a:t>
            </a:r>
            <a:r>
              <a:rPr lang="en-US" dirty="0" smtClean="0"/>
              <a:t> into CI system</a:t>
            </a:r>
          </a:p>
          <a:p>
            <a:r>
              <a:rPr lang="en-US" dirty="0" smtClean="0"/>
              <a:t>Will deliver Distributed RAT to Data Tactics for integration into XDATA CI and XNET </a:t>
            </a:r>
            <a:r>
              <a:rPr lang="en-US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5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code repo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 the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Tika</a:t>
            </a:r>
            <a:r>
              <a:rPr lang="en-US" dirty="0" smtClean="0"/>
              <a:t> and also course grained (E. </a:t>
            </a:r>
            <a:r>
              <a:rPr lang="en-US" dirty="0" err="1" smtClean="0"/>
              <a:t>Whyne</a:t>
            </a:r>
            <a:r>
              <a:rPr lang="en-US" dirty="0" smtClean="0"/>
              <a:t>) using UNIX tools</a:t>
            </a:r>
          </a:p>
          <a:p>
            <a:r>
              <a:rPr lang="en-US" dirty="0" smtClean="0"/>
              <a:t>Run RAT code analysis to produce evaluation and recommendation on license updates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Discoveries about Apache 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over 56K files in XNET many of them binary</a:t>
            </a:r>
          </a:p>
          <a:p>
            <a:pPr lvl="1"/>
            <a:r>
              <a:rPr lang="en-US" dirty="0" smtClean="0"/>
              <a:t>RAT job using single JVM and traditional technique is </a:t>
            </a:r>
            <a:r>
              <a:rPr lang="en-US" dirty="0"/>
              <a:t>still running  40924:</a:t>
            </a:r>
            <a:r>
              <a:rPr lang="en-US" dirty="0" smtClean="0"/>
              <a:t>47 and counting </a:t>
            </a:r>
          </a:p>
          <a:p>
            <a:r>
              <a:rPr lang="en-US" dirty="0" smtClean="0"/>
              <a:t>Running targeted RAT jobs is difficult because RAT crawler isn’t customizable by </a:t>
            </a:r>
          </a:p>
          <a:p>
            <a:pPr lvl="1"/>
            <a:r>
              <a:rPr lang="en-US" dirty="0" smtClean="0"/>
              <a:t>MIME type</a:t>
            </a:r>
          </a:p>
          <a:p>
            <a:pPr lvl="1"/>
            <a:r>
              <a:rPr lang="en-US" dirty="0" smtClean="0"/>
              <a:t>File size, etc.</a:t>
            </a:r>
          </a:p>
          <a:p>
            <a:pPr lvl="1"/>
            <a:r>
              <a:rPr lang="en-US" dirty="0" smtClean="0"/>
              <a:t>Only provides white list and black list capability </a:t>
            </a:r>
          </a:p>
          <a:p>
            <a:r>
              <a:rPr lang="en-US" dirty="0" smtClean="0"/>
              <a:t>RAT provides no incremental output</a:t>
            </a:r>
          </a:p>
          <a:p>
            <a:pPr lvl="1"/>
            <a:r>
              <a:rPr lang="en-US" dirty="0" smtClean="0"/>
              <a:t>Only get a final report when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5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Incremental output for Apache RAT</a:t>
            </a:r>
          </a:p>
          <a:p>
            <a:pPr lvl="1"/>
            <a:r>
              <a:rPr lang="en-US" dirty="0">
                <a:hlinkClick r:id="rId2"/>
              </a:rPr>
              <a:t>https://issues.apache.org/jira/browse/RAT-</a:t>
            </a:r>
            <a:r>
              <a:rPr lang="en-US" dirty="0" smtClean="0">
                <a:hlinkClick r:id="rId2"/>
              </a:rPr>
              <a:t>149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Apache </a:t>
            </a:r>
            <a:r>
              <a:rPr lang="en-US" dirty="0" err="1" smtClean="0"/>
              <a:t>Tika</a:t>
            </a:r>
            <a:r>
              <a:rPr lang="en-US" dirty="0" smtClean="0"/>
              <a:t> to deduce MIME types of code analysis for RAT</a:t>
            </a:r>
          </a:p>
          <a:p>
            <a:pPr lvl="1"/>
            <a:r>
              <a:rPr lang="en-US" dirty="0" smtClean="0"/>
              <a:t>That way no need for white/black lists</a:t>
            </a:r>
          </a:p>
          <a:p>
            <a:pPr lvl="1"/>
            <a:r>
              <a:rPr lang="en-US" dirty="0">
                <a:hlinkClick r:id="rId3"/>
              </a:rPr>
              <a:t>https://issues.apache.org/jira/browse/RAT-</a:t>
            </a:r>
            <a:r>
              <a:rPr lang="en-US" dirty="0" smtClean="0">
                <a:hlinkClick r:id="rId3"/>
              </a:rPr>
              <a:t>150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RAT parallelized using Apache OODT</a:t>
            </a:r>
          </a:p>
          <a:p>
            <a:r>
              <a:rPr lang="en-US" dirty="0" smtClean="0"/>
              <a:t>Make RAT easily </a:t>
            </a:r>
            <a:r>
              <a:rPr lang="en-US" dirty="0" err="1" smtClean="0"/>
              <a:t>integratable</a:t>
            </a:r>
            <a:r>
              <a:rPr lang="en-US" dirty="0" smtClean="0"/>
              <a:t> into a CI system beyond the Maven plugin (not distributed)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417638"/>
            <a:ext cx="80264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Ingest </a:t>
            </a:r>
            <a:r>
              <a:rPr lang="en-US" dirty="0" err="1" smtClean="0"/>
              <a:t>Git</a:t>
            </a:r>
            <a:r>
              <a:rPr lang="en-US" dirty="0" smtClean="0"/>
              <a:t> (or SVN or any) repo into Apache OODT file manager in place</a:t>
            </a:r>
          </a:p>
          <a:p>
            <a:pPr lvl="1"/>
            <a:r>
              <a:rPr lang="en-US" dirty="0" smtClean="0"/>
              <a:t>Classify file types here with Apache </a:t>
            </a:r>
            <a:r>
              <a:rPr lang="en-US" dirty="0" err="1" smtClean="0"/>
              <a:t>Tika</a:t>
            </a:r>
            <a:endParaRPr lang="en-US" dirty="0" smtClean="0"/>
          </a:p>
          <a:p>
            <a:r>
              <a:rPr lang="en-US" dirty="0" smtClean="0"/>
              <a:t>Dump File Manager Metadata to Apache </a:t>
            </a:r>
            <a:r>
              <a:rPr lang="en-US" dirty="0" err="1" smtClean="0"/>
              <a:t>Solr</a:t>
            </a:r>
            <a:r>
              <a:rPr lang="en-US" dirty="0" smtClean="0"/>
              <a:t> for easy analytics and characterization </a:t>
            </a:r>
          </a:p>
          <a:p>
            <a:pPr lvl="1"/>
            <a:r>
              <a:rPr lang="en-US" dirty="0" smtClean="0"/>
              <a:t>Use OODT </a:t>
            </a:r>
            <a:r>
              <a:rPr lang="en-US" dirty="0" err="1" smtClean="0"/>
              <a:t>Solr</a:t>
            </a:r>
            <a:r>
              <a:rPr lang="en-US" dirty="0" smtClean="0"/>
              <a:t> dumper</a:t>
            </a:r>
          </a:p>
          <a:p>
            <a:r>
              <a:rPr lang="en-US" dirty="0" smtClean="0"/>
              <a:t>Kick off M/R style job workflow using Apache OODT</a:t>
            </a:r>
          </a:p>
          <a:p>
            <a:pPr lvl="1"/>
            <a:r>
              <a:rPr lang="en-US" dirty="0" smtClean="0"/>
              <a:t>Partition by MIME type (from </a:t>
            </a:r>
            <a:r>
              <a:rPr lang="en-US" dirty="0" err="1" smtClean="0"/>
              <a:t>Tika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Mapper: RAT on N=100 files of same type in single job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smtClean="0"/>
              <a:t>Reducer: RAT log combiner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/Find characterization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Refinement using </a:t>
            </a:r>
            <a:r>
              <a:rPr lang="en-US" dirty="0" err="1" smtClean="0"/>
              <a:t>Tika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785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M-R style distributed RAT runs to completion</a:t>
            </a:r>
          </a:p>
          <a:p>
            <a:r>
              <a:rPr lang="en-US" dirty="0" smtClean="0"/>
              <a:t>Completes in best case in ~2 hours including all workflow steps</a:t>
            </a:r>
          </a:p>
          <a:p>
            <a:r>
              <a:rPr lang="en-US" dirty="0" smtClean="0"/>
              <a:t>Other single job RAT still running for 3+ weeks on fairly large machine (24+ cores with 2+GB ram per core AMDs)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 runs of distributed RAT (DRAT?)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93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 analysis of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57200" y="2174875"/>
          <a:ext cx="4040188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555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507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DARPA XNET Code Analysis</vt:lpstr>
      <vt:lpstr>Git code repo analysis</vt:lpstr>
      <vt:lpstr>Discoveries about Apache RAT</vt:lpstr>
      <vt:lpstr>Suggestions for improvement</vt:lpstr>
      <vt:lpstr>Proposed Architecture</vt:lpstr>
      <vt:lpstr>Steps </vt:lpstr>
      <vt:lpstr>Real Results</vt:lpstr>
      <vt:lpstr>Timing</vt:lpstr>
      <vt:lpstr>RAT analysis of Git repo</vt:lpstr>
      <vt:lpstr>Analysis conclusions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XNET Code Analysis</dc:title>
  <dc:creator>jpluser</dc:creator>
  <cp:lastModifiedBy>jpluser</cp:lastModifiedBy>
  <cp:revision>16</cp:revision>
  <dcterms:created xsi:type="dcterms:W3CDTF">2013-09-16T16:58:18Z</dcterms:created>
  <dcterms:modified xsi:type="dcterms:W3CDTF">2013-09-17T15:38:10Z</dcterms:modified>
</cp:coreProperties>
</file>